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11"/>
  </p:notesMasterIdLst>
  <p:sldIdLst>
    <p:sldId id="451" r:id="rId2"/>
    <p:sldId id="267" r:id="rId3"/>
    <p:sldId id="809" r:id="rId4"/>
    <p:sldId id="810" r:id="rId5"/>
    <p:sldId id="811" r:id="rId6"/>
    <p:sldId id="812" r:id="rId7"/>
    <p:sldId id="813" r:id="rId8"/>
    <p:sldId id="814" r:id="rId9"/>
    <p:sldId id="81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A5A99-66FA-47C7-A21F-90047F26158E}" type="datetimeFigureOut">
              <a:rPr lang="en-IN" smtClean="0"/>
              <a:pPr/>
              <a:t>23-11-2022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89E77-11D1-4528-B396-673D69673B63}" type="slidenum">
              <a:rPr lang="en-IN" smtClean="0"/>
              <a:pPr/>
              <a:t>‹#›</a:t>
            </a:fld>
            <a:endParaRPr lang="en-IN"/>
          </a:p>
        </p:txBody>
      </p:sp>
    </p:spTree>
    <p:extLst>
      <p:ext uri="{BB962C8B-B14F-4D97-AF65-F5344CB8AC3E}">
        <p14:creationId xmlns:p14="http://schemas.microsoft.com/office/powerpoint/2010/main" val="29216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0ADE4-E161-4FE0-9190-363CB47A4DF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58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403347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3888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169422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0ADE4-E161-4FE0-9190-363CB47A4DF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5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419549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37513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284244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334695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6FC92F-7452-40A3-955F-E0DCEFCC011C}" type="datetimeFigureOut">
              <a:rPr lang="en-US" smtClean="0"/>
              <a:pPr/>
              <a:t>11/23/2022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0ADE4-E161-4FE0-9190-363CB47A4DF9}" type="slidenum">
              <a:rPr lang="en-US" smtClean="0"/>
              <a:pPr/>
              <a:t>‹#›</a:t>
            </a:fld>
            <a:endParaRPr lang="en-US"/>
          </a:p>
        </p:txBody>
      </p:sp>
    </p:spTree>
    <p:extLst>
      <p:ext uri="{BB962C8B-B14F-4D97-AF65-F5344CB8AC3E}">
        <p14:creationId xmlns:p14="http://schemas.microsoft.com/office/powerpoint/2010/main" val="344581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6FC92F-7452-40A3-955F-E0DCEFCC011C}"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0ADE4-E161-4FE0-9190-363CB47A4DF9}" type="slidenum">
              <a:rPr lang="en-US" smtClean="0"/>
              <a:pPr/>
              <a:t>‹#›</a:t>
            </a:fld>
            <a:endParaRPr lang="en-US"/>
          </a:p>
        </p:txBody>
      </p:sp>
    </p:spTree>
    <p:extLst>
      <p:ext uri="{BB962C8B-B14F-4D97-AF65-F5344CB8AC3E}">
        <p14:creationId xmlns:p14="http://schemas.microsoft.com/office/powerpoint/2010/main" val="14975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6FC92F-7452-40A3-955F-E0DCEFCC011C}" type="datetimeFigureOut">
              <a:rPr lang="en-US" smtClean="0"/>
              <a:pPr/>
              <a:t>11/23/2022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0ADE4-E161-4FE0-9190-363CB47A4DF9}"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972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Hamiltonian_path"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96258"/>
            <a:ext cx="9144000" cy="775368"/>
          </a:xfrm>
        </p:spPr>
        <p:txBody>
          <a:bodyPr>
            <a:normAutofit fontScale="90000"/>
          </a:bodyPr>
          <a:lstStyle/>
          <a:p>
            <a:pPr algn="ctr"/>
            <a:r>
              <a:rPr lang="en-US" sz="4000" b="1" dirty="0">
                <a:solidFill>
                  <a:srgbClr val="002060"/>
                </a:solidFill>
              </a:rPr>
              <a:t/>
            </a:r>
            <a:br>
              <a:rPr lang="en-US" sz="4000" b="1" dirty="0">
                <a:solidFill>
                  <a:srgbClr val="002060"/>
                </a:solidFill>
              </a:rPr>
            </a:br>
            <a:r>
              <a:rPr lang="en-US" sz="4400" b="1" dirty="0" smtClean="0">
                <a:solidFill>
                  <a:srgbClr val="002060"/>
                </a:solidFill>
              </a:rPr>
              <a:t>Backtracking</a:t>
            </a:r>
            <a:endParaRPr lang="en-US" sz="4400" b="1" dirty="0">
              <a:solidFill>
                <a:srgbClr val="002060"/>
              </a:solidFill>
            </a:endParaRPr>
          </a:p>
        </p:txBody>
      </p:sp>
      <p:sp>
        <p:nvSpPr>
          <p:cNvPr id="3" name="Subtitle 2"/>
          <p:cNvSpPr>
            <a:spLocks noGrp="1"/>
          </p:cNvSpPr>
          <p:nvPr>
            <p:ph type="subTitle" idx="1"/>
          </p:nvPr>
        </p:nvSpPr>
        <p:spPr>
          <a:xfrm>
            <a:off x="2438400" y="4419600"/>
            <a:ext cx="7543800" cy="1143000"/>
          </a:xfrm>
        </p:spPr>
        <p:txBody>
          <a:bodyPr>
            <a:normAutofit/>
          </a:bodyPr>
          <a:lstStyle/>
          <a:p>
            <a:pPr algn="ctr"/>
            <a:r>
              <a:rPr lang="en-US" dirty="0"/>
              <a:t>Rajesh Kumar Tripathi</a:t>
            </a:r>
          </a:p>
          <a:p>
            <a:pPr algn="ctr"/>
            <a:r>
              <a:rPr lang="en-US" dirty="0"/>
              <a:t>Assistant Professor, Dept. CEA</a:t>
            </a:r>
          </a:p>
        </p:txBody>
      </p:sp>
      <p:pic>
        <p:nvPicPr>
          <p:cNvPr id="4" name="Picture 3" descr="Related image"/>
          <p:cNvPicPr/>
          <p:nvPr/>
        </p:nvPicPr>
        <p:blipFill>
          <a:blip r:embed="rId2"/>
          <a:srcRect l="3793" t="21970" r="3781" b="23464"/>
          <a:stretch>
            <a:fillRect/>
          </a:stretch>
        </p:blipFill>
        <p:spPr bwMode="auto">
          <a:xfrm>
            <a:off x="4810116" y="1066792"/>
            <a:ext cx="2286016" cy="1143008"/>
          </a:xfrm>
          <a:prstGeom prst="rect">
            <a:avLst/>
          </a:prstGeom>
          <a:noFill/>
          <a:ln w="9525">
            <a:noFill/>
            <a:miter lim="800000"/>
            <a:headEnd/>
            <a:tailEnd/>
          </a:ln>
        </p:spPr>
      </p:pic>
      <p:sp>
        <p:nvSpPr>
          <p:cNvPr id="5" name="Title 1"/>
          <p:cNvSpPr txBox="1">
            <a:spLocks/>
          </p:cNvSpPr>
          <p:nvPr/>
        </p:nvSpPr>
        <p:spPr>
          <a:xfrm>
            <a:off x="2667000" y="2307729"/>
            <a:ext cx="6858000" cy="990600"/>
          </a:xfrm>
          <a:prstGeom prst="rect">
            <a:avLst/>
          </a:prstGeom>
        </p:spPr>
        <p:txBody>
          <a:bodyPr vert="horz" anchor="t" anchorCtr="0">
            <a:normAutofit/>
          </a:bodyPr>
          <a:lstStyle>
            <a:lvl1pPr algn="r" rtl="0" eaLnBrk="1" latinLnBrk="0" hangingPunct="1">
              <a:spcBef>
                <a:spcPct val="0"/>
              </a:spcBef>
              <a:buNone/>
              <a:defRPr kumimoji="0" sz="3200" kern="1200">
                <a:solidFill>
                  <a:schemeClr val="tx1"/>
                </a:solidFill>
                <a:latin typeface="+mj-lt"/>
                <a:ea typeface="+mj-ea"/>
                <a:cs typeface="+mj-cs"/>
              </a:defRPr>
            </a:lvl1pPr>
          </a:lstStyle>
          <a:p>
            <a:pPr algn="ctr"/>
            <a:r>
              <a:rPr lang="en-US" sz="2800" b="1" dirty="0">
                <a:solidFill>
                  <a:srgbClr val="002060"/>
                </a:solidFill>
              </a:rPr>
              <a:t>Design and Analysis of </a:t>
            </a:r>
          </a:p>
          <a:p>
            <a:pPr algn="ctr"/>
            <a:r>
              <a:rPr lang="en-US" sz="2800" b="1" dirty="0">
                <a:solidFill>
                  <a:srgbClr val="002060"/>
                </a:solidFill>
              </a:rPr>
              <a:t>Algorithms</a:t>
            </a:r>
          </a:p>
          <a:p>
            <a:pPr algn="ctr"/>
            <a:endParaRPr lang="en-US" sz="2800" b="1" dirty="0">
              <a:solidFill>
                <a:srgbClr val="002060"/>
              </a:solidFill>
            </a:endParaRPr>
          </a:p>
        </p:txBody>
      </p:sp>
    </p:spTree>
    <p:extLst>
      <p:ext uri="{BB962C8B-B14F-4D97-AF65-F5344CB8AC3E}">
        <p14:creationId xmlns:p14="http://schemas.microsoft.com/office/powerpoint/2010/main" val="691594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95E71CB-00CA-4F1C-9557-9D57CB6D3187}"/>
              </a:ext>
            </a:extLst>
          </p:cNvPr>
          <p:cNvSpPr>
            <a:spLocks noChangeArrowheads="1"/>
          </p:cNvSpPr>
          <p:nvPr/>
        </p:nvSpPr>
        <p:spPr bwMode="auto">
          <a:xfrm>
            <a:off x="1158240" y="1690300"/>
            <a:ext cx="999744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200" b="1" dirty="0">
                <a:solidFill>
                  <a:srgbClr val="002060"/>
                </a:solidFill>
                <a:latin typeface="Times New Roman" panose="02020603050405020304" pitchFamily="18" charset="0"/>
                <a:cs typeface="Times New Roman" panose="02020603050405020304" pitchFamily="18" charset="0"/>
              </a:rPr>
              <a:t>Backtracking algorithms determine problem solutions by </a:t>
            </a:r>
            <a:r>
              <a:rPr lang="en-US" sz="2200" b="1" dirty="0" smtClean="0">
                <a:solidFill>
                  <a:srgbClr val="002060"/>
                </a:solidFill>
                <a:latin typeface="Times New Roman" panose="02020603050405020304" pitchFamily="18" charset="0"/>
                <a:cs typeface="Times New Roman" panose="02020603050405020304" pitchFamily="18" charset="0"/>
              </a:rPr>
              <a:t>systematically searching </a:t>
            </a:r>
            <a:r>
              <a:rPr lang="en-US" sz="2200" b="1" dirty="0">
                <a:solidFill>
                  <a:srgbClr val="002060"/>
                </a:solidFill>
                <a:latin typeface="Times New Roman" panose="02020603050405020304" pitchFamily="18" charset="0"/>
                <a:cs typeface="Times New Roman" panose="02020603050405020304" pitchFamily="18" charset="0"/>
              </a:rPr>
              <a:t>the solution space for the given problem instance..</a:t>
            </a:r>
          </a:p>
          <a:p>
            <a:endParaRPr lang="en-US" sz="2400" b="1" dirty="0" smtClean="0">
              <a:solidFill>
                <a:srgbClr val="002060"/>
              </a:solidFill>
              <a:latin typeface="Times New Roman" panose="02020603050405020304" pitchFamily="18" charset="0"/>
              <a:cs typeface="Times New Roman" panose="02020603050405020304" pitchFamily="18" charset="0"/>
            </a:endParaRPr>
          </a:p>
          <a:p>
            <a:r>
              <a:rPr lang="en-US" sz="2200" b="1" dirty="0" smtClean="0">
                <a:solidFill>
                  <a:srgbClr val="0070C0"/>
                </a:solidFill>
                <a:latin typeface="Times New Roman" panose="02020603050405020304" pitchFamily="18" charset="0"/>
                <a:cs typeface="Times New Roman" panose="02020603050405020304" pitchFamily="18" charset="0"/>
              </a:rPr>
              <a:t>This </a:t>
            </a:r>
            <a:r>
              <a:rPr lang="en-US" sz="2200" b="1" dirty="0">
                <a:solidFill>
                  <a:srgbClr val="0070C0"/>
                </a:solidFill>
                <a:latin typeface="Times New Roman" panose="02020603050405020304" pitchFamily="18" charset="0"/>
                <a:cs typeface="Times New Roman" panose="02020603050405020304" pitchFamily="18" charset="0"/>
              </a:rPr>
              <a:t>search </a:t>
            </a:r>
            <a:r>
              <a:rPr lang="en-US" sz="2200" b="1" dirty="0" smtClean="0">
                <a:solidFill>
                  <a:srgbClr val="0070C0"/>
                </a:solidFill>
                <a:latin typeface="Times New Roman" panose="02020603050405020304" pitchFamily="18" charset="0"/>
                <a:cs typeface="Times New Roman" panose="02020603050405020304" pitchFamily="18" charset="0"/>
              </a:rPr>
              <a:t>is facilitated </a:t>
            </a:r>
            <a:r>
              <a:rPr lang="en-US" sz="2200" b="1" dirty="0">
                <a:solidFill>
                  <a:srgbClr val="0070C0"/>
                </a:solidFill>
                <a:latin typeface="Times New Roman" panose="02020603050405020304" pitchFamily="18" charset="0"/>
                <a:cs typeface="Times New Roman" panose="02020603050405020304" pitchFamily="18" charset="0"/>
              </a:rPr>
              <a:t>by using a tree organization for the solution space</a:t>
            </a:r>
            <a:r>
              <a:rPr lang="en-US" sz="2200" b="1" dirty="0" smtClean="0">
                <a:solidFill>
                  <a:srgbClr val="0070C0"/>
                </a:solidFill>
                <a:latin typeface="Times New Roman" panose="02020603050405020304" pitchFamily="18" charset="0"/>
                <a:cs typeface="Times New Roman" panose="02020603050405020304" pitchFamily="18" charset="0"/>
              </a:rPr>
              <a:t>.</a:t>
            </a:r>
          </a:p>
          <a:p>
            <a:endParaRPr lang="en-US" sz="2200" b="1" dirty="0" smtClean="0">
              <a:solidFill>
                <a:srgbClr val="0070C0"/>
              </a:solidFill>
              <a:latin typeface="Times New Roman" panose="02020603050405020304" pitchFamily="18" charset="0"/>
              <a:cs typeface="Times New Roman" panose="02020603050405020304" pitchFamily="18" charset="0"/>
            </a:endParaRPr>
          </a:p>
          <a:p>
            <a:r>
              <a:rPr lang="en-US" sz="2200" b="1" dirty="0">
                <a:solidFill>
                  <a:srgbClr val="0070C0"/>
                </a:solidFill>
                <a:latin typeface="Times New Roman" panose="02020603050405020304" pitchFamily="18" charset="0"/>
                <a:cs typeface="Times New Roman" panose="02020603050405020304" pitchFamily="18" charset="0"/>
              </a:rPr>
              <a:t>Depth first node generation with </a:t>
            </a:r>
            <a:r>
              <a:rPr lang="en-US" sz="2200" b="1" dirty="0" smtClean="0">
                <a:solidFill>
                  <a:srgbClr val="0070C0"/>
                </a:solidFill>
                <a:latin typeface="Times New Roman" panose="02020603050405020304" pitchFamily="18" charset="0"/>
                <a:cs typeface="Times New Roman" panose="02020603050405020304" pitchFamily="18" charset="0"/>
              </a:rPr>
              <a:t>bounding functions </a:t>
            </a:r>
            <a:r>
              <a:rPr lang="en-US" sz="2200" b="1" dirty="0">
                <a:solidFill>
                  <a:srgbClr val="0070C0"/>
                </a:solidFill>
                <a:latin typeface="Times New Roman" panose="02020603050405020304" pitchFamily="18" charset="0"/>
                <a:cs typeface="Times New Roman" panose="02020603050405020304" pitchFamily="18" charset="0"/>
              </a:rPr>
              <a:t>is called backtracking.</a:t>
            </a:r>
            <a:endParaRPr lang="en-US" sz="2200" b="1" dirty="0" smtClean="0">
              <a:solidFill>
                <a:srgbClr val="0070C0"/>
              </a:solidFill>
              <a:latin typeface="Times New Roman" panose="02020603050405020304" pitchFamily="18" charset="0"/>
              <a:cs typeface="Times New Roman" panose="02020603050405020304" pitchFamily="18" charset="0"/>
            </a:endParaRPr>
          </a:p>
        </p:txBody>
      </p:sp>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Backtracking</a:t>
            </a:r>
            <a:endParaRPr lang="en-US" dirty="0">
              <a:solidFill>
                <a:srgbClr val="002060"/>
              </a:solidFill>
            </a:endParaRPr>
          </a:p>
        </p:txBody>
      </p:sp>
    </p:spTree>
    <p:extLst>
      <p:ext uri="{BB962C8B-B14F-4D97-AF65-F5344CB8AC3E}">
        <p14:creationId xmlns:p14="http://schemas.microsoft.com/office/powerpoint/2010/main" val="37644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143000" y="1737360"/>
            <a:ext cx="10012680"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70C0"/>
                </a:solidFill>
              </a:rPr>
              <a:t>Let G = ( V, E) be a connected graph with n vertices. A Hamiltonian </a:t>
            </a:r>
            <a:r>
              <a:rPr lang="en-US" sz="2400" dirty="0" smtClean="0">
                <a:solidFill>
                  <a:srgbClr val="0070C0"/>
                </a:solidFill>
              </a:rPr>
              <a:t>cycle is </a:t>
            </a:r>
            <a:r>
              <a:rPr lang="en-US" sz="2400" dirty="0">
                <a:solidFill>
                  <a:srgbClr val="0070C0"/>
                </a:solidFill>
              </a:rPr>
              <a:t>a round trip path along n edges </a:t>
            </a:r>
            <a:r>
              <a:rPr lang="en-US" sz="2400" dirty="0" smtClean="0">
                <a:solidFill>
                  <a:srgbClr val="0070C0"/>
                </a:solidFill>
              </a:rPr>
              <a:t>of 0 </a:t>
            </a:r>
            <a:r>
              <a:rPr lang="en-US" sz="2400" dirty="0">
                <a:solidFill>
                  <a:srgbClr val="0070C0"/>
                </a:solidFill>
              </a:rPr>
              <a:t>which visits every vertex once and returns to </a:t>
            </a:r>
            <a:r>
              <a:rPr lang="en-US" sz="2400" dirty="0" smtClean="0">
                <a:solidFill>
                  <a:srgbClr val="0070C0"/>
                </a:solidFill>
              </a:rPr>
              <a:t>its starting </a:t>
            </a:r>
            <a:r>
              <a:rPr lang="en-US" sz="2400" dirty="0">
                <a:solidFill>
                  <a:srgbClr val="0070C0"/>
                </a:solidFill>
              </a:rPr>
              <a:t>position. </a:t>
            </a:r>
            <a:r>
              <a:rPr lang="en-US" sz="2400" dirty="0" smtClean="0">
                <a:solidFill>
                  <a:srgbClr val="0070C0"/>
                </a:solidFill>
              </a:rPr>
              <a:t>In other </a:t>
            </a:r>
            <a:r>
              <a:rPr lang="en-US" sz="2400" dirty="0">
                <a:solidFill>
                  <a:srgbClr val="0070C0"/>
                </a:solidFill>
              </a:rPr>
              <a:t>words if a Hamiltonian cycle begins at some vertex </a:t>
            </a:r>
            <a:r>
              <a:rPr lang="en-US" sz="2400" dirty="0" smtClean="0">
                <a:solidFill>
                  <a:srgbClr val="0070C0"/>
                </a:solidFill>
              </a:rPr>
              <a:t>v1 </a:t>
            </a:r>
            <a:r>
              <a:rPr lang="el-GR" sz="2400" dirty="0" smtClean="0">
                <a:solidFill>
                  <a:srgbClr val="0070C0"/>
                </a:solidFill>
                <a:latin typeface="Times New Roman" panose="02020603050405020304" pitchFamily="18" charset="0"/>
                <a:cs typeface="Times New Roman" panose="02020603050405020304" pitchFamily="18" charset="0"/>
              </a:rPr>
              <a:t>ϵ</a:t>
            </a:r>
            <a:r>
              <a:rPr lang="en-US" sz="2400" dirty="0" smtClean="0">
                <a:solidFill>
                  <a:srgbClr val="0070C0"/>
                </a:solidFill>
              </a:rPr>
              <a:t> </a:t>
            </a:r>
            <a:r>
              <a:rPr lang="en-US" sz="2400" dirty="0">
                <a:solidFill>
                  <a:srgbClr val="0070C0"/>
                </a:solidFill>
              </a:rPr>
              <a:t>G and </a:t>
            </a:r>
            <a:r>
              <a:rPr lang="en-US" sz="2400" dirty="0" smtClean="0">
                <a:solidFill>
                  <a:srgbClr val="0070C0"/>
                </a:solidFill>
              </a:rPr>
              <a:t>the vertices </a:t>
            </a:r>
            <a:r>
              <a:rPr lang="en-US" sz="2400" dirty="0">
                <a:solidFill>
                  <a:srgbClr val="0070C0"/>
                </a:solidFill>
              </a:rPr>
              <a:t>of G are visited in the order </a:t>
            </a:r>
            <a:r>
              <a:rPr lang="en-US" sz="2400" dirty="0" smtClean="0">
                <a:solidFill>
                  <a:srgbClr val="0070C0"/>
                </a:solidFill>
              </a:rPr>
              <a:t>v</a:t>
            </a:r>
            <a:r>
              <a:rPr lang="en-US" sz="2400" baseline="-25000" dirty="0" smtClean="0">
                <a:solidFill>
                  <a:srgbClr val="0070C0"/>
                </a:solidFill>
              </a:rPr>
              <a:t>1</a:t>
            </a:r>
            <a:r>
              <a:rPr lang="en-US" sz="2400" dirty="0">
                <a:solidFill>
                  <a:srgbClr val="0070C0"/>
                </a:solidFill>
              </a:rPr>
              <a:t>, </a:t>
            </a:r>
            <a:r>
              <a:rPr lang="en-US" sz="2400" dirty="0" smtClean="0">
                <a:solidFill>
                  <a:srgbClr val="0070C0"/>
                </a:solidFill>
              </a:rPr>
              <a:t>v</a:t>
            </a:r>
            <a:r>
              <a:rPr lang="en-US" sz="2400" baseline="-25000" dirty="0" smtClean="0">
                <a:solidFill>
                  <a:srgbClr val="0070C0"/>
                </a:solidFill>
              </a:rPr>
              <a:t>2</a:t>
            </a:r>
            <a:r>
              <a:rPr lang="en-US" sz="2400" dirty="0">
                <a:solidFill>
                  <a:srgbClr val="0070C0"/>
                </a:solidFill>
              </a:rPr>
              <a:t>, ••• , </a:t>
            </a:r>
            <a:r>
              <a:rPr lang="en-US" sz="2400" dirty="0" err="1">
                <a:solidFill>
                  <a:srgbClr val="0070C0"/>
                </a:solidFill>
              </a:rPr>
              <a:t>V</a:t>
            </a:r>
            <a:r>
              <a:rPr lang="en-US" sz="2400" baseline="-25000" dirty="0" err="1">
                <a:solidFill>
                  <a:srgbClr val="0070C0"/>
                </a:solidFill>
              </a:rPr>
              <a:t>n</a:t>
            </a:r>
            <a:r>
              <a:rPr lang="en-US" sz="2400" baseline="-25000" dirty="0">
                <a:solidFill>
                  <a:srgbClr val="0070C0"/>
                </a:solidFill>
              </a:rPr>
              <a:t>+ 1</a:t>
            </a:r>
            <a:r>
              <a:rPr lang="en-US" sz="2400" dirty="0">
                <a:solidFill>
                  <a:srgbClr val="0070C0"/>
                </a:solidFill>
              </a:rPr>
              <a:t> then the edges </a:t>
            </a:r>
            <a:r>
              <a:rPr lang="en-US" sz="2400" dirty="0" smtClean="0">
                <a:solidFill>
                  <a:srgbClr val="0070C0"/>
                </a:solidFill>
              </a:rPr>
              <a:t>(Vi, V</a:t>
            </a:r>
            <a:r>
              <a:rPr lang="en-US" sz="2400" dirty="0">
                <a:solidFill>
                  <a:srgbClr val="0070C0"/>
                </a:solidFill>
              </a:rPr>
              <a:t>i</a:t>
            </a:r>
            <a:r>
              <a:rPr lang="en-US" sz="2400" dirty="0" smtClean="0">
                <a:solidFill>
                  <a:srgbClr val="0070C0"/>
                </a:solidFill>
              </a:rPr>
              <a:t>+1</a:t>
            </a:r>
            <a:r>
              <a:rPr lang="en-US" sz="2400" dirty="0">
                <a:solidFill>
                  <a:srgbClr val="0070C0"/>
                </a:solidFill>
              </a:rPr>
              <a:t>) are in E, 1 </a:t>
            </a:r>
            <a:r>
              <a:rPr lang="en-US" sz="2400" dirty="0" smtClean="0">
                <a:solidFill>
                  <a:srgbClr val="0070C0"/>
                </a:solidFill>
              </a:rPr>
              <a:t>&lt;= </a:t>
            </a:r>
            <a:r>
              <a:rPr lang="en-US" sz="2400" dirty="0" err="1">
                <a:solidFill>
                  <a:srgbClr val="0070C0"/>
                </a:solidFill>
              </a:rPr>
              <a:t>i</a:t>
            </a:r>
            <a:r>
              <a:rPr lang="en-US" sz="2400" dirty="0">
                <a:solidFill>
                  <a:srgbClr val="0070C0"/>
                </a:solidFill>
              </a:rPr>
              <a:t> </a:t>
            </a:r>
            <a:r>
              <a:rPr lang="en-US" sz="2400" dirty="0" smtClean="0">
                <a:solidFill>
                  <a:srgbClr val="0070C0"/>
                </a:solidFill>
              </a:rPr>
              <a:t>&lt;= </a:t>
            </a:r>
            <a:r>
              <a:rPr lang="en-US" sz="2400" dirty="0">
                <a:solidFill>
                  <a:srgbClr val="0070C0"/>
                </a:solidFill>
              </a:rPr>
              <a:t>n and the </a:t>
            </a:r>
            <a:r>
              <a:rPr lang="en-US" sz="2400" dirty="0" smtClean="0">
                <a:solidFill>
                  <a:srgbClr val="0070C0"/>
                </a:solidFill>
              </a:rPr>
              <a:t>v</a:t>
            </a:r>
            <a:r>
              <a:rPr lang="en-US" sz="2400" baseline="-25000" dirty="0" smtClean="0">
                <a:solidFill>
                  <a:srgbClr val="0070C0"/>
                </a:solidFill>
              </a:rPr>
              <a:t>i</a:t>
            </a:r>
            <a:r>
              <a:rPr lang="en-US" sz="2400" dirty="0" smtClean="0">
                <a:solidFill>
                  <a:srgbClr val="0070C0"/>
                </a:solidFill>
              </a:rPr>
              <a:t> </a:t>
            </a:r>
            <a:r>
              <a:rPr lang="en-US" sz="2400" dirty="0">
                <a:solidFill>
                  <a:srgbClr val="0070C0"/>
                </a:solidFill>
              </a:rPr>
              <a:t>are distinct except for </a:t>
            </a:r>
            <a:r>
              <a:rPr lang="en-US" sz="2400" dirty="0" smtClean="0">
                <a:solidFill>
                  <a:srgbClr val="0070C0"/>
                </a:solidFill>
              </a:rPr>
              <a:t>V</a:t>
            </a:r>
            <a:r>
              <a:rPr lang="en-US" sz="2400" baseline="-25000" dirty="0" smtClean="0">
                <a:solidFill>
                  <a:srgbClr val="0070C0"/>
                </a:solidFill>
              </a:rPr>
              <a:t>1</a:t>
            </a:r>
            <a:r>
              <a:rPr lang="en-US" sz="2400" dirty="0" smtClean="0">
                <a:solidFill>
                  <a:srgbClr val="0070C0"/>
                </a:solidFill>
              </a:rPr>
              <a:t> </a:t>
            </a:r>
            <a:r>
              <a:rPr lang="en-US" sz="2400" dirty="0">
                <a:solidFill>
                  <a:srgbClr val="0070C0"/>
                </a:solidFill>
              </a:rPr>
              <a:t>and </a:t>
            </a:r>
            <a:r>
              <a:rPr lang="en-US" sz="2400" dirty="0" smtClean="0">
                <a:solidFill>
                  <a:srgbClr val="0070C0"/>
                </a:solidFill>
              </a:rPr>
              <a:t>V</a:t>
            </a:r>
            <a:r>
              <a:rPr lang="en-US" sz="2400" i="1" baseline="-25000" dirty="0" smtClean="0">
                <a:solidFill>
                  <a:srgbClr val="0070C0"/>
                </a:solidFill>
              </a:rPr>
              <a:t>n+1</a:t>
            </a:r>
            <a:r>
              <a:rPr lang="en-US" sz="2400" dirty="0">
                <a:solidFill>
                  <a:srgbClr val="0070C0"/>
                </a:solidFill>
              </a:rPr>
              <a:t> </a:t>
            </a:r>
            <a:r>
              <a:rPr lang="en-IN" sz="2400" dirty="0" smtClean="0">
                <a:solidFill>
                  <a:srgbClr val="0070C0"/>
                </a:solidFill>
              </a:rPr>
              <a:t>which </a:t>
            </a:r>
            <a:r>
              <a:rPr lang="en-IN" sz="2400" dirty="0">
                <a:solidFill>
                  <a:srgbClr val="0070C0"/>
                </a:solidFill>
              </a:rPr>
              <a:t>are equal</a:t>
            </a:r>
            <a:r>
              <a:rPr lang="en-IN" sz="2400" dirty="0" smtClean="0">
                <a:solidFill>
                  <a:srgbClr val="0070C0"/>
                </a:solidFill>
              </a:rPr>
              <a:t>.</a:t>
            </a:r>
            <a:r>
              <a:rPr lang="en-IN" dirty="0" smtClean="0">
                <a:solidFill>
                  <a:srgbClr val="0070C0"/>
                </a:solidFill>
              </a:rPr>
              <a:t> </a:t>
            </a:r>
            <a:endParaRPr lang="en-US" sz="24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131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143000" y="1737360"/>
            <a:ext cx="10012680"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70C0"/>
                </a:solidFill>
              </a:rPr>
              <a:t>Let G = ( V, E) be a connected graph with n vertices. A Hamiltonian </a:t>
            </a:r>
            <a:r>
              <a:rPr lang="en-US" sz="2400" dirty="0" smtClean="0">
                <a:solidFill>
                  <a:srgbClr val="0070C0"/>
                </a:solidFill>
              </a:rPr>
              <a:t>cycle is </a:t>
            </a:r>
            <a:r>
              <a:rPr lang="en-US" sz="2400" dirty="0">
                <a:solidFill>
                  <a:srgbClr val="0070C0"/>
                </a:solidFill>
              </a:rPr>
              <a:t>a round trip path along n edges </a:t>
            </a:r>
            <a:r>
              <a:rPr lang="en-US" sz="2400" dirty="0" smtClean="0">
                <a:solidFill>
                  <a:srgbClr val="0070C0"/>
                </a:solidFill>
              </a:rPr>
              <a:t>of 0 </a:t>
            </a:r>
            <a:r>
              <a:rPr lang="en-US" sz="2400" dirty="0">
                <a:solidFill>
                  <a:srgbClr val="0070C0"/>
                </a:solidFill>
              </a:rPr>
              <a:t>which visits every vertex once and returns to </a:t>
            </a:r>
            <a:r>
              <a:rPr lang="en-US" sz="2400" dirty="0" smtClean="0">
                <a:solidFill>
                  <a:srgbClr val="0070C0"/>
                </a:solidFill>
              </a:rPr>
              <a:t>its starting </a:t>
            </a:r>
            <a:r>
              <a:rPr lang="en-US" sz="2400" dirty="0">
                <a:solidFill>
                  <a:srgbClr val="0070C0"/>
                </a:solidFill>
              </a:rPr>
              <a:t>position. </a:t>
            </a:r>
            <a:r>
              <a:rPr lang="en-US" sz="2400" dirty="0" smtClean="0">
                <a:solidFill>
                  <a:srgbClr val="0070C0"/>
                </a:solidFill>
              </a:rPr>
              <a:t>In other </a:t>
            </a:r>
            <a:r>
              <a:rPr lang="en-US" sz="2400" dirty="0">
                <a:solidFill>
                  <a:srgbClr val="0070C0"/>
                </a:solidFill>
              </a:rPr>
              <a:t>words if a Hamiltonian cycle begins at some vertex </a:t>
            </a:r>
            <a:r>
              <a:rPr lang="en-US" sz="2400" dirty="0" smtClean="0">
                <a:solidFill>
                  <a:srgbClr val="0070C0"/>
                </a:solidFill>
              </a:rPr>
              <a:t>v1 </a:t>
            </a:r>
            <a:r>
              <a:rPr lang="el-GR" sz="2400" dirty="0" smtClean="0">
                <a:solidFill>
                  <a:srgbClr val="0070C0"/>
                </a:solidFill>
                <a:latin typeface="Times New Roman" panose="02020603050405020304" pitchFamily="18" charset="0"/>
                <a:cs typeface="Times New Roman" panose="02020603050405020304" pitchFamily="18" charset="0"/>
              </a:rPr>
              <a:t>ϵ</a:t>
            </a:r>
            <a:r>
              <a:rPr lang="en-US" sz="2400" dirty="0" smtClean="0">
                <a:solidFill>
                  <a:srgbClr val="0070C0"/>
                </a:solidFill>
              </a:rPr>
              <a:t> </a:t>
            </a:r>
            <a:r>
              <a:rPr lang="en-US" sz="2400" dirty="0">
                <a:solidFill>
                  <a:srgbClr val="0070C0"/>
                </a:solidFill>
              </a:rPr>
              <a:t>G and </a:t>
            </a:r>
            <a:r>
              <a:rPr lang="en-US" sz="2400" dirty="0" smtClean="0">
                <a:solidFill>
                  <a:srgbClr val="0070C0"/>
                </a:solidFill>
              </a:rPr>
              <a:t>the vertices </a:t>
            </a:r>
            <a:r>
              <a:rPr lang="en-US" sz="2400" dirty="0">
                <a:solidFill>
                  <a:srgbClr val="0070C0"/>
                </a:solidFill>
              </a:rPr>
              <a:t>of G are visited in the order </a:t>
            </a:r>
            <a:r>
              <a:rPr lang="en-US" sz="2400" dirty="0" smtClean="0">
                <a:solidFill>
                  <a:srgbClr val="0070C0"/>
                </a:solidFill>
              </a:rPr>
              <a:t>v</a:t>
            </a:r>
            <a:r>
              <a:rPr lang="en-US" sz="2400" baseline="-25000" dirty="0" smtClean="0">
                <a:solidFill>
                  <a:srgbClr val="0070C0"/>
                </a:solidFill>
              </a:rPr>
              <a:t>1</a:t>
            </a:r>
            <a:r>
              <a:rPr lang="en-US" sz="2400" dirty="0">
                <a:solidFill>
                  <a:srgbClr val="0070C0"/>
                </a:solidFill>
              </a:rPr>
              <a:t>, </a:t>
            </a:r>
            <a:r>
              <a:rPr lang="en-US" sz="2400" dirty="0" smtClean="0">
                <a:solidFill>
                  <a:srgbClr val="0070C0"/>
                </a:solidFill>
              </a:rPr>
              <a:t>v</a:t>
            </a:r>
            <a:r>
              <a:rPr lang="en-US" sz="2400" baseline="-25000" dirty="0" smtClean="0">
                <a:solidFill>
                  <a:srgbClr val="0070C0"/>
                </a:solidFill>
              </a:rPr>
              <a:t>2</a:t>
            </a:r>
            <a:r>
              <a:rPr lang="en-US" sz="2400" dirty="0">
                <a:solidFill>
                  <a:srgbClr val="0070C0"/>
                </a:solidFill>
              </a:rPr>
              <a:t>, ••• , </a:t>
            </a:r>
            <a:r>
              <a:rPr lang="en-US" sz="2400" dirty="0" err="1">
                <a:solidFill>
                  <a:srgbClr val="0070C0"/>
                </a:solidFill>
              </a:rPr>
              <a:t>V</a:t>
            </a:r>
            <a:r>
              <a:rPr lang="en-US" sz="2400" baseline="-25000" dirty="0" err="1">
                <a:solidFill>
                  <a:srgbClr val="0070C0"/>
                </a:solidFill>
              </a:rPr>
              <a:t>n</a:t>
            </a:r>
            <a:r>
              <a:rPr lang="en-US" sz="2400" baseline="-25000" dirty="0">
                <a:solidFill>
                  <a:srgbClr val="0070C0"/>
                </a:solidFill>
              </a:rPr>
              <a:t>+ 1</a:t>
            </a:r>
            <a:r>
              <a:rPr lang="en-US" sz="2400" dirty="0">
                <a:solidFill>
                  <a:srgbClr val="0070C0"/>
                </a:solidFill>
              </a:rPr>
              <a:t> then the edges </a:t>
            </a:r>
            <a:r>
              <a:rPr lang="en-US" sz="2400" dirty="0" smtClean="0">
                <a:solidFill>
                  <a:srgbClr val="0070C0"/>
                </a:solidFill>
              </a:rPr>
              <a:t>(Vi, V</a:t>
            </a:r>
            <a:r>
              <a:rPr lang="en-US" sz="2400" dirty="0">
                <a:solidFill>
                  <a:srgbClr val="0070C0"/>
                </a:solidFill>
              </a:rPr>
              <a:t>i</a:t>
            </a:r>
            <a:r>
              <a:rPr lang="en-US" sz="2400" dirty="0" smtClean="0">
                <a:solidFill>
                  <a:srgbClr val="0070C0"/>
                </a:solidFill>
              </a:rPr>
              <a:t>+1</a:t>
            </a:r>
            <a:r>
              <a:rPr lang="en-US" sz="2400" dirty="0">
                <a:solidFill>
                  <a:srgbClr val="0070C0"/>
                </a:solidFill>
              </a:rPr>
              <a:t>) are in E, 1 </a:t>
            </a:r>
            <a:r>
              <a:rPr lang="en-US" sz="2400" dirty="0" smtClean="0">
                <a:solidFill>
                  <a:srgbClr val="0070C0"/>
                </a:solidFill>
              </a:rPr>
              <a:t>&lt;= </a:t>
            </a:r>
            <a:r>
              <a:rPr lang="en-US" sz="2400" dirty="0" err="1">
                <a:solidFill>
                  <a:srgbClr val="0070C0"/>
                </a:solidFill>
              </a:rPr>
              <a:t>i</a:t>
            </a:r>
            <a:r>
              <a:rPr lang="en-US" sz="2400" dirty="0">
                <a:solidFill>
                  <a:srgbClr val="0070C0"/>
                </a:solidFill>
              </a:rPr>
              <a:t> </a:t>
            </a:r>
            <a:r>
              <a:rPr lang="en-US" sz="2400" dirty="0" smtClean="0">
                <a:solidFill>
                  <a:srgbClr val="0070C0"/>
                </a:solidFill>
              </a:rPr>
              <a:t>&lt;= </a:t>
            </a:r>
            <a:r>
              <a:rPr lang="en-US" sz="2400" dirty="0">
                <a:solidFill>
                  <a:srgbClr val="0070C0"/>
                </a:solidFill>
              </a:rPr>
              <a:t>n and the </a:t>
            </a:r>
            <a:r>
              <a:rPr lang="en-US" sz="2400" dirty="0" smtClean="0">
                <a:solidFill>
                  <a:srgbClr val="0070C0"/>
                </a:solidFill>
              </a:rPr>
              <a:t>v</a:t>
            </a:r>
            <a:r>
              <a:rPr lang="en-US" sz="2400" baseline="-25000" dirty="0" smtClean="0">
                <a:solidFill>
                  <a:srgbClr val="0070C0"/>
                </a:solidFill>
              </a:rPr>
              <a:t>i</a:t>
            </a:r>
            <a:r>
              <a:rPr lang="en-US" sz="2400" dirty="0" smtClean="0">
                <a:solidFill>
                  <a:srgbClr val="0070C0"/>
                </a:solidFill>
              </a:rPr>
              <a:t> </a:t>
            </a:r>
            <a:r>
              <a:rPr lang="en-US" sz="2400" dirty="0">
                <a:solidFill>
                  <a:srgbClr val="0070C0"/>
                </a:solidFill>
              </a:rPr>
              <a:t>are distinct except for </a:t>
            </a:r>
            <a:r>
              <a:rPr lang="en-US" sz="2400" dirty="0" smtClean="0">
                <a:solidFill>
                  <a:srgbClr val="0070C0"/>
                </a:solidFill>
              </a:rPr>
              <a:t>V</a:t>
            </a:r>
            <a:r>
              <a:rPr lang="en-US" sz="2400" baseline="-25000" dirty="0" smtClean="0">
                <a:solidFill>
                  <a:srgbClr val="0070C0"/>
                </a:solidFill>
              </a:rPr>
              <a:t>1</a:t>
            </a:r>
            <a:r>
              <a:rPr lang="en-US" sz="2400" dirty="0" smtClean="0">
                <a:solidFill>
                  <a:srgbClr val="0070C0"/>
                </a:solidFill>
              </a:rPr>
              <a:t> </a:t>
            </a:r>
            <a:r>
              <a:rPr lang="en-US" sz="2400" dirty="0">
                <a:solidFill>
                  <a:srgbClr val="0070C0"/>
                </a:solidFill>
              </a:rPr>
              <a:t>and </a:t>
            </a:r>
            <a:r>
              <a:rPr lang="en-US" sz="2400" dirty="0" smtClean="0">
                <a:solidFill>
                  <a:srgbClr val="0070C0"/>
                </a:solidFill>
              </a:rPr>
              <a:t>V</a:t>
            </a:r>
            <a:r>
              <a:rPr lang="en-US" sz="2400" i="1" baseline="-25000" dirty="0" smtClean="0">
                <a:solidFill>
                  <a:srgbClr val="0070C0"/>
                </a:solidFill>
              </a:rPr>
              <a:t>n+1</a:t>
            </a:r>
            <a:r>
              <a:rPr lang="en-US" sz="2400" dirty="0">
                <a:solidFill>
                  <a:srgbClr val="0070C0"/>
                </a:solidFill>
              </a:rPr>
              <a:t> </a:t>
            </a:r>
            <a:r>
              <a:rPr lang="en-IN" sz="2400" dirty="0" smtClean="0">
                <a:solidFill>
                  <a:srgbClr val="0070C0"/>
                </a:solidFill>
              </a:rPr>
              <a:t>which </a:t>
            </a:r>
            <a:r>
              <a:rPr lang="en-IN" sz="2400" dirty="0">
                <a:solidFill>
                  <a:srgbClr val="0070C0"/>
                </a:solidFill>
              </a:rPr>
              <a:t>are equal</a:t>
            </a:r>
            <a:r>
              <a:rPr lang="en-IN" sz="2400" dirty="0" smtClean="0">
                <a:solidFill>
                  <a:srgbClr val="0070C0"/>
                </a:solidFill>
              </a:rPr>
              <a:t>.</a:t>
            </a:r>
            <a:r>
              <a:rPr lang="en-IN" dirty="0" smtClean="0">
                <a:solidFill>
                  <a:srgbClr val="0070C0"/>
                </a:solidFill>
              </a:rPr>
              <a:t> </a:t>
            </a:r>
            <a:endParaRPr lang="en-US" sz="2400" dirty="0" smtClean="0">
              <a:solidFill>
                <a:srgbClr val="0070C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200400" y="4026634"/>
            <a:ext cx="5598601" cy="1733067"/>
          </a:xfrm>
          <a:prstGeom prst="rect">
            <a:avLst/>
          </a:prstGeom>
        </p:spPr>
      </p:pic>
    </p:spTree>
    <p:extLst>
      <p:ext uri="{BB962C8B-B14F-4D97-AF65-F5344CB8AC3E}">
        <p14:creationId xmlns:p14="http://schemas.microsoft.com/office/powerpoint/2010/main" val="662986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143000" y="1737360"/>
            <a:ext cx="10012680"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70C0"/>
                </a:solidFill>
              </a:rPr>
              <a:t>Let G = ( V, E) be a connected graph with n vertices. A Hamiltonian </a:t>
            </a:r>
            <a:r>
              <a:rPr lang="en-US" sz="2400" dirty="0" smtClean="0">
                <a:solidFill>
                  <a:srgbClr val="0070C0"/>
                </a:solidFill>
              </a:rPr>
              <a:t>cycle is </a:t>
            </a:r>
            <a:r>
              <a:rPr lang="en-US" sz="2400" dirty="0">
                <a:solidFill>
                  <a:srgbClr val="0070C0"/>
                </a:solidFill>
              </a:rPr>
              <a:t>a round trip path along n edges </a:t>
            </a:r>
            <a:r>
              <a:rPr lang="en-US" sz="2400" dirty="0" smtClean="0">
                <a:solidFill>
                  <a:srgbClr val="0070C0"/>
                </a:solidFill>
              </a:rPr>
              <a:t>of 0 </a:t>
            </a:r>
            <a:r>
              <a:rPr lang="en-US" sz="2400" dirty="0">
                <a:solidFill>
                  <a:srgbClr val="0070C0"/>
                </a:solidFill>
              </a:rPr>
              <a:t>which visits every vertex once and returns to </a:t>
            </a:r>
            <a:r>
              <a:rPr lang="en-US" sz="2400" dirty="0" smtClean="0">
                <a:solidFill>
                  <a:srgbClr val="0070C0"/>
                </a:solidFill>
              </a:rPr>
              <a:t>its starting </a:t>
            </a:r>
            <a:r>
              <a:rPr lang="en-US" sz="2400" dirty="0">
                <a:solidFill>
                  <a:srgbClr val="0070C0"/>
                </a:solidFill>
              </a:rPr>
              <a:t>position. </a:t>
            </a:r>
            <a:r>
              <a:rPr lang="en-US" sz="2400" dirty="0" smtClean="0">
                <a:solidFill>
                  <a:srgbClr val="0070C0"/>
                </a:solidFill>
              </a:rPr>
              <a:t>In other </a:t>
            </a:r>
            <a:r>
              <a:rPr lang="en-US" sz="2400" dirty="0">
                <a:solidFill>
                  <a:srgbClr val="0070C0"/>
                </a:solidFill>
              </a:rPr>
              <a:t>words if a Hamiltonian cycle begins at some vertex </a:t>
            </a:r>
            <a:r>
              <a:rPr lang="en-US" sz="2400" dirty="0" smtClean="0">
                <a:solidFill>
                  <a:srgbClr val="0070C0"/>
                </a:solidFill>
              </a:rPr>
              <a:t>v1 </a:t>
            </a:r>
            <a:r>
              <a:rPr lang="el-GR" sz="2400" dirty="0" smtClean="0">
                <a:solidFill>
                  <a:srgbClr val="0070C0"/>
                </a:solidFill>
                <a:latin typeface="Times New Roman" panose="02020603050405020304" pitchFamily="18" charset="0"/>
                <a:cs typeface="Times New Roman" panose="02020603050405020304" pitchFamily="18" charset="0"/>
              </a:rPr>
              <a:t>ϵ</a:t>
            </a:r>
            <a:r>
              <a:rPr lang="en-US" sz="2400" dirty="0" smtClean="0">
                <a:solidFill>
                  <a:srgbClr val="0070C0"/>
                </a:solidFill>
              </a:rPr>
              <a:t> </a:t>
            </a:r>
            <a:r>
              <a:rPr lang="en-US" sz="2400" dirty="0">
                <a:solidFill>
                  <a:srgbClr val="0070C0"/>
                </a:solidFill>
              </a:rPr>
              <a:t>G and </a:t>
            </a:r>
            <a:r>
              <a:rPr lang="en-US" sz="2400" dirty="0" smtClean="0">
                <a:solidFill>
                  <a:srgbClr val="0070C0"/>
                </a:solidFill>
              </a:rPr>
              <a:t>the vertices </a:t>
            </a:r>
            <a:r>
              <a:rPr lang="en-US" sz="2400" dirty="0">
                <a:solidFill>
                  <a:srgbClr val="0070C0"/>
                </a:solidFill>
              </a:rPr>
              <a:t>of G are visited in the order </a:t>
            </a:r>
            <a:r>
              <a:rPr lang="en-US" sz="2400" dirty="0" smtClean="0">
                <a:solidFill>
                  <a:srgbClr val="0070C0"/>
                </a:solidFill>
              </a:rPr>
              <a:t>v</a:t>
            </a:r>
            <a:r>
              <a:rPr lang="en-US" sz="2400" baseline="-25000" dirty="0" smtClean="0">
                <a:solidFill>
                  <a:srgbClr val="0070C0"/>
                </a:solidFill>
              </a:rPr>
              <a:t>1</a:t>
            </a:r>
            <a:r>
              <a:rPr lang="en-US" sz="2400" dirty="0">
                <a:solidFill>
                  <a:srgbClr val="0070C0"/>
                </a:solidFill>
              </a:rPr>
              <a:t>, </a:t>
            </a:r>
            <a:r>
              <a:rPr lang="en-US" sz="2400" dirty="0" smtClean="0">
                <a:solidFill>
                  <a:srgbClr val="0070C0"/>
                </a:solidFill>
              </a:rPr>
              <a:t>v</a:t>
            </a:r>
            <a:r>
              <a:rPr lang="en-US" sz="2400" baseline="-25000" dirty="0" smtClean="0">
                <a:solidFill>
                  <a:srgbClr val="0070C0"/>
                </a:solidFill>
              </a:rPr>
              <a:t>2</a:t>
            </a:r>
            <a:r>
              <a:rPr lang="en-US" sz="2400" dirty="0">
                <a:solidFill>
                  <a:srgbClr val="0070C0"/>
                </a:solidFill>
              </a:rPr>
              <a:t>, ••• , </a:t>
            </a:r>
            <a:r>
              <a:rPr lang="en-US" sz="2400" dirty="0" err="1">
                <a:solidFill>
                  <a:srgbClr val="0070C0"/>
                </a:solidFill>
              </a:rPr>
              <a:t>V</a:t>
            </a:r>
            <a:r>
              <a:rPr lang="en-US" sz="2400" baseline="-25000" dirty="0" err="1">
                <a:solidFill>
                  <a:srgbClr val="0070C0"/>
                </a:solidFill>
              </a:rPr>
              <a:t>n</a:t>
            </a:r>
            <a:r>
              <a:rPr lang="en-US" sz="2400" baseline="-25000" dirty="0">
                <a:solidFill>
                  <a:srgbClr val="0070C0"/>
                </a:solidFill>
              </a:rPr>
              <a:t>+ 1</a:t>
            </a:r>
            <a:r>
              <a:rPr lang="en-US" sz="2400" dirty="0">
                <a:solidFill>
                  <a:srgbClr val="0070C0"/>
                </a:solidFill>
              </a:rPr>
              <a:t> then the edges </a:t>
            </a:r>
            <a:r>
              <a:rPr lang="en-US" sz="2400" dirty="0" smtClean="0">
                <a:solidFill>
                  <a:srgbClr val="0070C0"/>
                </a:solidFill>
              </a:rPr>
              <a:t>(Vi, V</a:t>
            </a:r>
            <a:r>
              <a:rPr lang="en-US" sz="2400" dirty="0">
                <a:solidFill>
                  <a:srgbClr val="0070C0"/>
                </a:solidFill>
              </a:rPr>
              <a:t>i</a:t>
            </a:r>
            <a:r>
              <a:rPr lang="en-US" sz="2400" dirty="0" smtClean="0">
                <a:solidFill>
                  <a:srgbClr val="0070C0"/>
                </a:solidFill>
              </a:rPr>
              <a:t>+1</a:t>
            </a:r>
            <a:r>
              <a:rPr lang="en-US" sz="2400" dirty="0">
                <a:solidFill>
                  <a:srgbClr val="0070C0"/>
                </a:solidFill>
              </a:rPr>
              <a:t>) are in E, 1 </a:t>
            </a:r>
            <a:r>
              <a:rPr lang="en-US" sz="2400" dirty="0" smtClean="0">
                <a:solidFill>
                  <a:srgbClr val="0070C0"/>
                </a:solidFill>
              </a:rPr>
              <a:t>&lt;= </a:t>
            </a:r>
            <a:r>
              <a:rPr lang="en-US" sz="2400" dirty="0" err="1">
                <a:solidFill>
                  <a:srgbClr val="0070C0"/>
                </a:solidFill>
              </a:rPr>
              <a:t>i</a:t>
            </a:r>
            <a:r>
              <a:rPr lang="en-US" sz="2400" dirty="0">
                <a:solidFill>
                  <a:srgbClr val="0070C0"/>
                </a:solidFill>
              </a:rPr>
              <a:t> </a:t>
            </a:r>
            <a:r>
              <a:rPr lang="en-US" sz="2400" dirty="0" smtClean="0">
                <a:solidFill>
                  <a:srgbClr val="0070C0"/>
                </a:solidFill>
              </a:rPr>
              <a:t>&lt;= </a:t>
            </a:r>
            <a:r>
              <a:rPr lang="en-US" sz="2400" dirty="0">
                <a:solidFill>
                  <a:srgbClr val="0070C0"/>
                </a:solidFill>
              </a:rPr>
              <a:t>n and the </a:t>
            </a:r>
            <a:r>
              <a:rPr lang="en-US" sz="2400" dirty="0" smtClean="0">
                <a:solidFill>
                  <a:srgbClr val="0070C0"/>
                </a:solidFill>
              </a:rPr>
              <a:t>v</a:t>
            </a:r>
            <a:r>
              <a:rPr lang="en-US" sz="2400" baseline="-25000" dirty="0" smtClean="0">
                <a:solidFill>
                  <a:srgbClr val="0070C0"/>
                </a:solidFill>
              </a:rPr>
              <a:t>i</a:t>
            </a:r>
            <a:r>
              <a:rPr lang="en-US" sz="2400" dirty="0" smtClean="0">
                <a:solidFill>
                  <a:srgbClr val="0070C0"/>
                </a:solidFill>
              </a:rPr>
              <a:t> </a:t>
            </a:r>
            <a:r>
              <a:rPr lang="en-US" sz="2400" dirty="0">
                <a:solidFill>
                  <a:srgbClr val="0070C0"/>
                </a:solidFill>
              </a:rPr>
              <a:t>are distinct except for </a:t>
            </a:r>
            <a:r>
              <a:rPr lang="en-US" sz="2400" dirty="0" smtClean="0">
                <a:solidFill>
                  <a:srgbClr val="0070C0"/>
                </a:solidFill>
              </a:rPr>
              <a:t>V</a:t>
            </a:r>
            <a:r>
              <a:rPr lang="en-US" sz="2400" baseline="-25000" dirty="0" smtClean="0">
                <a:solidFill>
                  <a:srgbClr val="0070C0"/>
                </a:solidFill>
              </a:rPr>
              <a:t>1</a:t>
            </a:r>
            <a:r>
              <a:rPr lang="en-US" sz="2400" dirty="0" smtClean="0">
                <a:solidFill>
                  <a:srgbClr val="0070C0"/>
                </a:solidFill>
              </a:rPr>
              <a:t> </a:t>
            </a:r>
            <a:r>
              <a:rPr lang="en-US" sz="2400" dirty="0">
                <a:solidFill>
                  <a:srgbClr val="0070C0"/>
                </a:solidFill>
              </a:rPr>
              <a:t>and </a:t>
            </a:r>
            <a:r>
              <a:rPr lang="en-US" sz="2400" dirty="0" smtClean="0">
                <a:solidFill>
                  <a:srgbClr val="0070C0"/>
                </a:solidFill>
              </a:rPr>
              <a:t>V</a:t>
            </a:r>
            <a:r>
              <a:rPr lang="en-US" sz="2400" i="1" baseline="-25000" dirty="0" smtClean="0">
                <a:solidFill>
                  <a:srgbClr val="0070C0"/>
                </a:solidFill>
              </a:rPr>
              <a:t>n+1</a:t>
            </a:r>
            <a:r>
              <a:rPr lang="en-US" sz="2400" dirty="0">
                <a:solidFill>
                  <a:srgbClr val="0070C0"/>
                </a:solidFill>
              </a:rPr>
              <a:t> </a:t>
            </a:r>
            <a:r>
              <a:rPr lang="en-IN" sz="2400" dirty="0" smtClean="0">
                <a:solidFill>
                  <a:srgbClr val="0070C0"/>
                </a:solidFill>
              </a:rPr>
              <a:t>which </a:t>
            </a:r>
            <a:r>
              <a:rPr lang="en-IN" sz="2400" dirty="0">
                <a:solidFill>
                  <a:srgbClr val="0070C0"/>
                </a:solidFill>
              </a:rPr>
              <a:t>are equal</a:t>
            </a:r>
            <a:r>
              <a:rPr lang="en-IN" sz="2400" dirty="0" smtClean="0">
                <a:solidFill>
                  <a:srgbClr val="0070C0"/>
                </a:solidFill>
              </a:rPr>
              <a:t>.</a:t>
            </a:r>
            <a:r>
              <a:rPr lang="en-IN" dirty="0" smtClean="0">
                <a:solidFill>
                  <a:srgbClr val="0070C0"/>
                </a:solidFill>
              </a:rPr>
              <a:t> </a:t>
            </a:r>
            <a:endParaRPr lang="en-US" sz="2400" dirty="0" smtClean="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327179" y="4106644"/>
            <a:ext cx="5598601" cy="1817134"/>
          </a:xfrm>
          <a:prstGeom prst="rect">
            <a:avLst/>
          </a:prstGeom>
        </p:spPr>
      </p:pic>
    </p:spTree>
    <p:extLst>
      <p:ext uri="{BB962C8B-B14F-4D97-AF65-F5344CB8AC3E}">
        <p14:creationId xmlns:p14="http://schemas.microsoft.com/office/powerpoint/2010/main" val="17076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143000" y="1737360"/>
            <a:ext cx="10012680" cy="3970318"/>
          </a:xfrm>
          <a:prstGeom prst="rect">
            <a:avLst/>
          </a:prstGeom>
        </p:spPr>
        <p:txBody>
          <a:bodyPr wrap="square">
            <a:spAutoFit/>
          </a:bodyPr>
          <a:lstStyle/>
          <a:p>
            <a:r>
              <a:rPr lang="en-IN" dirty="0">
                <a:solidFill>
                  <a:srgbClr val="FF0000"/>
                </a:solidFill>
              </a:rPr>
              <a:t>procedure </a:t>
            </a:r>
            <a:r>
              <a:rPr lang="en-IN" i="1" dirty="0">
                <a:solidFill>
                  <a:srgbClr val="FF0000"/>
                </a:solidFill>
              </a:rPr>
              <a:t>HAMILTONIAN(k)</a:t>
            </a:r>
          </a:p>
          <a:p>
            <a:pPr algn="just"/>
            <a:r>
              <a:rPr lang="en-US" dirty="0" smtClean="0">
                <a:solidFill>
                  <a:schemeClr val="accent1">
                    <a:lumMod val="60000"/>
                    <a:lumOff val="40000"/>
                  </a:schemeClr>
                </a:solidFill>
              </a:rPr>
              <a:t>//This </a:t>
            </a:r>
            <a:r>
              <a:rPr lang="en-US" dirty="0">
                <a:solidFill>
                  <a:schemeClr val="accent1">
                    <a:lumMod val="60000"/>
                    <a:lumOff val="40000"/>
                  </a:schemeClr>
                </a:solidFill>
              </a:rPr>
              <a:t>procedure uses the recursive formulation of </a:t>
            </a:r>
            <a:r>
              <a:rPr lang="en-US" dirty="0" smtClean="0">
                <a:solidFill>
                  <a:schemeClr val="accent1">
                    <a:lumMod val="60000"/>
                    <a:lumOff val="40000"/>
                  </a:schemeClr>
                </a:solidFill>
              </a:rPr>
              <a:t>backtracking </a:t>
            </a:r>
            <a:r>
              <a:rPr lang="en-US" i="1" dirty="0" smtClean="0">
                <a:solidFill>
                  <a:schemeClr val="accent1">
                    <a:lumMod val="60000"/>
                    <a:lumOff val="40000"/>
                  </a:schemeClr>
                </a:solidFill>
              </a:rPr>
              <a:t>to </a:t>
            </a:r>
            <a:r>
              <a:rPr lang="en-US" dirty="0">
                <a:solidFill>
                  <a:schemeClr val="accent1">
                    <a:lumMod val="60000"/>
                    <a:lumOff val="40000"/>
                  </a:schemeClr>
                </a:solidFill>
              </a:rPr>
              <a:t>find all the Hamiltonian cycles of a </a:t>
            </a:r>
            <a:r>
              <a:rPr lang="en-US" dirty="0" smtClean="0">
                <a:solidFill>
                  <a:schemeClr val="accent1">
                    <a:lumMod val="60000"/>
                    <a:lumOff val="40000"/>
                  </a:schemeClr>
                </a:solidFill>
              </a:rPr>
              <a:t>//graph</a:t>
            </a:r>
            <a:r>
              <a:rPr lang="en-US" dirty="0">
                <a:solidFill>
                  <a:schemeClr val="accent1">
                    <a:lumMod val="60000"/>
                    <a:lumOff val="40000"/>
                  </a:schemeClr>
                </a:solidFill>
              </a:rPr>
              <a:t>. The </a:t>
            </a:r>
            <a:r>
              <a:rPr lang="en-US" dirty="0" smtClean="0">
                <a:solidFill>
                  <a:schemeClr val="accent1">
                    <a:lumMod val="60000"/>
                    <a:lumOff val="40000"/>
                  </a:schemeClr>
                </a:solidFill>
              </a:rPr>
              <a:t>graph is </a:t>
            </a:r>
            <a:r>
              <a:rPr lang="en-US" dirty="0">
                <a:solidFill>
                  <a:schemeClr val="accent1">
                    <a:lumMod val="60000"/>
                    <a:lumOff val="40000"/>
                  </a:schemeClr>
                </a:solidFill>
              </a:rPr>
              <a:t>stored as a </a:t>
            </a:r>
            <a:r>
              <a:rPr lang="en-US" dirty="0" err="1">
                <a:solidFill>
                  <a:schemeClr val="accent1">
                    <a:lumMod val="60000"/>
                    <a:lumOff val="40000"/>
                  </a:schemeClr>
                </a:solidFill>
              </a:rPr>
              <a:t>boolean</a:t>
            </a:r>
            <a:r>
              <a:rPr lang="en-US" dirty="0">
                <a:solidFill>
                  <a:schemeClr val="accent1">
                    <a:lumMod val="60000"/>
                    <a:lumOff val="40000"/>
                  </a:schemeClr>
                </a:solidFill>
              </a:rPr>
              <a:t> adjacency matrix in GRAPH(</a:t>
            </a:r>
            <a:r>
              <a:rPr lang="en-US" dirty="0" err="1">
                <a:solidFill>
                  <a:schemeClr val="accent1">
                    <a:lumMod val="60000"/>
                    <a:lumOff val="40000"/>
                  </a:schemeClr>
                </a:solidFill>
              </a:rPr>
              <a:t>l:n</a:t>
            </a:r>
            <a:r>
              <a:rPr lang="en-US" dirty="0">
                <a:solidFill>
                  <a:schemeClr val="accent1">
                    <a:lumMod val="60000"/>
                    <a:lumOff val="40000"/>
                  </a:schemeClr>
                </a:solidFill>
              </a:rPr>
              <a:t>, l:n). </a:t>
            </a:r>
            <a:r>
              <a:rPr lang="en-US" dirty="0" smtClean="0">
                <a:solidFill>
                  <a:schemeClr val="accent1">
                    <a:lumMod val="60000"/>
                    <a:lumOff val="40000"/>
                  </a:schemeClr>
                </a:solidFill>
              </a:rPr>
              <a:t>All </a:t>
            </a:r>
            <a:r>
              <a:rPr lang="en-IN" dirty="0" smtClean="0">
                <a:solidFill>
                  <a:schemeClr val="accent1">
                    <a:lumMod val="60000"/>
                    <a:lumOff val="40000"/>
                  </a:schemeClr>
                </a:solidFill>
              </a:rPr>
              <a:t>cycles </a:t>
            </a:r>
            <a:r>
              <a:rPr lang="en-IN" dirty="0">
                <a:solidFill>
                  <a:schemeClr val="accent1">
                    <a:lumMod val="60000"/>
                    <a:lumOff val="40000"/>
                  </a:schemeClr>
                </a:solidFill>
              </a:rPr>
              <a:t>begin at vertex </a:t>
            </a:r>
            <a:r>
              <a:rPr lang="en-IN" dirty="0" smtClean="0">
                <a:solidFill>
                  <a:schemeClr val="accent1">
                    <a:lumMod val="60000"/>
                    <a:lumOff val="40000"/>
                  </a:schemeClr>
                </a:solidFill>
              </a:rPr>
              <a:t>1.</a:t>
            </a:r>
            <a:endParaRPr lang="en-IN" i="1" dirty="0">
              <a:solidFill>
                <a:schemeClr val="accent1">
                  <a:lumMod val="60000"/>
                  <a:lumOff val="40000"/>
                </a:schemeClr>
              </a:solidFill>
            </a:endParaRPr>
          </a:p>
          <a:p>
            <a:r>
              <a:rPr lang="en-IN" dirty="0">
                <a:solidFill>
                  <a:srgbClr val="0070C0"/>
                </a:solidFill>
              </a:rPr>
              <a:t>global integer X(l :n)</a:t>
            </a:r>
          </a:p>
          <a:p>
            <a:r>
              <a:rPr lang="en-IN" dirty="0">
                <a:solidFill>
                  <a:srgbClr val="0070C0"/>
                </a:solidFill>
              </a:rPr>
              <a:t>local integer </a:t>
            </a:r>
            <a:r>
              <a:rPr lang="en-IN" i="1" dirty="0">
                <a:solidFill>
                  <a:srgbClr val="0070C0"/>
                </a:solidFill>
              </a:rPr>
              <a:t>k, n</a:t>
            </a:r>
          </a:p>
          <a:p>
            <a:r>
              <a:rPr lang="en-IN" b="1" dirty="0">
                <a:solidFill>
                  <a:srgbClr val="002060"/>
                </a:solidFill>
              </a:rPr>
              <a:t>loop //generate values for </a:t>
            </a:r>
            <a:r>
              <a:rPr lang="en-IN" b="1" i="1" dirty="0">
                <a:solidFill>
                  <a:srgbClr val="002060"/>
                </a:solidFill>
              </a:rPr>
              <a:t>X(k)I </a:t>
            </a:r>
            <a:r>
              <a:rPr lang="en-IN" b="1" dirty="0">
                <a:solidFill>
                  <a:srgbClr val="002060"/>
                </a:solidFill>
              </a:rPr>
              <a:t>/</a:t>
            </a:r>
          </a:p>
          <a:p>
            <a:r>
              <a:rPr lang="en-US" dirty="0" smtClean="0">
                <a:solidFill>
                  <a:srgbClr val="FF0000"/>
                </a:solidFill>
              </a:rPr>
              <a:t>	call </a:t>
            </a:r>
            <a:r>
              <a:rPr lang="en-US" i="1" dirty="0">
                <a:solidFill>
                  <a:srgbClr val="FF0000"/>
                </a:solidFill>
              </a:rPr>
              <a:t>NEXTVALUE(k</a:t>
            </a:r>
            <a:r>
              <a:rPr lang="en-US" i="1" dirty="0" smtClean="0">
                <a:solidFill>
                  <a:srgbClr val="FF0000"/>
                </a:solidFill>
              </a:rPr>
              <a:t>) </a:t>
            </a:r>
            <a:endParaRPr lang="en-US" i="1" dirty="0">
              <a:solidFill>
                <a:srgbClr val="FF0000"/>
              </a:solidFill>
            </a:endParaRPr>
          </a:p>
          <a:p>
            <a:r>
              <a:rPr lang="en-US" dirty="0" smtClean="0">
                <a:solidFill>
                  <a:srgbClr val="00B050"/>
                </a:solidFill>
              </a:rPr>
              <a:t>	if </a:t>
            </a:r>
            <a:r>
              <a:rPr lang="en-US" i="1" dirty="0">
                <a:solidFill>
                  <a:srgbClr val="00B050"/>
                </a:solidFill>
              </a:rPr>
              <a:t>X(k) </a:t>
            </a:r>
            <a:r>
              <a:rPr lang="en-US" dirty="0">
                <a:solidFill>
                  <a:srgbClr val="00B050"/>
                </a:solidFill>
              </a:rPr>
              <a:t>= 0 then return </a:t>
            </a:r>
            <a:r>
              <a:rPr lang="en-US" dirty="0" err="1">
                <a:solidFill>
                  <a:srgbClr val="00B050"/>
                </a:solidFill>
              </a:rPr>
              <a:t>endif</a:t>
            </a:r>
            <a:endParaRPr lang="en-US" dirty="0">
              <a:solidFill>
                <a:srgbClr val="00B050"/>
              </a:solidFill>
            </a:endParaRPr>
          </a:p>
          <a:p>
            <a:r>
              <a:rPr lang="en-IN" dirty="0" smtClean="0">
                <a:solidFill>
                  <a:srgbClr val="00B050"/>
                </a:solidFill>
              </a:rPr>
              <a:t>	if </a:t>
            </a:r>
            <a:r>
              <a:rPr lang="en-IN" i="1" dirty="0">
                <a:solidFill>
                  <a:srgbClr val="00B050"/>
                </a:solidFill>
              </a:rPr>
              <a:t>k </a:t>
            </a:r>
            <a:r>
              <a:rPr lang="en-IN" dirty="0">
                <a:solidFill>
                  <a:srgbClr val="00B050"/>
                </a:solidFill>
              </a:rPr>
              <a:t>= </a:t>
            </a:r>
            <a:r>
              <a:rPr lang="en-IN" i="1" dirty="0">
                <a:solidFill>
                  <a:srgbClr val="00B050"/>
                </a:solidFill>
              </a:rPr>
              <a:t>n</a:t>
            </a:r>
          </a:p>
          <a:p>
            <a:r>
              <a:rPr lang="en-US" dirty="0" smtClean="0">
                <a:solidFill>
                  <a:srgbClr val="00B050"/>
                </a:solidFill>
              </a:rPr>
              <a:t>		then </a:t>
            </a:r>
            <a:r>
              <a:rPr lang="en-US" dirty="0">
                <a:solidFill>
                  <a:srgbClr val="00B050"/>
                </a:solidFill>
              </a:rPr>
              <a:t>print </a:t>
            </a:r>
            <a:r>
              <a:rPr lang="en-US" i="1" dirty="0">
                <a:solidFill>
                  <a:srgbClr val="00B050"/>
                </a:solidFill>
              </a:rPr>
              <a:t>(X, </a:t>
            </a:r>
            <a:r>
              <a:rPr lang="en-US" dirty="0">
                <a:solidFill>
                  <a:srgbClr val="00B050"/>
                </a:solidFill>
              </a:rPr>
              <a:t>'1 ') </a:t>
            </a:r>
            <a:r>
              <a:rPr lang="en-US" i="1" dirty="0">
                <a:solidFill>
                  <a:srgbClr val="00B050"/>
                </a:solidFill>
              </a:rPr>
              <a:t>I </a:t>
            </a:r>
            <a:r>
              <a:rPr lang="en-US" i="1" dirty="0" err="1">
                <a:solidFill>
                  <a:srgbClr val="00B050"/>
                </a:solidFill>
              </a:rPr>
              <a:t>I</a:t>
            </a:r>
            <a:r>
              <a:rPr lang="en-US" i="1" dirty="0">
                <a:solidFill>
                  <a:srgbClr val="00B050"/>
                </a:solidFill>
              </a:rPr>
              <a:t> </a:t>
            </a:r>
            <a:r>
              <a:rPr lang="en-US" dirty="0">
                <a:solidFill>
                  <a:srgbClr val="00B050"/>
                </a:solidFill>
              </a:rPr>
              <a:t>a cycle is printed/ </a:t>
            </a:r>
            <a:r>
              <a:rPr lang="en-US" i="1" dirty="0">
                <a:solidFill>
                  <a:srgbClr val="00B050"/>
                </a:solidFill>
              </a:rPr>
              <a:t>I</a:t>
            </a:r>
          </a:p>
          <a:p>
            <a:r>
              <a:rPr lang="en-IN" dirty="0" smtClean="0">
                <a:solidFill>
                  <a:srgbClr val="00B050"/>
                </a:solidFill>
              </a:rPr>
              <a:t>		else </a:t>
            </a:r>
            <a:r>
              <a:rPr lang="en-IN" dirty="0">
                <a:solidFill>
                  <a:srgbClr val="00B050"/>
                </a:solidFill>
              </a:rPr>
              <a:t>call </a:t>
            </a:r>
            <a:r>
              <a:rPr lang="en-IN" i="1" dirty="0">
                <a:solidFill>
                  <a:srgbClr val="00B050"/>
                </a:solidFill>
              </a:rPr>
              <a:t>HAMILTONIAN(k </a:t>
            </a:r>
            <a:r>
              <a:rPr lang="en-IN" dirty="0">
                <a:solidFill>
                  <a:srgbClr val="00B050"/>
                </a:solidFill>
              </a:rPr>
              <a:t>+ 1)</a:t>
            </a:r>
          </a:p>
          <a:p>
            <a:r>
              <a:rPr lang="en-IN" dirty="0" smtClean="0">
                <a:solidFill>
                  <a:srgbClr val="00B050"/>
                </a:solidFill>
              </a:rPr>
              <a:t>	</a:t>
            </a:r>
            <a:r>
              <a:rPr lang="en-IN" dirty="0" err="1" smtClean="0">
                <a:solidFill>
                  <a:srgbClr val="00B050"/>
                </a:solidFill>
              </a:rPr>
              <a:t>endif</a:t>
            </a:r>
            <a:endParaRPr lang="en-IN" dirty="0">
              <a:solidFill>
                <a:srgbClr val="00B050"/>
              </a:solidFill>
            </a:endParaRPr>
          </a:p>
          <a:p>
            <a:r>
              <a:rPr lang="en-IN" b="1" dirty="0">
                <a:solidFill>
                  <a:srgbClr val="002060"/>
                </a:solidFill>
              </a:rPr>
              <a:t>repeat</a:t>
            </a:r>
          </a:p>
          <a:p>
            <a:r>
              <a:rPr lang="en-IN" dirty="0">
                <a:solidFill>
                  <a:srgbClr val="FF0000"/>
                </a:solidFill>
              </a:rPr>
              <a:t>end </a:t>
            </a:r>
            <a:r>
              <a:rPr lang="en-IN" i="1" dirty="0">
                <a:solidFill>
                  <a:srgbClr val="FF0000"/>
                </a:solidFill>
              </a:rPr>
              <a:t>HAMILTONIAN</a:t>
            </a:r>
            <a:endParaRPr lang="en-US" sz="24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452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219200" y="1752600"/>
            <a:ext cx="10012680" cy="5078313"/>
          </a:xfrm>
          <a:prstGeom prst="rect">
            <a:avLst/>
          </a:prstGeom>
        </p:spPr>
        <p:txBody>
          <a:bodyPr wrap="square">
            <a:spAutoFit/>
          </a:bodyPr>
          <a:lstStyle/>
          <a:p>
            <a:r>
              <a:rPr lang="en-IN" b="1" dirty="0">
                <a:solidFill>
                  <a:srgbClr val="C00000"/>
                </a:solidFill>
              </a:rPr>
              <a:t>procedure </a:t>
            </a:r>
            <a:r>
              <a:rPr lang="en-IN" b="1" i="1" dirty="0">
                <a:solidFill>
                  <a:srgbClr val="C00000"/>
                </a:solidFill>
              </a:rPr>
              <a:t>NEXTV ALUE(k)</a:t>
            </a:r>
          </a:p>
          <a:p>
            <a:r>
              <a:rPr lang="pt-BR" dirty="0" smtClean="0">
                <a:solidFill>
                  <a:srgbClr val="0070C0"/>
                </a:solidFill>
              </a:rPr>
              <a:t>global </a:t>
            </a:r>
            <a:r>
              <a:rPr lang="pt-BR" dirty="0">
                <a:solidFill>
                  <a:srgbClr val="0070C0"/>
                </a:solidFill>
              </a:rPr>
              <a:t>integer </a:t>
            </a:r>
            <a:r>
              <a:rPr lang="pt-BR" i="1" dirty="0">
                <a:solidFill>
                  <a:srgbClr val="0070C0"/>
                </a:solidFill>
              </a:rPr>
              <a:t>n, </a:t>
            </a:r>
            <a:r>
              <a:rPr lang="pt-BR" dirty="0">
                <a:solidFill>
                  <a:srgbClr val="0070C0"/>
                </a:solidFill>
              </a:rPr>
              <a:t>X(l:n), boolean GRAPH(l:n, </a:t>
            </a:r>
            <a:r>
              <a:rPr lang="pt-BR" dirty="0" smtClean="0">
                <a:solidFill>
                  <a:srgbClr val="0070C0"/>
                </a:solidFill>
              </a:rPr>
              <a:t>l:n) </a:t>
            </a:r>
            <a:r>
              <a:rPr lang="en-IN" dirty="0" smtClean="0">
                <a:solidFill>
                  <a:srgbClr val="0070C0"/>
                </a:solidFill>
              </a:rPr>
              <a:t>integer </a:t>
            </a:r>
            <a:r>
              <a:rPr lang="en-IN" i="1" dirty="0">
                <a:solidFill>
                  <a:srgbClr val="0070C0"/>
                </a:solidFill>
              </a:rPr>
              <a:t>k</a:t>
            </a:r>
            <a:r>
              <a:rPr lang="en-IN" i="1" dirty="0" smtClean="0">
                <a:solidFill>
                  <a:srgbClr val="0070C0"/>
                </a:solidFill>
              </a:rPr>
              <a:t>, j</a:t>
            </a:r>
            <a:endParaRPr lang="en-IN" i="1" dirty="0">
              <a:solidFill>
                <a:srgbClr val="0070C0"/>
              </a:solidFill>
            </a:endParaRPr>
          </a:p>
          <a:p>
            <a:r>
              <a:rPr lang="en-IN" b="1" dirty="0">
                <a:solidFill>
                  <a:srgbClr val="7030A0"/>
                </a:solidFill>
              </a:rPr>
              <a:t>loop</a:t>
            </a:r>
          </a:p>
          <a:p>
            <a:r>
              <a:rPr lang="da-DK" i="1" dirty="0">
                <a:solidFill>
                  <a:srgbClr val="0070C0"/>
                </a:solidFill>
              </a:rPr>
              <a:t>X(k) </a:t>
            </a:r>
            <a:r>
              <a:rPr lang="da-DK" dirty="0">
                <a:solidFill>
                  <a:srgbClr val="0070C0"/>
                </a:solidFill>
              </a:rPr>
              <a:t>- (X(k) + 1) mod </a:t>
            </a:r>
            <a:r>
              <a:rPr lang="da-DK" i="1" dirty="0">
                <a:solidFill>
                  <a:srgbClr val="0070C0"/>
                </a:solidFill>
              </a:rPr>
              <a:t>(n </a:t>
            </a:r>
            <a:r>
              <a:rPr lang="da-DK" dirty="0">
                <a:solidFill>
                  <a:srgbClr val="0070C0"/>
                </a:solidFill>
              </a:rPr>
              <a:t>+ 1) </a:t>
            </a:r>
            <a:r>
              <a:rPr lang="da-DK" i="1" dirty="0">
                <a:solidFill>
                  <a:srgbClr val="0070C0"/>
                </a:solidFill>
              </a:rPr>
              <a:t>I </a:t>
            </a:r>
            <a:r>
              <a:rPr lang="da-DK" dirty="0">
                <a:solidFill>
                  <a:srgbClr val="0070C0"/>
                </a:solidFill>
              </a:rPr>
              <a:t>!next vertex/ </a:t>
            </a:r>
            <a:r>
              <a:rPr lang="da-DK" i="1" dirty="0">
                <a:solidFill>
                  <a:srgbClr val="0070C0"/>
                </a:solidFill>
              </a:rPr>
              <a:t>I</a:t>
            </a:r>
          </a:p>
          <a:p>
            <a:r>
              <a:rPr lang="en-US" dirty="0">
                <a:solidFill>
                  <a:srgbClr val="0070C0"/>
                </a:solidFill>
              </a:rPr>
              <a:t>if </a:t>
            </a:r>
            <a:r>
              <a:rPr lang="en-US" i="1" dirty="0">
                <a:solidFill>
                  <a:srgbClr val="0070C0"/>
                </a:solidFill>
              </a:rPr>
              <a:t>X(k) </a:t>
            </a:r>
            <a:r>
              <a:rPr lang="en-US" dirty="0">
                <a:solidFill>
                  <a:srgbClr val="0070C0"/>
                </a:solidFill>
              </a:rPr>
              <a:t>= 0 then return </a:t>
            </a:r>
            <a:r>
              <a:rPr lang="en-US" dirty="0" err="1">
                <a:solidFill>
                  <a:srgbClr val="0070C0"/>
                </a:solidFill>
              </a:rPr>
              <a:t>endif</a:t>
            </a:r>
            <a:endParaRPr lang="en-US" dirty="0">
              <a:solidFill>
                <a:srgbClr val="0070C0"/>
              </a:solidFill>
            </a:endParaRPr>
          </a:p>
          <a:p>
            <a:r>
              <a:rPr lang="en-US" b="1" dirty="0">
                <a:solidFill>
                  <a:srgbClr val="0070C0"/>
                </a:solidFill>
              </a:rPr>
              <a:t>if </a:t>
            </a:r>
            <a:r>
              <a:rPr lang="en-US" b="1" i="1" dirty="0">
                <a:solidFill>
                  <a:srgbClr val="0070C0"/>
                </a:solidFill>
              </a:rPr>
              <a:t>GRAPH(X(k </a:t>
            </a:r>
            <a:r>
              <a:rPr lang="en-US" b="1" dirty="0">
                <a:solidFill>
                  <a:srgbClr val="0070C0"/>
                </a:solidFill>
              </a:rPr>
              <a:t>- 1), </a:t>
            </a:r>
            <a:r>
              <a:rPr lang="en-US" b="1" i="1" dirty="0">
                <a:solidFill>
                  <a:srgbClr val="0070C0"/>
                </a:solidFill>
              </a:rPr>
              <a:t>X(k)) </a:t>
            </a:r>
            <a:r>
              <a:rPr lang="en-US" b="1" dirty="0">
                <a:solidFill>
                  <a:srgbClr val="0070C0"/>
                </a:solidFill>
              </a:rPr>
              <a:t>//is there an edge//</a:t>
            </a:r>
          </a:p>
          <a:p>
            <a:r>
              <a:rPr lang="en-US" dirty="0" smtClean="0">
                <a:solidFill>
                  <a:srgbClr val="FF0000"/>
                </a:solidFill>
              </a:rPr>
              <a:t>	then for j </a:t>
            </a:r>
            <a:r>
              <a:rPr lang="en-US" dirty="0">
                <a:solidFill>
                  <a:srgbClr val="FF0000"/>
                </a:solidFill>
              </a:rPr>
              <a:t>=</a:t>
            </a:r>
            <a:r>
              <a:rPr lang="en-US" dirty="0" smtClean="0">
                <a:solidFill>
                  <a:srgbClr val="FF0000"/>
                </a:solidFill>
              </a:rPr>
              <a:t> </a:t>
            </a:r>
            <a:r>
              <a:rPr lang="en-US" dirty="0">
                <a:solidFill>
                  <a:srgbClr val="FF0000"/>
                </a:solidFill>
              </a:rPr>
              <a:t>1 to </a:t>
            </a:r>
            <a:r>
              <a:rPr lang="en-US" i="1" dirty="0">
                <a:solidFill>
                  <a:srgbClr val="FF0000"/>
                </a:solidFill>
              </a:rPr>
              <a:t>k </a:t>
            </a:r>
            <a:r>
              <a:rPr lang="en-US" dirty="0">
                <a:solidFill>
                  <a:srgbClr val="FF0000"/>
                </a:solidFill>
              </a:rPr>
              <a:t>- 1 do </a:t>
            </a:r>
          </a:p>
          <a:p>
            <a:r>
              <a:rPr lang="en-IN" dirty="0" smtClean="0">
                <a:solidFill>
                  <a:srgbClr val="0070C0"/>
                </a:solidFill>
              </a:rPr>
              <a:t>		if </a:t>
            </a:r>
            <a:r>
              <a:rPr lang="en-IN" dirty="0">
                <a:solidFill>
                  <a:srgbClr val="0070C0"/>
                </a:solidFill>
              </a:rPr>
              <a:t>X(j) = </a:t>
            </a:r>
            <a:r>
              <a:rPr lang="en-IN" i="1" dirty="0">
                <a:solidFill>
                  <a:srgbClr val="0070C0"/>
                </a:solidFill>
              </a:rPr>
              <a:t>X(k)</a:t>
            </a:r>
          </a:p>
          <a:p>
            <a:r>
              <a:rPr lang="en-US" dirty="0" smtClean="0">
                <a:solidFill>
                  <a:srgbClr val="0070C0"/>
                </a:solidFill>
              </a:rPr>
              <a:t>			then </a:t>
            </a:r>
            <a:r>
              <a:rPr lang="en-US" dirty="0">
                <a:solidFill>
                  <a:srgbClr val="0070C0"/>
                </a:solidFill>
              </a:rPr>
              <a:t>exit </a:t>
            </a:r>
            <a:r>
              <a:rPr lang="en-US" i="1" dirty="0" smtClean="0">
                <a:solidFill>
                  <a:srgbClr val="0070C0"/>
                </a:solidFill>
              </a:rPr>
              <a:t>//</a:t>
            </a:r>
            <a:r>
              <a:rPr lang="en-US" dirty="0" smtClean="0">
                <a:solidFill>
                  <a:srgbClr val="0070C0"/>
                </a:solidFill>
              </a:rPr>
              <a:t>!exit </a:t>
            </a:r>
            <a:r>
              <a:rPr lang="en-US" dirty="0">
                <a:solidFill>
                  <a:srgbClr val="0070C0"/>
                </a:solidFill>
              </a:rPr>
              <a:t>this for </a:t>
            </a:r>
            <a:r>
              <a:rPr lang="en-US" dirty="0" smtClean="0">
                <a:solidFill>
                  <a:srgbClr val="0070C0"/>
                </a:solidFill>
              </a:rPr>
              <a:t>loop</a:t>
            </a:r>
            <a:endParaRPr lang="en-US" i="1" dirty="0">
              <a:solidFill>
                <a:srgbClr val="0070C0"/>
              </a:solidFill>
            </a:endParaRPr>
          </a:p>
          <a:p>
            <a:r>
              <a:rPr lang="en-IN" dirty="0" smtClean="0">
                <a:solidFill>
                  <a:srgbClr val="0070C0"/>
                </a:solidFill>
              </a:rPr>
              <a:t>		</a:t>
            </a:r>
            <a:r>
              <a:rPr lang="en-IN" dirty="0" err="1" smtClean="0">
                <a:solidFill>
                  <a:srgbClr val="0070C0"/>
                </a:solidFill>
              </a:rPr>
              <a:t>endif</a:t>
            </a:r>
            <a:endParaRPr lang="en-IN" dirty="0">
              <a:solidFill>
                <a:srgbClr val="0070C0"/>
              </a:solidFill>
            </a:endParaRPr>
          </a:p>
          <a:p>
            <a:r>
              <a:rPr lang="en-IN" dirty="0" smtClean="0">
                <a:solidFill>
                  <a:srgbClr val="FF0000"/>
                </a:solidFill>
              </a:rPr>
              <a:t>                          repeat</a:t>
            </a:r>
            <a:endParaRPr lang="en-IN" dirty="0">
              <a:solidFill>
                <a:srgbClr val="FF0000"/>
              </a:solidFill>
            </a:endParaRPr>
          </a:p>
          <a:p>
            <a:r>
              <a:rPr lang="en-US" dirty="0" smtClean="0">
                <a:solidFill>
                  <a:srgbClr val="7030A0"/>
                </a:solidFill>
              </a:rPr>
              <a:t>	if j </a:t>
            </a:r>
            <a:r>
              <a:rPr lang="en-US" dirty="0">
                <a:solidFill>
                  <a:srgbClr val="7030A0"/>
                </a:solidFill>
              </a:rPr>
              <a:t>= </a:t>
            </a:r>
            <a:r>
              <a:rPr lang="en-US" i="1" dirty="0">
                <a:solidFill>
                  <a:srgbClr val="7030A0"/>
                </a:solidFill>
              </a:rPr>
              <a:t>k I !if </a:t>
            </a:r>
            <a:r>
              <a:rPr lang="en-US" dirty="0">
                <a:solidFill>
                  <a:srgbClr val="7030A0"/>
                </a:solidFill>
              </a:rPr>
              <a:t>true then the vertex is distinct/ </a:t>
            </a:r>
            <a:r>
              <a:rPr lang="en-US" i="1" dirty="0">
                <a:solidFill>
                  <a:srgbClr val="7030A0"/>
                </a:solidFill>
              </a:rPr>
              <a:t>I</a:t>
            </a:r>
          </a:p>
          <a:p>
            <a:r>
              <a:rPr lang="en-US" dirty="0" smtClean="0">
                <a:solidFill>
                  <a:srgbClr val="7030A0"/>
                </a:solidFill>
              </a:rPr>
              <a:t>	then </a:t>
            </a:r>
            <a:r>
              <a:rPr lang="en-US" dirty="0">
                <a:solidFill>
                  <a:srgbClr val="7030A0"/>
                </a:solidFill>
              </a:rPr>
              <a:t>if </a:t>
            </a:r>
            <a:r>
              <a:rPr lang="en-US" i="1" dirty="0">
                <a:solidFill>
                  <a:srgbClr val="7030A0"/>
                </a:solidFill>
              </a:rPr>
              <a:t>k </a:t>
            </a:r>
            <a:r>
              <a:rPr lang="en-US" dirty="0">
                <a:solidFill>
                  <a:srgbClr val="7030A0"/>
                </a:solidFill>
              </a:rPr>
              <a:t>&lt; </a:t>
            </a:r>
            <a:r>
              <a:rPr lang="en-US" dirty="0" smtClean="0">
                <a:solidFill>
                  <a:srgbClr val="7030A0"/>
                </a:solidFill>
              </a:rPr>
              <a:t>n or </a:t>
            </a:r>
            <a:r>
              <a:rPr lang="en-US" i="1" dirty="0">
                <a:solidFill>
                  <a:srgbClr val="7030A0"/>
                </a:solidFill>
              </a:rPr>
              <a:t>(k </a:t>
            </a:r>
            <a:r>
              <a:rPr lang="en-US" dirty="0">
                <a:solidFill>
                  <a:srgbClr val="7030A0"/>
                </a:solidFill>
              </a:rPr>
              <a:t>= </a:t>
            </a:r>
            <a:r>
              <a:rPr lang="en-US" i="1" dirty="0">
                <a:solidFill>
                  <a:srgbClr val="7030A0"/>
                </a:solidFill>
              </a:rPr>
              <a:t>n </a:t>
            </a:r>
            <a:r>
              <a:rPr lang="en-US" dirty="0">
                <a:solidFill>
                  <a:srgbClr val="7030A0"/>
                </a:solidFill>
              </a:rPr>
              <a:t>and </a:t>
            </a:r>
            <a:r>
              <a:rPr lang="en-US" i="1" dirty="0">
                <a:solidFill>
                  <a:srgbClr val="7030A0"/>
                </a:solidFill>
              </a:rPr>
              <a:t>GRAPH(X(n), </a:t>
            </a:r>
            <a:r>
              <a:rPr lang="en-US" dirty="0">
                <a:solidFill>
                  <a:srgbClr val="7030A0"/>
                </a:solidFill>
              </a:rPr>
              <a:t>1)) then return</a:t>
            </a:r>
          </a:p>
          <a:p>
            <a:r>
              <a:rPr lang="en-IN" dirty="0" smtClean="0">
                <a:solidFill>
                  <a:srgbClr val="7030A0"/>
                </a:solidFill>
              </a:rPr>
              <a:t>	         </a:t>
            </a:r>
            <a:r>
              <a:rPr lang="en-IN" dirty="0" err="1" smtClean="0">
                <a:solidFill>
                  <a:srgbClr val="7030A0"/>
                </a:solidFill>
              </a:rPr>
              <a:t>endif</a:t>
            </a:r>
            <a:endParaRPr lang="en-IN" dirty="0">
              <a:solidFill>
                <a:srgbClr val="7030A0"/>
              </a:solidFill>
            </a:endParaRPr>
          </a:p>
          <a:p>
            <a:r>
              <a:rPr lang="en-IN" dirty="0" smtClean="0">
                <a:solidFill>
                  <a:srgbClr val="7030A0"/>
                </a:solidFill>
              </a:rPr>
              <a:t>                 </a:t>
            </a:r>
            <a:r>
              <a:rPr lang="en-IN" dirty="0" err="1" smtClean="0">
                <a:solidFill>
                  <a:srgbClr val="7030A0"/>
                </a:solidFill>
              </a:rPr>
              <a:t>endif</a:t>
            </a:r>
            <a:endParaRPr lang="en-IN" dirty="0">
              <a:solidFill>
                <a:srgbClr val="7030A0"/>
              </a:solidFill>
            </a:endParaRPr>
          </a:p>
          <a:p>
            <a:r>
              <a:rPr lang="en-IN" b="1" dirty="0" err="1">
                <a:solidFill>
                  <a:srgbClr val="0070C0"/>
                </a:solidFill>
              </a:rPr>
              <a:t>endif</a:t>
            </a:r>
            <a:endParaRPr lang="en-IN" b="1" dirty="0">
              <a:solidFill>
                <a:srgbClr val="0070C0"/>
              </a:solidFill>
            </a:endParaRPr>
          </a:p>
          <a:p>
            <a:r>
              <a:rPr lang="en-IN" b="1" dirty="0">
                <a:solidFill>
                  <a:srgbClr val="7030A0"/>
                </a:solidFill>
              </a:rPr>
              <a:t>repeat</a:t>
            </a:r>
          </a:p>
          <a:p>
            <a:r>
              <a:rPr lang="en-IN" b="1" dirty="0">
                <a:solidFill>
                  <a:srgbClr val="C00000"/>
                </a:solidFill>
              </a:rPr>
              <a:t>end </a:t>
            </a:r>
            <a:r>
              <a:rPr lang="en-IN" b="1" i="1" dirty="0">
                <a:solidFill>
                  <a:srgbClr val="C00000"/>
                </a:solidFill>
              </a:rPr>
              <a:t>NEXTVALUE</a:t>
            </a:r>
            <a:endParaRPr lang="en-US" sz="2400" b="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64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sp>
        <p:nvSpPr>
          <p:cNvPr id="3" name="Rectangle 2"/>
          <p:cNvSpPr/>
          <p:nvPr/>
        </p:nvSpPr>
        <p:spPr>
          <a:xfrm>
            <a:off x="1219200" y="1752600"/>
            <a:ext cx="10012680" cy="3693319"/>
          </a:xfrm>
          <a:prstGeom prst="rect">
            <a:avLst/>
          </a:prstGeom>
        </p:spPr>
        <p:txBody>
          <a:bodyPr wrap="square">
            <a:spAutoFit/>
          </a:bodyPr>
          <a:lstStyle/>
          <a:p>
            <a:pPr algn="just"/>
            <a:r>
              <a:rPr lang="en-US" sz="2000" u="sng" dirty="0">
                <a:hlinkClick r:id="rId3"/>
              </a:rPr>
              <a:t>Hamiltonian Path</a:t>
            </a:r>
            <a:r>
              <a:rPr lang="en-US" sz="2000" dirty="0"/>
              <a:t> in an undirected graph is a path that visits each vertex exactly once. A Hamiltonian cycle (or Hamiltonian circuit) is a Hamiltonian Path such that there is an edge (in the graph) from the last vertex to the first vertex of the Hamiltonian Path. Determine whether a given graph contains Hamiltonian Cycle or not. If it contains, then prints the path. Following are the input and output of the required function</a:t>
            </a:r>
            <a:r>
              <a:rPr lang="en-US" sz="2000" dirty="0" smtClean="0"/>
              <a:t>.</a:t>
            </a:r>
          </a:p>
          <a:p>
            <a:pPr algn="just"/>
            <a:endParaRPr lang="en-US" sz="2000" dirty="0"/>
          </a:p>
          <a:p>
            <a:pPr algn="just"/>
            <a:endParaRPr lang="en-US" sz="2000" dirty="0" smtClean="0"/>
          </a:p>
          <a:p>
            <a:pPr algn="just"/>
            <a:r>
              <a:rPr lang="en-US" dirty="0"/>
              <a:t>A Hamiltonian cycle (or Hamiltonian circuit) is </a:t>
            </a:r>
            <a:r>
              <a:rPr lang="en-US" b="1" dirty="0"/>
              <a:t>a Hamiltonian Path such that there is an edge (in the graph) from the last vertex to the first vertex of the Hamiltonian Path</a:t>
            </a:r>
            <a:r>
              <a:rPr lang="en-US" dirty="0"/>
              <a:t>. Determine whether a given graph contains Hamiltonian Cycle or not. If it contains, then prints the </a:t>
            </a:r>
            <a:r>
              <a:rPr lang="en-US" dirty="0" smtClean="0"/>
              <a:t>path</a:t>
            </a:r>
          </a:p>
          <a:p>
            <a:pPr algn="just"/>
            <a:endParaRPr lang="en-US" sz="2000" dirty="0"/>
          </a:p>
          <a:p>
            <a:pPr algn="just"/>
            <a:endParaRPr lang="en-US" sz="2000" dirty="0" smtClean="0"/>
          </a:p>
        </p:txBody>
      </p:sp>
      <p:pic>
        <p:nvPicPr>
          <p:cNvPr id="1028" name="Picture 4" descr="https://www.tutorialspoint.com/assets/questions/images/193593-15317373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860474"/>
            <a:ext cx="428625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1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p:nvPr/>
        </p:nvPicPr>
        <p:blipFill>
          <a:blip r:embed="rId2"/>
          <a:srcRect l="3793" t="21970" r="3781" b="23464"/>
          <a:stretch>
            <a:fillRect/>
          </a:stretch>
        </p:blipFill>
        <p:spPr bwMode="auto">
          <a:xfrm>
            <a:off x="9144000" y="685800"/>
            <a:ext cx="1905000" cy="990600"/>
          </a:xfrm>
          <a:prstGeom prst="rect">
            <a:avLst/>
          </a:prstGeom>
          <a:noFill/>
          <a:ln w="9525">
            <a:noFill/>
            <a:miter lim="800000"/>
            <a:headEnd/>
            <a:tailEnd/>
          </a:ln>
        </p:spPr>
      </p:pic>
      <p:sp>
        <p:nvSpPr>
          <p:cNvPr id="5" name="Title 1"/>
          <p:cNvSpPr>
            <a:spLocks noGrp="1"/>
          </p:cNvSpPr>
          <p:nvPr>
            <p:ph type="title"/>
          </p:nvPr>
        </p:nvSpPr>
        <p:spPr>
          <a:xfrm>
            <a:off x="1097280" y="286603"/>
            <a:ext cx="10058400" cy="1450757"/>
          </a:xfrm>
        </p:spPr>
        <p:txBody>
          <a:bodyPr/>
          <a:lstStyle/>
          <a:p>
            <a:r>
              <a:rPr lang="en-US" dirty="0" smtClean="0">
                <a:solidFill>
                  <a:srgbClr val="002060"/>
                </a:solidFill>
              </a:rPr>
              <a:t>Hamiltonian Problem</a:t>
            </a:r>
            <a:endParaRPr lang="en-US" dirty="0">
              <a:solidFill>
                <a:srgbClr val="002060"/>
              </a:solidFill>
            </a:endParaRPr>
          </a:p>
        </p:txBody>
      </p:sp>
      <p:pic>
        <p:nvPicPr>
          <p:cNvPr id="6" name="Picture 4" descr="https://www.tutorialspoint.com/assets/questions/images/193593-15317373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411638"/>
            <a:ext cx="4286250" cy="1333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2819400" y="1840486"/>
            <a:ext cx="5334000" cy="4680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ar(--bs-font-monospace)"/>
              </a:rPr>
              <a:t>Input: The adjacency matrix of a graph G(V, E).</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257300" y="4038600"/>
            <a:ext cx="8839200" cy="10835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ar(--bs-font-monospace)"/>
              </a:rPr>
              <a:t>Output: The algorithm finds the Hamiltonian path of the given graph. For this case it is (0, 1, 2, 4, 3, 0). This graph has some other Hamiltonian paths. If one graph has no Hamiltonian path, the algorithm should return false.</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284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10513</TotalTime>
  <Words>577</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var(--bs-font-monospace)</vt:lpstr>
      <vt:lpstr>Retrospect</vt:lpstr>
      <vt:lpstr> Backtracking</vt:lpstr>
      <vt:lpstr>Backtracking</vt:lpstr>
      <vt:lpstr>Hamiltonian Problem</vt:lpstr>
      <vt:lpstr>Hamiltonian Problem</vt:lpstr>
      <vt:lpstr>Hamiltonian Problem</vt:lpstr>
      <vt:lpstr>Hamiltonian Problem</vt:lpstr>
      <vt:lpstr>Hamiltonian Problem</vt:lpstr>
      <vt:lpstr>Hamiltonian Problem</vt:lpstr>
      <vt:lpstr>Hamiltonian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Heap</dc:title>
  <dc:creator>Windows User</dc:creator>
  <cp:lastModifiedBy>Ashish</cp:lastModifiedBy>
  <cp:revision>848</cp:revision>
  <dcterms:created xsi:type="dcterms:W3CDTF">2019-01-25T09:00:02Z</dcterms:created>
  <dcterms:modified xsi:type="dcterms:W3CDTF">2022-11-23T06:04:49Z</dcterms:modified>
</cp:coreProperties>
</file>