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15"/>
  </p:notesMasterIdLst>
  <p:sldIdLst>
    <p:sldId id="451" r:id="rId2"/>
    <p:sldId id="267" r:id="rId3"/>
    <p:sldId id="796" r:id="rId4"/>
    <p:sldId id="797" r:id="rId5"/>
    <p:sldId id="798" r:id="rId6"/>
    <p:sldId id="799" r:id="rId7"/>
    <p:sldId id="800" r:id="rId8"/>
    <p:sldId id="656" r:id="rId9"/>
    <p:sldId id="792" r:id="rId10"/>
    <p:sldId id="793" r:id="rId11"/>
    <p:sldId id="794" r:id="rId12"/>
    <p:sldId id="795" r:id="rId13"/>
    <p:sldId id="72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6" y="-2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A5A99-66FA-47C7-A21F-90047F26158E}" type="datetimeFigureOut">
              <a:rPr lang="en-IN" smtClean="0"/>
              <a:pPr/>
              <a:t>11-12-2020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89E77-11D1-4528-B396-673D69673B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16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2458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347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8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422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7705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4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133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244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695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6FC92F-7452-40A3-955F-E0DCEFCC011C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A0ADE4-E161-4FE0-9190-363CB47A4D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581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75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6FC92F-7452-40A3-955F-E0DCEFCC011C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A0ADE4-E161-4FE0-9190-363CB47A4DF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519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258"/>
            <a:ext cx="9144000" cy="7753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/>
            </a:r>
            <a:br>
              <a:rPr lang="en-US" sz="4000" b="1" dirty="0">
                <a:solidFill>
                  <a:srgbClr val="002060"/>
                </a:solidFill>
              </a:rPr>
            </a:br>
            <a:r>
              <a:rPr lang="en-US" sz="4400" b="1" dirty="0" smtClean="0">
                <a:solidFill>
                  <a:srgbClr val="002060"/>
                </a:solidFill>
              </a:rPr>
              <a:t>Backtracking</a:t>
            </a:r>
            <a:endParaRPr 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419600"/>
            <a:ext cx="75438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Rajesh Kumar Tripathi</a:t>
            </a:r>
          </a:p>
          <a:p>
            <a:pPr algn="ctr"/>
            <a:r>
              <a:rPr lang="en-US" dirty="0"/>
              <a:t>Assistant Professor, Dept. CEA</a:t>
            </a: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4810116" y="1066792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667000" y="2307729"/>
            <a:ext cx="6858000" cy="990600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2060"/>
                </a:solidFill>
              </a:rPr>
              <a:t>Design and Analysis of 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Algorithms</a:t>
            </a:r>
          </a:p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15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Sum of Subset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905000"/>
            <a:ext cx="31242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space tree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 by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 SUMOFSUB while working on the instance </a:t>
            </a:r>
            <a:endParaRPr lang="en-US" sz="2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6, M =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and </a:t>
            </a:r>
          </a:p>
          <a:p>
            <a:pPr algn="just"/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W(l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:6) = (5, 10, 12, 13, 15, 18).</a:t>
            </a:r>
            <a:endParaRPr lang="en-IN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742657"/>
            <a:ext cx="68580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843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Sum of Subset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905000"/>
            <a:ext cx="31242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space tree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 by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 SUMOFSUB while working on the instance </a:t>
            </a:r>
            <a:endParaRPr lang="en-US" sz="2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6, M =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and </a:t>
            </a:r>
          </a:p>
          <a:p>
            <a:pPr algn="just"/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W(l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:6) = (5, 10, 12, 13, 15, 18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nodes A, </a:t>
            </a:r>
            <a:r>
              <a:rPr lang="en-US" sz="2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and 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just"/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is respectively (1, 1, 0, 0, 1), (1, 0, 1, 1) and (0, 0, 1, 0, 0, 1).</a:t>
            </a:r>
            <a:endParaRPr lang="en-IN" sz="2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742657"/>
            <a:ext cx="68580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323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Sum of Subset Problem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819400"/>
            <a:ext cx="4038600" cy="160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1905000"/>
            <a:ext cx="559308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822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810000" y="32004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Thank You</a:t>
            </a:r>
            <a:endParaRPr lang="en-IN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771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395E71CB-00CA-4F1C-9557-9D57CB6D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240" y="1690300"/>
            <a:ext cx="9997440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algorithms determine problem solutions by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systematically searching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space for the given problem instance..</a:t>
            </a:r>
          </a:p>
          <a:p>
            <a:endParaRPr 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facilitated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using a tree organization for the solution space</a:t>
            </a:r>
            <a:r>
              <a:rPr lang="en-US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first node generation with </a:t>
            </a:r>
            <a:r>
              <a:rPr lang="en-US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bounding functions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called backtracking.</a:t>
            </a:r>
            <a:endParaRPr lang="en-US" sz="2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Backtracking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444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395E71CB-00CA-4F1C-9557-9D57CB6D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240" y="1828800"/>
            <a:ext cx="999744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G be a graph and m is an integer number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G can be colored in such a way that no two adjacent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 have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same color yet only m colors are used. </a:t>
            </a:r>
            <a:endParaRPr 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Graph Coloring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355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395E71CB-00CA-4F1C-9557-9D57CB6D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240" y="1676400"/>
            <a:ext cx="999744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MCOLORING(k)</a:t>
            </a:r>
          </a:p>
          <a:p>
            <a:pPr algn="just"/>
            <a:r>
              <a:rPr lang="en-US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graph is represented by its </a:t>
            </a:r>
            <a:r>
              <a:rPr lang="en-US" sz="2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adjacency matrix </a:t>
            </a:r>
            <a:r>
              <a:rPr lang="en-US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GRAPH(</a:t>
            </a:r>
            <a:r>
              <a:rPr lang="en-US" sz="2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l:n</a:t>
            </a:r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 :n ). </a:t>
            </a:r>
            <a:endParaRPr lang="en-US" sz="2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/k is the index of the next vertex to </a:t>
            </a:r>
            <a:r>
              <a:rPr lang="en-US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endParaRPr lang="en-US" sz="22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integer m, n, X(l :n) </a:t>
            </a:r>
            <a:r>
              <a:rPr lang="en-US" sz="2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GRAPH(l :n, 1 :n)</a:t>
            </a:r>
          </a:p>
          <a:p>
            <a:pPr algn="just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k</a:t>
            </a:r>
          </a:p>
          <a:p>
            <a:pPr algn="just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 /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/generate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legal assignments for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X(k)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NEXTVALUE(k)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//assign to X(k) a legal color//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X(k) = 0 then exit endif //no new color possible//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 k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n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then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print(X)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most m colors are assigned to n vertices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else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MCOLORING(k + 1)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endif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</a:p>
          <a:p>
            <a:pPr algn="just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MCOLORING </a:t>
            </a:r>
            <a:endParaRPr 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Graph Coloring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640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395E71CB-00CA-4F1C-9557-9D57CB6D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240" y="1676400"/>
            <a:ext cx="999744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NEXTVALUE(k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m, n, X(</a:t>
            </a:r>
            <a:r>
              <a:rPr lang="en-US" sz="2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l:n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GRAPH(</a:t>
            </a:r>
            <a:r>
              <a:rPr lang="en-US" sz="2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l:n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l:n)</a:t>
            </a:r>
          </a:p>
          <a:p>
            <a:pPr algn="just"/>
            <a:r>
              <a:rPr lang="en-US" sz="2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integerj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</a:t>
            </a:r>
          </a:p>
          <a:p>
            <a:pPr algn="just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X(k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(X(k) + 1) mod (m + 1) </a:t>
            </a:r>
            <a:endParaRPr lang="en-US" sz="2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X(k) = 0 then return endif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colors have been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exhausted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j=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n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if this color is distinct from adjacent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if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GRAPH(</a:t>
            </a:r>
            <a:r>
              <a:rPr lang="en-US" sz="2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k,j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2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k,j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an edge//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X(k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X(j) //and if adjacent vertices have identical colors//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then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 endif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repeat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if j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n + 1 then return endif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//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color found//</a:t>
            </a:r>
          </a:p>
          <a:p>
            <a:pPr algn="just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//otherwise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 to find another color/ I</a:t>
            </a:r>
          </a:p>
          <a:p>
            <a:pPr algn="just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NEXTVALUE</a:t>
            </a:r>
            <a:endParaRPr 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Graph Coloring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340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395E71CB-00CA-4F1C-9557-9D57CB6D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240" y="1828800"/>
            <a:ext cx="3108960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graphcolor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k)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for(c=1;c&lt;=</a:t>
            </a:r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m;c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if(</a:t>
            </a:r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issafe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k,c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{ x[k]=c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if(k+1&lt;n)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graphcolor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(k+1)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else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print x[];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return;</a:t>
            </a:r>
          </a:p>
          <a:p>
            <a:pPr algn="just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Graph Coloring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395E71CB-00CA-4F1C-9557-9D57CB6D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819400"/>
            <a:ext cx="39624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issafe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k, </a:t>
            </a:r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c)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  if(G[k][</a:t>
            </a:r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]==1&amp;&amp;c==x[</a:t>
            </a:r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return false;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true;</a:t>
            </a:r>
          </a:p>
          <a:p>
            <a:pPr algn="just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79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395E71CB-00CA-4F1C-9557-9D57CB6D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240" y="1828800"/>
            <a:ext cx="3108960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graphcolor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k)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                     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for(c=1;c&lt;=</a:t>
            </a:r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m;c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if(</a:t>
            </a:r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issafe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k,c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{ x[k]=c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if(k+1&lt;n)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graphcolor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(k+1)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else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print x[];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return;</a:t>
            </a:r>
          </a:p>
          <a:p>
            <a:pPr algn="just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Graph Coloring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395E71CB-00CA-4F1C-9557-9D57CB6D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819400"/>
            <a:ext cx="39624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issafe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k, </a:t>
            </a:r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c)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  if(G[k][</a:t>
            </a:r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]==1&amp;&amp;c==x[</a:t>
            </a:r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return false;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true;</a:t>
            </a:r>
          </a:p>
          <a:p>
            <a:pPr algn="just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4648200" y="1828800"/>
            <a:ext cx="6096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6324600" y="1828800"/>
            <a:ext cx="65532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648200" y="3066603"/>
            <a:ext cx="6096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6324600" y="3066603"/>
            <a:ext cx="6096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cxnSp>
        <p:nvCxnSpPr>
          <p:cNvPr id="11" name="Straight Connector 10"/>
          <p:cNvCxnSpPr>
            <a:stCxn id="2" idx="6"/>
            <a:endCxn id="7" idx="2"/>
          </p:cNvCxnSpPr>
          <p:nvPr/>
        </p:nvCxnSpPr>
        <p:spPr>
          <a:xfrm>
            <a:off x="5257800" y="21336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" idx="4"/>
            <a:endCxn id="8" idx="0"/>
          </p:cNvCxnSpPr>
          <p:nvPr/>
        </p:nvCxnSpPr>
        <p:spPr>
          <a:xfrm>
            <a:off x="4953000" y="2438400"/>
            <a:ext cx="0" cy="628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6"/>
            <a:endCxn id="9" idx="2"/>
          </p:cNvCxnSpPr>
          <p:nvPr/>
        </p:nvCxnSpPr>
        <p:spPr>
          <a:xfrm>
            <a:off x="5257800" y="3371403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4"/>
            <a:endCxn id="9" idx="0"/>
          </p:cNvCxnSpPr>
          <p:nvPr/>
        </p:nvCxnSpPr>
        <p:spPr>
          <a:xfrm flipH="1">
            <a:off x="6629400" y="2438400"/>
            <a:ext cx="22860" cy="628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7"/>
            <a:endCxn id="7" idx="3"/>
          </p:cNvCxnSpPr>
          <p:nvPr/>
        </p:nvCxnSpPr>
        <p:spPr>
          <a:xfrm flipV="1">
            <a:off x="5168526" y="2349126"/>
            <a:ext cx="1252043" cy="806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00676183"/>
              </p:ext>
            </p:extLst>
          </p:nvPr>
        </p:nvGraphicFramePr>
        <p:xfrm>
          <a:off x="4536440" y="4114800"/>
          <a:ext cx="25095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904">
                  <a:extLst>
                    <a:ext uri="{9D8B030D-6E8A-4147-A177-3AD203B41FA5}">
                      <a16:colId xmlns:a16="http://schemas.microsoft.com/office/drawing/2014/main" xmlns="" val="2902753826"/>
                    </a:ext>
                  </a:extLst>
                </a:gridCol>
                <a:gridCol w="501904">
                  <a:extLst>
                    <a:ext uri="{9D8B030D-6E8A-4147-A177-3AD203B41FA5}">
                      <a16:colId xmlns:a16="http://schemas.microsoft.com/office/drawing/2014/main" xmlns="" val="2276346976"/>
                    </a:ext>
                  </a:extLst>
                </a:gridCol>
                <a:gridCol w="501904">
                  <a:extLst>
                    <a:ext uri="{9D8B030D-6E8A-4147-A177-3AD203B41FA5}">
                      <a16:colId xmlns:a16="http://schemas.microsoft.com/office/drawing/2014/main" xmlns="" val="1510821917"/>
                    </a:ext>
                  </a:extLst>
                </a:gridCol>
                <a:gridCol w="501904">
                  <a:extLst>
                    <a:ext uri="{9D8B030D-6E8A-4147-A177-3AD203B41FA5}">
                      <a16:colId xmlns:a16="http://schemas.microsoft.com/office/drawing/2014/main" xmlns="" val="4277290184"/>
                    </a:ext>
                  </a:extLst>
                </a:gridCol>
                <a:gridCol w="501904">
                  <a:extLst>
                    <a:ext uri="{9D8B030D-6E8A-4147-A177-3AD203B41FA5}">
                      <a16:colId xmlns:a16="http://schemas.microsoft.com/office/drawing/2014/main" xmlns="" val="4077839062"/>
                    </a:ext>
                  </a:extLst>
                </a:gridCol>
              </a:tblGrid>
              <a:tr h="255693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1779220"/>
                  </a:ext>
                </a:extLst>
              </a:tr>
              <a:tr h="25569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1990634"/>
                  </a:ext>
                </a:extLst>
              </a:tr>
              <a:tr h="25569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0334353"/>
                  </a:ext>
                </a:extLst>
              </a:tr>
              <a:tr h="25569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9437658"/>
                  </a:ext>
                </a:extLst>
              </a:tr>
              <a:tr h="25569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4277168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572000" y="375240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Adjacency Graph G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7086600" y="2032649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n=4</a:t>
            </a:r>
          </a:p>
          <a:p>
            <a:r>
              <a:rPr lang="en-US" dirty="0" smtClean="0"/>
              <a:t>m=3</a:t>
            </a:r>
            <a:endParaRPr lang="en-IN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97487249"/>
              </p:ext>
            </p:extLst>
          </p:nvPr>
        </p:nvGraphicFramePr>
        <p:xfrm>
          <a:off x="8686800" y="2131471"/>
          <a:ext cx="18497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439">
                  <a:extLst>
                    <a:ext uri="{9D8B030D-6E8A-4147-A177-3AD203B41FA5}">
                      <a16:colId xmlns:a16="http://schemas.microsoft.com/office/drawing/2014/main" xmlns="" val="3436471360"/>
                    </a:ext>
                  </a:extLst>
                </a:gridCol>
                <a:gridCol w="462439">
                  <a:extLst>
                    <a:ext uri="{9D8B030D-6E8A-4147-A177-3AD203B41FA5}">
                      <a16:colId xmlns:a16="http://schemas.microsoft.com/office/drawing/2014/main" xmlns="" val="113774147"/>
                    </a:ext>
                  </a:extLst>
                </a:gridCol>
                <a:gridCol w="462439">
                  <a:extLst>
                    <a:ext uri="{9D8B030D-6E8A-4147-A177-3AD203B41FA5}">
                      <a16:colId xmlns:a16="http://schemas.microsoft.com/office/drawing/2014/main" xmlns="" val="3483717835"/>
                    </a:ext>
                  </a:extLst>
                </a:gridCol>
                <a:gridCol w="462439">
                  <a:extLst>
                    <a:ext uri="{9D8B030D-6E8A-4147-A177-3AD203B41FA5}">
                      <a16:colId xmlns:a16="http://schemas.microsoft.com/office/drawing/2014/main" xmlns="" val="3741766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522507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924800" y="21452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X[k]=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3452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Sum of Subset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905000"/>
            <a:ext cx="1001268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 we are given </a:t>
            </a:r>
            <a:r>
              <a:rPr lang="en-US" sz="2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distinct positive numbers (usually called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weights) and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desire to find all combinations of these numbers whose sum is </a:t>
            </a:r>
            <a:r>
              <a:rPr lang="en-US" sz="22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called the </a:t>
            </a:r>
            <a:r>
              <a:rPr lang="en-US" sz="2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of subsets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case the element X(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of the solution vector is either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or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depending upon whether the weight W(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included or not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at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left child corresponds to X(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1 and the right to X(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0.</a:t>
            </a:r>
            <a:endParaRPr lang="en-IN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69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Sum of Subset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905000"/>
            <a:ext cx="100126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space tree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 by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 SUMOFSUB while working on the instance n = 6, M =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and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W(l :6) = (5, 10, 12, 13, 15, 18).</a:t>
            </a:r>
            <a:endParaRPr lang="en-IN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26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10505</TotalTime>
  <Words>623</Words>
  <Application>Microsoft Office PowerPoint</Application>
  <PresentationFormat>Custom</PresentationFormat>
  <Paragraphs>140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Retrospect</vt:lpstr>
      <vt:lpstr> Backtracking</vt:lpstr>
      <vt:lpstr>Backtracking</vt:lpstr>
      <vt:lpstr>Graph Coloring</vt:lpstr>
      <vt:lpstr>Graph Coloring</vt:lpstr>
      <vt:lpstr>Graph Coloring</vt:lpstr>
      <vt:lpstr>Graph Coloring</vt:lpstr>
      <vt:lpstr>Graph Coloring</vt:lpstr>
      <vt:lpstr>Sum of Subset Problem</vt:lpstr>
      <vt:lpstr>Sum of Subset Problem</vt:lpstr>
      <vt:lpstr>Sum of Subset Problem</vt:lpstr>
      <vt:lpstr>Sum of Subset Problem</vt:lpstr>
      <vt:lpstr>Sum of Subset Problem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Binomial Heap</dc:title>
  <dc:creator>Windows User</dc:creator>
  <cp:lastModifiedBy>Windows User</cp:lastModifiedBy>
  <cp:revision>842</cp:revision>
  <dcterms:created xsi:type="dcterms:W3CDTF">2019-01-25T09:00:02Z</dcterms:created>
  <dcterms:modified xsi:type="dcterms:W3CDTF">2020-12-11T10:19:27Z</dcterms:modified>
</cp:coreProperties>
</file>