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6"/>
  </p:notesMasterIdLst>
  <p:sldIdLst>
    <p:sldId id="451" r:id="rId2"/>
    <p:sldId id="267" r:id="rId3"/>
    <p:sldId id="656" r:id="rId4"/>
    <p:sldId id="772" r:id="rId5"/>
    <p:sldId id="773" r:id="rId6"/>
    <p:sldId id="774" r:id="rId7"/>
    <p:sldId id="775" r:id="rId8"/>
    <p:sldId id="776" r:id="rId9"/>
    <p:sldId id="777" r:id="rId10"/>
    <p:sldId id="778" r:id="rId11"/>
    <p:sldId id="779" r:id="rId12"/>
    <p:sldId id="780" r:id="rId13"/>
    <p:sldId id="781" r:id="rId14"/>
    <p:sldId id="782" r:id="rId15"/>
    <p:sldId id="783" r:id="rId16"/>
    <p:sldId id="784" r:id="rId17"/>
    <p:sldId id="785" r:id="rId18"/>
    <p:sldId id="786" r:id="rId19"/>
    <p:sldId id="787" r:id="rId20"/>
    <p:sldId id="788" r:id="rId21"/>
    <p:sldId id="789" r:id="rId22"/>
    <p:sldId id="790" r:id="rId23"/>
    <p:sldId id="791" r:id="rId24"/>
    <p:sldId id="72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Branch and Bound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5195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Cost(1,4)= c(1,4)+C+C’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4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38400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7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0134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8832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=5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Cost(1,5)= c(1,5)+C+C’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1+25+5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31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38400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2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0134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8832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=5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Cost(1,5)= c(1,5)+C+C’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1+25+5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31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38400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2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234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55665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Cost(4,2)= c(4,2)+C+C’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52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234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55665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Cost(4,2)= c(4,2)+C+C’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88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9653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1320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=2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Cost(4,3)= c(4,3)+C+C’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12+25+13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50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4584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6576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82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9653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1320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=2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Cost(4,3)= c(4,3)+C+C’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12+25+13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50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7796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6576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41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831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7398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=11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Cost(4,5)= c(4,5)+C+C’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36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0655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1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831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7398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=11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Cost(4,5)= c(4,5)+C+C’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36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0655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29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3320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3217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=13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Cost(2,3)= c(2,3)+C+C’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11+28+13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52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C=?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90355"/>
            <a:ext cx="99364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Branch-and-bound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all state space search methods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children of the £-node are generated before any other live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can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the £-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branch-and-bound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terminology: </a:t>
            </a:r>
          </a:p>
          <a:p>
            <a:pPr marL="542925"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BFS-like state space search will be called FIFO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 of live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algn="just"/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first-in-first-out list (or queue).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 D-search like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search will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called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42925"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live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is a last-in-first-out list (or stack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Branch-and-Bound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3320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3217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=13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Cost(2,3)= c(2,3)+C+C’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11+28+13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52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799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258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Cost(2,5)= c(2,5)+C+C’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0+28+0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17419" y="5165642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979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799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258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Cost(2,5)= c(2,5)+C+C’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0+28+0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17419" y="5165642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90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799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258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Cost(2,5)= c(2,5)+C+C’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0+28+0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17419" y="5165642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21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67000" y="2057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67200" y="2057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8862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19600" y="38862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48350" y="2819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2" idx="6"/>
            <a:endCxn id="6" idx="2"/>
          </p:cNvCxnSpPr>
          <p:nvPr/>
        </p:nvCxnSpPr>
        <p:spPr>
          <a:xfrm>
            <a:off x="3429000" y="24384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  <a:endCxn id="7" idx="0"/>
          </p:cNvCxnSpPr>
          <p:nvPr/>
        </p:nvCxnSpPr>
        <p:spPr>
          <a:xfrm>
            <a:off x="3048000" y="28194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5"/>
            <a:endCxn id="8" idx="1"/>
          </p:cNvCxnSpPr>
          <p:nvPr/>
        </p:nvCxnSpPr>
        <p:spPr>
          <a:xfrm>
            <a:off x="3317408" y="2707808"/>
            <a:ext cx="1213784" cy="1289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9" idx="2"/>
          </p:cNvCxnSpPr>
          <p:nvPr/>
        </p:nvCxnSpPr>
        <p:spPr>
          <a:xfrm>
            <a:off x="3317408" y="2707808"/>
            <a:ext cx="2530942" cy="492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1"/>
            <a:endCxn id="2" idx="7"/>
          </p:cNvCxnSpPr>
          <p:nvPr/>
        </p:nvCxnSpPr>
        <p:spPr>
          <a:xfrm flipH="1">
            <a:off x="3317408" y="2168992"/>
            <a:ext cx="106138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7" idx="7"/>
          </p:cNvCxnSpPr>
          <p:nvPr/>
        </p:nvCxnSpPr>
        <p:spPr>
          <a:xfrm flipH="1">
            <a:off x="3317408" y="2707808"/>
            <a:ext cx="1061384" cy="12899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8" idx="0"/>
          </p:cNvCxnSpPr>
          <p:nvPr/>
        </p:nvCxnSpPr>
        <p:spPr>
          <a:xfrm>
            <a:off x="4648200" y="2819400"/>
            <a:ext cx="152400" cy="1066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6"/>
            <a:endCxn id="9" idx="1"/>
          </p:cNvCxnSpPr>
          <p:nvPr/>
        </p:nvCxnSpPr>
        <p:spPr>
          <a:xfrm>
            <a:off x="5029200" y="2438400"/>
            <a:ext cx="930742" cy="4925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1"/>
            <a:endCxn id="2" idx="3"/>
          </p:cNvCxnSpPr>
          <p:nvPr/>
        </p:nvCxnSpPr>
        <p:spPr>
          <a:xfrm flipV="1">
            <a:off x="2778592" y="2707808"/>
            <a:ext cx="0" cy="12899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6" idx="4"/>
          </p:cNvCxnSpPr>
          <p:nvPr/>
        </p:nvCxnSpPr>
        <p:spPr>
          <a:xfrm flipV="1">
            <a:off x="3429000" y="2819400"/>
            <a:ext cx="1219200" cy="14478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  <a:endCxn id="8" idx="2"/>
          </p:cNvCxnSpPr>
          <p:nvPr/>
        </p:nvCxnSpPr>
        <p:spPr>
          <a:xfrm>
            <a:off x="3429000" y="4267200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6"/>
            <a:endCxn id="9" idx="2"/>
          </p:cNvCxnSpPr>
          <p:nvPr/>
        </p:nvCxnSpPr>
        <p:spPr>
          <a:xfrm flipV="1">
            <a:off x="3429000" y="3200400"/>
            <a:ext cx="2419350" cy="10668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2"/>
            <a:endCxn id="2" idx="4"/>
          </p:cNvCxnSpPr>
          <p:nvPr/>
        </p:nvCxnSpPr>
        <p:spPr>
          <a:xfrm flipH="1" flipV="1">
            <a:off x="3048000" y="2819400"/>
            <a:ext cx="1371600" cy="1447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1"/>
            <a:endCxn id="6" idx="3"/>
          </p:cNvCxnSpPr>
          <p:nvPr/>
        </p:nvCxnSpPr>
        <p:spPr>
          <a:xfrm flipH="1" flipV="1">
            <a:off x="4378792" y="2707808"/>
            <a:ext cx="152400" cy="1289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7" idx="5"/>
          </p:cNvCxnSpPr>
          <p:nvPr/>
        </p:nvCxnSpPr>
        <p:spPr>
          <a:xfrm flipH="1">
            <a:off x="3317408" y="4536608"/>
            <a:ext cx="121378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7"/>
            <a:endCxn id="9" idx="3"/>
          </p:cNvCxnSpPr>
          <p:nvPr/>
        </p:nvCxnSpPr>
        <p:spPr>
          <a:xfrm flipV="1">
            <a:off x="5070008" y="3469808"/>
            <a:ext cx="889934" cy="527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06574"/>
              </p:ext>
            </p:extLst>
          </p:nvPr>
        </p:nvGraphicFramePr>
        <p:xfrm>
          <a:off x="7772400" y="24384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3" name="Left Bracket 62"/>
          <p:cNvSpPr/>
          <p:nvPr/>
        </p:nvSpPr>
        <p:spPr>
          <a:xfrm>
            <a:off x="8153400" y="2806616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ight Bracket 63"/>
          <p:cNvSpPr/>
          <p:nvPr/>
        </p:nvSpPr>
        <p:spPr>
          <a:xfrm>
            <a:off x="9982200" y="2847424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10231"/>
              </p:ext>
            </p:extLst>
          </p:nvPr>
        </p:nvGraphicFramePr>
        <p:xfrm>
          <a:off x="1143000" y="1862495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3" name="Left Bracket 62"/>
          <p:cNvSpPr/>
          <p:nvPr/>
        </p:nvSpPr>
        <p:spPr>
          <a:xfrm>
            <a:off x="1524000" y="2230711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ight Bracket 63"/>
          <p:cNvSpPr/>
          <p:nvPr/>
        </p:nvSpPr>
        <p:spPr>
          <a:xfrm>
            <a:off x="3352800" y="2271519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929400" y="4383101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Reduced Cost Matrix</a:t>
            </a:r>
            <a:endParaRPr lang="en-IN" sz="2200" b="1" dirty="0">
              <a:solidFill>
                <a:srgbClr val="00206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23504"/>
              </p:ext>
            </p:extLst>
          </p:nvPr>
        </p:nvGraphicFramePr>
        <p:xfrm>
          <a:off x="4343400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0" name="Left Bracket 29"/>
          <p:cNvSpPr/>
          <p:nvPr/>
        </p:nvSpPr>
        <p:spPr>
          <a:xfrm>
            <a:off x="4724400" y="2197016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Bracket 32"/>
          <p:cNvSpPr/>
          <p:nvPr/>
        </p:nvSpPr>
        <p:spPr>
          <a:xfrm>
            <a:off x="6553200" y="2237824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29" idx="1"/>
          </p:cNvCxnSpPr>
          <p:nvPr/>
        </p:nvCxnSpPr>
        <p:spPr>
          <a:xfrm>
            <a:off x="3748650" y="2941320"/>
            <a:ext cx="594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06180"/>
              </p:ext>
            </p:extLst>
          </p:nvPr>
        </p:nvGraphicFramePr>
        <p:xfrm>
          <a:off x="7010400" y="2218732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19100" y="2615565"/>
            <a:ext cx="6858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Row-wise</a:t>
            </a:r>
          </a:p>
          <a:p>
            <a:r>
              <a:rPr lang="en-US" dirty="0" smtClean="0"/>
              <a:t>Min.</a:t>
            </a:r>
            <a:endParaRPr lang="en-IN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62692"/>
              </p:ext>
            </p:extLst>
          </p:nvPr>
        </p:nvGraphicFramePr>
        <p:xfrm>
          <a:off x="8305800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686800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515600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442200" y="2941320"/>
            <a:ext cx="86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95700" y="2947349"/>
            <a:ext cx="9866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Subtract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73000" y="4042546"/>
            <a:ext cx="670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73000" y="4359371"/>
            <a:ext cx="670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34200" y="4027306"/>
            <a:ext cx="7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꞊</a:t>
            </a:r>
            <a:r>
              <a:rPr lang="en-US" dirty="0" smtClean="0"/>
              <a:t>21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9677401" y="4568054"/>
            <a:ext cx="129539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Col.-wise</a:t>
            </a:r>
          </a:p>
          <a:p>
            <a:pPr algn="ctr"/>
            <a:r>
              <a:rPr lang="en-US" dirty="0" smtClean="0"/>
              <a:t>Min.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6048"/>
              </p:ext>
            </p:extLst>
          </p:nvPr>
        </p:nvGraphicFramePr>
        <p:xfrm>
          <a:off x="8778225" y="4048760"/>
          <a:ext cx="2152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0896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=4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937000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951927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15236"/>
              </p:ext>
            </p:extLst>
          </p:nvPr>
        </p:nvGraphicFramePr>
        <p:xfrm>
          <a:off x="4343400" y="4197219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5" name="Left Bracket 64"/>
          <p:cNvSpPr/>
          <p:nvPr/>
        </p:nvSpPr>
        <p:spPr>
          <a:xfrm>
            <a:off x="4724400" y="4543976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ight Bracket 65"/>
          <p:cNvSpPr/>
          <p:nvPr/>
        </p:nvSpPr>
        <p:spPr>
          <a:xfrm>
            <a:off x="6629400" y="4568054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025400" y="5394543"/>
            <a:ext cx="28292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54640" y="4419600"/>
            <a:ext cx="0" cy="974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39220" y="4968757"/>
            <a:ext cx="9866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Subtract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929399" y="4813988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Reduced Cost= Row-wise cost +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Column wise cost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C = 21+4=25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6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6678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Cost(1,2)= c(1,2)+C+C’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9034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6678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Cost(1,2)= c(1,2)+C+C’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9034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51526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Cost(1,3)= c(1,3)+C+C’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17+25+11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53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9088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=11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3276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0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51526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Cost(1,3)= c(1,3)+C+C’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17+25+11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53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73809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9088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=11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3276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0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5195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Cost(1,4)= c(1,4)+C+C’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4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3276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25430" y="2780329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4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8568</TotalTime>
  <Words>3195</Words>
  <Application>Microsoft Office PowerPoint</Application>
  <PresentationFormat>Widescreen</PresentationFormat>
  <Paragraphs>2792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Times New Roman</vt:lpstr>
      <vt:lpstr>Retrospect</vt:lpstr>
      <vt:lpstr> Branch and Bound</vt:lpstr>
      <vt:lpstr>Branch-and-Bound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Arshita Tripathi</cp:lastModifiedBy>
  <cp:revision>765</cp:revision>
  <dcterms:created xsi:type="dcterms:W3CDTF">2019-01-25T09:00:02Z</dcterms:created>
  <dcterms:modified xsi:type="dcterms:W3CDTF">2020-12-01T03:24:04Z</dcterms:modified>
</cp:coreProperties>
</file>