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7"/>
  </p:notesMasterIdLst>
  <p:sldIdLst>
    <p:sldId id="451" r:id="rId2"/>
    <p:sldId id="267" r:id="rId3"/>
    <p:sldId id="796" r:id="rId4"/>
    <p:sldId id="797" r:id="rId5"/>
    <p:sldId id="798" r:id="rId6"/>
    <p:sldId id="799" r:id="rId7"/>
    <p:sldId id="800" r:id="rId8"/>
    <p:sldId id="656" r:id="rId9"/>
    <p:sldId id="792" r:id="rId10"/>
    <p:sldId id="793" r:id="rId11"/>
    <p:sldId id="794" r:id="rId12"/>
    <p:sldId id="795" r:id="rId13"/>
    <p:sldId id="729" r:id="rId14"/>
    <p:sldId id="801" r:id="rId15"/>
    <p:sldId id="802" r:id="rId16"/>
    <p:sldId id="804" r:id="rId17"/>
    <p:sldId id="805" r:id="rId18"/>
    <p:sldId id="807" r:id="rId19"/>
    <p:sldId id="806" r:id="rId20"/>
    <p:sldId id="808" r:id="rId21"/>
    <p:sldId id="809" r:id="rId22"/>
    <p:sldId id="810" r:id="rId23"/>
    <p:sldId id="811" r:id="rId24"/>
    <p:sldId id="812" r:id="rId25"/>
    <p:sldId id="8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Backtracking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3124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:6) = (5, 10, 12, 13, 15, 18).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42657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3124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</a:t>
            </a:r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</a:p>
          <a:p>
            <a:pPr algn="just"/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:6) = (5, 10, 12, 13, 15, 18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nodes A, 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and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just"/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respectively (1, 1, 0, 0, 1), (1, 0, 1, 1) and (0, 0, 1, 0, 0, 1).</a:t>
            </a:r>
            <a:endParaRPr lang="en-IN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42657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40386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05000"/>
            <a:ext cx="559308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10000" y="3200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State space tree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paths from the root to other nodes define the state space of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are those problem states S for which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from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to S defines a tuple in the solution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states are those solution states S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from the root to S defines a tuple which is a member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organization of the solution space will be referred to as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8-queens problem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 x 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30480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Nqueens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k,n</a:t>
            </a:r>
            <a:r>
              <a:rPr lang="en-US" sz="2400" dirty="0" smtClean="0">
                <a:solidFill>
                  <a:srgbClr val="0070C0"/>
                </a:solidFill>
              </a:rPr>
              <a:t>){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for </a:t>
            </a:r>
            <a:r>
              <a:rPr lang="en-US" sz="2400" dirty="0" err="1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=1 to n{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if(place(</a:t>
            </a:r>
            <a:r>
              <a:rPr lang="en-US" sz="2400" dirty="0" err="1" smtClean="0">
                <a:solidFill>
                  <a:srgbClr val="7030A0"/>
                </a:solidFill>
              </a:rPr>
              <a:t>k,i</a:t>
            </a:r>
            <a:r>
              <a:rPr lang="en-US" sz="2400" dirty="0" smtClean="0">
                <a:solidFill>
                  <a:srgbClr val="7030A0"/>
                </a:solidFill>
              </a:rPr>
              <a:t>)){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x[k]=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      if (k==n){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for j=1 to 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print x[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]}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else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</a:t>
            </a:r>
            <a:r>
              <a:rPr lang="en-US" sz="2400" dirty="0" err="1" smtClean="0">
                <a:solidFill>
                  <a:srgbClr val="002060"/>
                </a:solidFill>
              </a:rPr>
              <a:t>Nqueens</a:t>
            </a:r>
            <a:r>
              <a:rPr lang="en-US" sz="2400" dirty="0" smtClean="0">
                <a:solidFill>
                  <a:srgbClr val="002060"/>
                </a:solidFill>
              </a:rPr>
              <a:t>(k+1,n)}}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0" y="3009900"/>
            <a:ext cx="468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place(</a:t>
            </a:r>
            <a:r>
              <a:rPr lang="en-US" sz="2400" dirty="0" err="1" smtClean="0">
                <a:solidFill>
                  <a:srgbClr val="0070C0"/>
                </a:solidFill>
              </a:rPr>
              <a:t>k,i</a:t>
            </a:r>
            <a:r>
              <a:rPr lang="en-US" sz="2400" dirty="0" smtClean="0">
                <a:solidFill>
                  <a:srgbClr val="0070C0"/>
                </a:solidFill>
              </a:rPr>
              <a:t>){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for </a:t>
            </a:r>
            <a:r>
              <a:rPr lang="en-US" sz="2400" dirty="0">
                <a:solidFill>
                  <a:srgbClr val="00B050"/>
                </a:solidFill>
              </a:rPr>
              <a:t>j</a:t>
            </a:r>
            <a:r>
              <a:rPr lang="en-US" sz="2400" dirty="0" smtClean="0">
                <a:solidFill>
                  <a:srgbClr val="00B050"/>
                </a:solidFill>
              </a:rPr>
              <a:t>=1 to k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if(x[j]==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|| abs(x[j]-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==abs(j-k))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return false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return true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 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05329"/>
            <a:ext cx="5443801" cy="31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3105329"/>
            <a:ext cx="4648200" cy="3162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31" y="2876729"/>
            <a:ext cx="5048250" cy="33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72969"/>
            <a:ext cx="4572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8-Queen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8 x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160838"/>
            <a:ext cx="2971800" cy="2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90300"/>
            <a:ext cx="999744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determine problem solutions by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searching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space for the given problem instance..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facilitated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tree organization for the solution space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node generation with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functions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backtracking.</a:t>
            </a:r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Backtracking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8-Queen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8 x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160838"/>
            <a:ext cx="2971800" cy="2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 G = ( V, E) be a connected graph with n vertices. A Hamiltonian </a:t>
            </a:r>
            <a:r>
              <a:rPr lang="en-US" sz="2400" dirty="0" smtClean="0">
                <a:solidFill>
                  <a:srgbClr val="0070C0"/>
                </a:solidFill>
              </a:rPr>
              <a:t>cycle is </a:t>
            </a:r>
            <a:r>
              <a:rPr lang="en-US" sz="2400" dirty="0">
                <a:solidFill>
                  <a:srgbClr val="0070C0"/>
                </a:solidFill>
              </a:rPr>
              <a:t>a round trip path along n edges </a:t>
            </a:r>
            <a:r>
              <a:rPr lang="en-US" sz="2400" dirty="0" smtClean="0">
                <a:solidFill>
                  <a:srgbClr val="0070C0"/>
                </a:solidFill>
              </a:rPr>
              <a:t>of 0 </a:t>
            </a:r>
            <a:r>
              <a:rPr lang="en-US" sz="2400" dirty="0">
                <a:solidFill>
                  <a:srgbClr val="0070C0"/>
                </a:solidFill>
              </a:rPr>
              <a:t>which visits every vertex once and returns to </a:t>
            </a:r>
            <a:r>
              <a:rPr lang="en-US" sz="2400" dirty="0" smtClean="0">
                <a:solidFill>
                  <a:srgbClr val="0070C0"/>
                </a:solidFill>
              </a:rPr>
              <a:t>its starting </a:t>
            </a:r>
            <a:r>
              <a:rPr lang="en-US" sz="2400" dirty="0">
                <a:solidFill>
                  <a:srgbClr val="0070C0"/>
                </a:solidFill>
              </a:rPr>
              <a:t>position. </a:t>
            </a:r>
            <a:r>
              <a:rPr lang="en-US" sz="2400" dirty="0" smtClean="0">
                <a:solidFill>
                  <a:srgbClr val="0070C0"/>
                </a:solidFill>
              </a:rPr>
              <a:t>In other </a:t>
            </a:r>
            <a:r>
              <a:rPr lang="en-US" sz="2400" dirty="0">
                <a:solidFill>
                  <a:srgbClr val="0070C0"/>
                </a:solidFill>
              </a:rPr>
              <a:t>words if a Hamiltonian cycle begins at some vertex </a:t>
            </a:r>
            <a:r>
              <a:rPr lang="en-US" sz="2400" dirty="0" smtClean="0">
                <a:solidFill>
                  <a:srgbClr val="0070C0"/>
                </a:solidFill>
              </a:rPr>
              <a:t>v1 </a:t>
            </a:r>
            <a:r>
              <a:rPr lang="el-G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 and </a:t>
            </a:r>
            <a:r>
              <a:rPr lang="en-US" sz="2400" dirty="0" smtClean="0">
                <a:solidFill>
                  <a:srgbClr val="0070C0"/>
                </a:solidFill>
              </a:rPr>
              <a:t>the vertices </a:t>
            </a:r>
            <a:r>
              <a:rPr lang="en-US" sz="2400" dirty="0">
                <a:solidFill>
                  <a:srgbClr val="0070C0"/>
                </a:solidFill>
              </a:rPr>
              <a:t>of G are visited in the order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••• , </a:t>
            </a: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+ 1</a:t>
            </a:r>
            <a:r>
              <a:rPr lang="en-US" sz="2400" dirty="0">
                <a:solidFill>
                  <a:srgbClr val="0070C0"/>
                </a:solidFill>
              </a:rPr>
              <a:t> then the edges </a:t>
            </a:r>
            <a:r>
              <a:rPr lang="en-US" sz="2400" dirty="0" smtClean="0">
                <a:solidFill>
                  <a:srgbClr val="0070C0"/>
                </a:solidFill>
              </a:rPr>
              <a:t>(Vi, V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+1</a:t>
            </a:r>
            <a:r>
              <a:rPr lang="en-US" sz="2400" dirty="0">
                <a:solidFill>
                  <a:srgbClr val="0070C0"/>
                </a:solidFill>
              </a:rPr>
              <a:t>) are in E, 1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>
                <a:solidFill>
                  <a:srgbClr val="0070C0"/>
                </a:solidFill>
              </a:rPr>
              <a:t>n and the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distinct except for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n+1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which </a:t>
            </a:r>
            <a:r>
              <a:rPr lang="en-IN" sz="2400" dirty="0">
                <a:solidFill>
                  <a:srgbClr val="0070C0"/>
                </a:solidFill>
              </a:rPr>
              <a:t>are equal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 G = ( V, E) be a connected graph with n vertices. A Hamiltonian </a:t>
            </a:r>
            <a:r>
              <a:rPr lang="en-US" sz="2400" dirty="0" smtClean="0">
                <a:solidFill>
                  <a:srgbClr val="0070C0"/>
                </a:solidFill>
              </a:rPr>
              <a:t>cycle is </a:t>
            </a:r>
            <a:r>
              <a:rPr lang="en-US" sz="2400" dirty="0">
                <a:solidFill>
                  <a:srgbClr val="0070C0"/>
                </a:solidFill>
              </a:rPr>
              <a:t>a round trip path along n edges </a:t>
            </a:r>
            <a:r>
              <a:rPr lang="en-US" sz="2400" dirty="0" smtClean="0">
                <a:solidFill>
                  <a:srgbClr val="0070C0"/>
                </a:solidFill>
              </a:rPr>
              <a:t>of 0 </a:t>
            </a:r>
            <a:r>
              <a:rPr lang="en-US" sz="2400" dirty="0">
                <a:solidFill>
                  <a:srgbClr val="0070C0"/>
                </a:solidFill>
              </a:rPr>
              <a:t>which visits every vertex once and returns to </a:t>
            </a:r>
            <a:r>
              <a:rPr lang="en-US" sz="2400" dirty="0" smtClean="0">
                <a:solidFill>
                  <a:srgbClr val="0070C0"/>
                </a:solidFill>
              </a:rPr>
              <a:t>its starting </a:t>
            </a:r>
            <a:r>
              <a:rPr lang="en-US" sz="2400" dirty="0">
                <a:solidFill>
                  <a:srgbClr val="0070C0"/>
                </a:solidFill>
              </a:rPr>
              <a:t>position. </a:t>
            </a:r>
            <a:r>
              <a:rPr lang="en-US" sz="2400" dirty="0" smtClean="0">
                <a:solidFill>
                  <a:srgbClr val="0070C0"/>
                </a:solidFill>
              </a:rPr>
              <a:t>In other </a:t>
            </a:r>
            <a:r>
              <a:rPr lang="en-US" sz="2400" dirty="0">
                <a:solidFill>
                  <a:srgbClr val="0070C0"/>
                </a:solidFill>
              </a:rPr>
              <a:t>words if a Hamiltonian cycle begins at some vertex </a:t>
            </a:r>
            <a:r>
              <a:rPr lang="en-US" sz="2400" dirty="0" smtClean="0">
                <a:solidFill>
                  <a:srgbClr val="0070C0"/>
                </a:solidFill>
              </a:rPr>
              <a:t>v1 </a:t>
            </a:r>
            <a:r>
              <a:rPr lang="el-G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 and </a:t>
            </a:r>
            <a:r>
              <a:rPr lang="en-US" sz="2400" dirty="0" smtClean="0">
                <a:solidFill>
                  <a:srgbClr val="0070C0"/>
                </a:solidFill>
              </a:rPr>
              <a:t>the vertices </a:t>
            </a:r>
            <a:r>
              <a:rPr lang="en-US" sz="2400" dirty="0">
                <a:solidFill>
                  <a:srgbClr val="0070C0"/>
                </a:solidFill>
              </a:rPr>
              <a:t>of G are visited in the order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••• , </a:t>
            </a: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+ 1</a:t>
            </a:r>
            <a:r>
              <a:rPr lang="en-US" sz="2400" dirty="0">
                <a:solidFill>
                  <a:srgbClr val="0070C0"/>
                </a:solidFill>
              </a:rPr>
              <a:t> then the edges </a:t>
            </a:r>
            <a:r>
              <a:rPr lang="en-US" sz="2400" dirty="0" smtClean="0">
                <a:solidFill>
                  <a:srgbClr val="0070C0"/>
                </a:solidFill>
              </a:rPr>
              <a:t>(Vi, V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+1</a:t>
            </a:r>
            <a:r>
              <a:rPr lang="en-US" sz="2400" dirty="0">
                <a:solidFill>
                  <a:srgbClr val="0070C0"/>
                </a:solidFill>
              </a:rPr>
              <a:t>) are in E, 1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>
                <a:solidFill>
                  <a:srgbClr val="0070C0"/>
                </a:solidFill>
              </a:rPr>
              <a:t>n and the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distinct except for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n+1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which </a:t>
            </a:r>
            <a:r>
              <a:rPr lang="en-IN" sz="2400" dirty="0">
                <a:solidFill>
                  <a:srgbClr val="0070C0"/>
                </a:solidFill>
              </a:rPr>
              <a:t>are equal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26634"/>
            <a:ext cx="5598601" cy="17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Let G = ( V, E) be a connected graph with n vertices. A Hamiltonian </a:t>
            </a:r>
            <a:r>
              <a:rPr lang="en-US" sz="2400" dirty="0" smtClean="0">
                <a:solidFill>
                  <a:srgbClr val="0070C0"/>
                </a:solidFill>
              </a:rPr>
              <a:t>cycle is </a:t>
            </a:r>
            <a:r>
              <a:rPr lang="en-US" sz="2400" dirty="0">
                <a:solidFill>
                  <a:srgbClr val="0070C0"/>
                </a:solidFill>
              </a:rPr>
              <a:t>a round trip path along n edges </a:t>
            </a:r>
            <a:r>
              <a:rPr lang="en-US" sz="2400" dirty="0" smtClean="0">
                <a:solidFill>
                  <a:srgbClr val="0070C0"/>
                </a:solidFill>
              </a:rPr>
              <a:t>of 0 </a:t>
            </a:r>
            <a:r>
              <a:rPr lang="en-US" sz="2400" dirty="0">
                <a:solidFill>
                  <a:srgbClr val="0070C0"/>
                </a:solidFill>
              </a:rPr>
              <a:t>which visits every vertex once and returns to </a:t>
            </a:r>
            <a:r>
              <a:rPr lang="en-US" sz="2400" dirty="0" smtClean="0">
                <a:solidFill>
                  <a:srgbClr val="0070C0"/>
                </a:solidFill>
              </a:rPr>
              <a:t>its starting </a:t>
            </a:r>
            <a:r>
              <a:rPr lang="en-US" sz="2400" dirty="0">
                <a:solidFill>
                  <a:srgbClr val="0070C0"/>
                </a:solidFill>
              </a:rPr>
              <a:t>position. </a:t>
            </a:r>
            <a:r>
              <a:rPr lang="en-US" sz="2400" dirty="0" smtClean="0">
                <a:solidFill>
                  <a:srgbClr val="0070C0"/>
                </a:solidFill>
              </a:rPr>
              <a:t>In other </a:t>
            </a:r>
            <a:r>
              <a:rPr lang="en-US" sz="2400" dirty="0">
                <a:solidFill>
                  <a:srgbClr val="0070C0"/>
                </a:solidFill>
              </a:rPr>
              <a:t>words if a Hamiltonian cycle begins at some vertex </a:t>
            </a:r>
            <a:r>
              <a:rPr lang="en-US" sz="2400" dirty="0" smtClean="0">
                <a:solidFill>
                  <a:srgbClr val="0070C0"/>
                </a:solidFill>
              </a:rPr>
              <a:t>v1 </a:t>
            </a:r>
            <a:r>
              <a:rPr lang="el-GR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G and </a:t>
            </a:r>
            <a:r>
              <a:rPr lang="en-US" sz="2400" dirty="0" smtClean="0">
                <a:solidFill>
                  <a:srgbClr val="0070C0"/>
                </a:solidFill>
              </a:rPr>
              <a:t>the vertices </a:t>
            </a:r>
            <a:r>
              <a:rPr lang="en-US" sz="2400" dirty="0">
                <a:solidFill>
                  <a:srgbClr val="0070C0"/>
                </a:solidFill>
              </a:rPr>
              <a:t>of G are visited in the order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, ••• , </a:t>
            </a:r>
            <a:r>
              <a:rPr lang="en-US" sz="2400" dirty="0" err="1">
                <a:solidFill>
                  <a:srgbClr val="0070C0"/>
                </a:solidFill>
              </a:rPr>
              <a:t>V</a:t>
            </a:r>
            <a:r>
              <a:rPr lang="en-US" sz="2400" baseline="-25000" dirty="0" err="1">
                <a:solidFill>
                  <a:srgbClr val="0070C0"/>
                </a:solidFill>
              </a:rPr>
              <a:t>n</a:t>
            </a:r>
            <a:r>
              <a:rPr lang="en-US" sz="2400" baseline="-25000" dirty="0">
                <a:solidFill>
                  <a:srgbClr val="0070C0"/>
                </a:solidFill>
              </a:rPr>
              <a:t>+ 1</a:t>
            </a:r>
            <a:r>
              <a:rPr lang="en-US" sz="2400" dirty="0">
                <a:solidFill>
                  <a:srgbClr val="0070C0"/>
                </a:solidFill>
              </a:rPr>
              <a:t> then the edges </a:t>
            </a:r>
            <a:r>
              <a:rPr lang="en-US" sz="2400" dirty="0" smtClean="0">
                <a:solidFill>
                  <a:srgbClr val="0070C0"/>
                </a:solidFill>
              </a:rPr>
              <a:t>(Vi, V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+1</a:t>
            </a:r>
            <a:r>
              <a:rPr lang="en-US" sz="2400" dirty="0">
                <a:solidFill>
                  <a:srgbClr val="0070C0"/>
                </a:solidFill>
              </a:rPr>
              <a:t>) are in E, 1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&lt;= </a:t>
            </a:r>
            <a:r>
              <a:rPr lang="en-US" sz="2400" dirty="0">
                <a:solidFill>
                  <a:srgbClr val="0070C0"/>
                </a:solidFill>
              </a:rPr>
              <a:t>n and the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are distinct except for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n+1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which </a:t>
            </a:r>
            <a:r>
              <a:rPr lang="en-IN" sz="2400" dirty="0">
                <a:solidFill>
                  <a:srgbClr val="0070C0"/>
                </a:solidFill>
              </a:rPr>
              <a:t>are equal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79" y="4106644"/>
            <a:ext cx="5598601" cy="18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737360"/>
            <a:ext cx="10012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procedure </a:t>
            </a:r>
            <a:r>
              <a:rPr lang="en-IN" i="1" dirty="0">
                <a:solidFill>
                  <a:srgbClr val="FF0000"/>
                </a:solidFill>
              </a:rPr>
              <a:t>HAMILTONIAN(k)</a:t>
            </a:r>
          </a:p>
          <a:p>
            <a:pPr algn="just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//This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procedure uses the recursive formulation of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backtracking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find all the Hamiltonian cycles of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//graph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graph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stored as 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adjacency matrix in GRAPH(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l:n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l:n).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cycles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 at vertex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</a:t>
            </a:r>
            <a:endParaRPr lang="en-IN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global integer X(l :n)</a:t>
            </a:r>
          </a:p>
          <a:p>
            <a:r>
              <a:rPr lang="en-IN" dirty="0">
                <a:solidFill>
                  <a:srgbClr val="0070C0"/>
                </a:solidFill>
              </a:rPr>
              <a:t>local integer </a:t>
            </a:r>
            <a:r>
              <a:rPr lang="en-IN" i="1" dirty="0">
                <a:solidFill>
                  <a:srgbClr val="0070C0"/>
                </a:solidFill>
              </a:rPr>
              <a:t>k, n</a:t>
            </a:r>
          </a:p>
          <a:p>
            <a:r>
              <a:rPr lang="en-IN" b="1" dirty="0">
                <a:solidFill>
                  <a:srgbClr val="002060"/>
                </a:solidFill>
              </a:rPr>
              <a:t>loop //generate values for </a:t>
            </a:r>
            <a:r>
              <a:rPr lang="en-IN" b="1" i="1" dirty="0">
                <a:solidFill>
                  <a:srgbClr val="002060"/>
                </a:solidFill>
              </a:rPr>
              <a:t>X(k)I </a:t>
            </a:r>
            <a:r>
              <a:rPr lang="en-IN" b="1" dirty="0">
                <a:solidFill>
                  <a:srgbClr val="002060"/>
                </a:solidFill>
              </a:rPr>
              <a:t>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call </a:t>
            </a:r>
            <a:r>
              <a:rPr lang="en-US" i="1" dirty="0">
                <a:solidFill>
                  <a:srgbClr val="FF0000"/>
                </a:solidFill>
              </a:rPr>
              <a:t>NEXTVALUE(k</a:t>
            </a:r>
            <a:r>
              <a:rPr lang="en-US" i="1" dirty="0" smtClean="0">
                <a:solidFill>
                  <a:srgbClr val="FF0000"/>
                </a:solidFill>
              </a:rPr>
              <a:t>) 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	if </a:t>
            </a:r>
            <a:r>
              <a:rPr lang="en-US" i="1" dirty="0">
                <a:solidFill>
                  <a:srgbClr val="00B050"/>
                </a:solidFill>
              </a:rPr>
              <a:t>X(k) </a:t>
            </a:r>
            <a:r>
              <a:rPr lang="en-US" dirty="0">
                <a:solidFill>
                  <a:srgbClr val="00B050"/>
                </a:solidFill>
              </a:rPr>
              <a:t>= 0 then return </a:t>
            </a:r>
            <a:r>
              <a:rPr lang="en-US" dirty="0" err="1">
                <a:solidFill>
                  <a:srgbClr val="00B050"/>
                </a:solidFill>
              </a:rPr>
              <a:t>endif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	if </a:t>
            </a:r>
            <a:r>
              <a:rPr lang="en-IN" i="1" dirty="0">
                <a:solidFill>
                  <a:srgbClr val="00B050"/>
                </a:solidFill>
              </a:rPr>
              <a:t>k </a:t>
            </a:r>
            <a:r>
              <a:rPr lang="en-IN" dirty="0">
                <a:solidFill>
                  <a:srgbClr val="00B050"/>
                </a:solidFill>
              </a:rPr>
              <a:t>= </a:t>
            </a:r>
            <a:r>
              <a:rPr lang="en-IN" i="1" dirty="0">
                <a:solidFill>
                  <a:srgbClr val="00B050"/>
                </a:solidFill>
              </a:rPr>
              <a:t>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	then </a:t>
            </a:r>
            <a:r>
              <a:rPr lang="en-US" dirty="0">
                <a:solidFill>
                  <a:srgbClr val="00B050"/>
                </a:solidFill>
              </a:rPr>
              <a:t>print </a:t>
            </a:r>
            <a:r>
              <a:rPr lang="en-US" i="1" dirty="0">
                <a:solidFill>
                  <a:srgbClr val="00B050"/>
                </a:solidFill>
              </a:rPr>
              <a:t>(X, </a:t>
            </a:r>
            <a:r>
              <a:rPr lang="en-US" dirty="0">
                <a:solidFill>
                  <a:srgbClr val="00B050"/>
                </a:solidFill>
              </a:rPr>
              <a:t>'1 ') </a:t>
            </a:r>
            <a:r>
              <a:rPr lang="en-US" i="1" dirty="0">
                <a:solidFill>
                  <a:srgbClr val="00B050"/>
                </a:solidFill>
              </a:rPr>
              <a:t>I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 cycle is printed/ </a:t>
            </a:r>
            <a:r>
              <a:rPr lang="en-US" i="1" dirty="0">
                <a:solidFill>
                  <a:srgbClr val="00B050"/>
                </a:solidFill>
              </a:rPr>
              <a:t>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		else </a:t>
            </a:r>
            <a:r>
              <a:rPr lang="en-IN" dirty="0">
                <a:solidFill>
                  <a:srgbClr val="00B050"/>
                </a:solidFill>
              </a:rPr>
              <a:t>call </a:t>
            </a:r>
            <a:r>
              <a:rPr lang="en-IN" i="1" dirty="0">
                <a:solidFill>
                  <a:srgbClr val="00B050"/>
                </a:solidFill>
              </a:rPr>
              <a:t>HAMILTONIAN(k </a:t>
            </a:r>
            <a:r>
              <a:rPr lang="en-IN" dirty="0">
                <a:solidFill>
                  <a:srgbClr val="00B050"/>
                </a:solidFill>
              </a:rPr>
              <a:t>+ 1)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	</a:t>
            </a:r>
            <a:r>
              <a:rPr lang="en-IN" dirty="0" err="1" smtClean="0">
                <a:solidFill>
                  <a:srgbClr val="00B050"/>
                </a:solidFill>
              </a:rPr>
              <a:t>endif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repeat</a:t>
            </a:r>
          </a:p>
          <a:p>
            <a:r>
              <a:rPr lang="en-IN" dirty="0">
                <a:solidFill>
                  <a:srgbClr val="FF0000"/>
                </a:solidFill>
              </a:rPr>
              <a:t>end </a:t>
            </a:r>
            <a:r>
              <a:rPr lang="en-IN" i="1" dirty="0">
                <a:solidFill>
                  <a:srgbClr val="FF0000"/>
                </a:solidFill>
              </a:rPr>
              <a:t>HAMILTONIAN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Hamiltonian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752600"/>
            <a:ext cx="10012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procedure </a:t>
            </a:r>
            <a:r>
              <a:rPr lang="en-IN" b="1" i="1" dirty="0">
                <a:solidFill>
                  <a:srgbClr val="C00000"/>
                </a:solidFill>
              </a:rPr>
              <a:t>NEXTV ALUE(k)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global </a:t>
            </a:r>
            <a:r>
              <a:rPr lang="pt-BR" dirty="0">
                <a:solidFill>
                  <a:srgbClr val="0070C0"/>
                </a:solidFill>
              </a:rPr>
              <a:t>integer </a:t>
            </a:r>
            <a:r>
              <a:rPr lang="pt-BR" i="1" dirty="0">
                <a:solidFill>
                  <a:srgbClr val="0070C0"/>
                </a:solidFill>
              </a:rPr>
              <a:t>n, </a:t>
            </a:r>
            <a:r>
              <a:rPr lang="pt-BR" dirty="0">
                <a:solidFill>
                  <a:srgbClr val="0070C0"/>
                </a:solidFill>
              </a:rPr>
              <a:t>X(l:n), boolean GRAPH(l:n, </a:t>
            </a:r>
            <a:r>
              <a:rPr lang="pt-BR" dirty="0" smtClean="0">
                <a:solidFill>
                  <a:srgbClr val="0070C0"/>
                </a:solidFill>
              </a:rPr>
              <a:t>l:n) </a:t>
            </a:r>
            <a:r>
              <a:rPr lang="en-IN" dirty="0" smtClean="0">
                <a:solidFill>
                  <a:srgbClr val="0070C0"/>
                </a:solidFill>
              </a:rPr>
              <a:t>integer </a:t>
            </a:r>
            <a:r>
              <a:rPr lang="en-IN" i="1" dirty="0">
                <a:solidFill>
                  <a:srgbClr val="0070C0"/>
                </a:solidFill>
              </a:rPr>
              <a:t>k</a:t>
            </a:r>
            <a:r>
              <a:rPr lang="en-IN" i="1" dirty="0" smtClean="0">
                <a:solidFill>
                  <a:srgbClr val="0070C0"/>
                </a:solidFill>
              </a:rPr>
              <a:t>, j</a:t>
            </a:r>
            <a:endParaRPr lang="en-IN" i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loop</a:t>
            </a:r>
          </a:p>
          <a:p>
            <a:r>
              <a:rPr lang="da-DK" i="1" dirty="0">
                <a:solidFill>
                  <a:srgbClr val="0070C0"/>
                </a:solidFill>
              </a:rPr>
              <a:t>X(k) </a:t>
            </a:r>
            <a:r>
              <a:rPr lang="da-DK" dirty="0">
                <a:solidFill>
                  <a:srgbClr val="0070C0"/>
                </a:solidFill>
              </a:rPr>
              <a:t>- (X(k) + 1) mod </a:t>
            </a:r>
            <a:r>
              <a:rPr lang="da-DK" i="1" dirty="0">
                <a:solidFill>
                  <a:srgbClr val="0070C0"/>
                </a:solidFill>
              </a:rPr>
              <a:t>(n </a:t>
            </a:r>
            <a:r>
              <a:rPr lang="da-DK" dirty="0">
                <a:solidFill>
                  <a:srgbClr val="0070C0"/>
                </a:solidFill>
              </a:rPr>
              <a:t>+ 1) </a:t>
            </a:r>
            <a:r>
              <a:rPr lang="da-DK" i="1" dirty="0">
                <a:solidFill>
                  <a:srgbClr val="0070C0"/>
                </a:solidFill>
              </a:rPr>
              <a:t>I </a:t>
            </a:r>
            <a:r>
              <a:rPr lang="da-DK" dirty="0">
                <a:solidFill>
                  <a:srgbClr val="0070C0"/>
                </a:solidFill>
              </a:rPr>
              <a:t>!next vertex/ </a:t>
            </a:r>
            <a:r>
              <a:rPr lang="da-DK" i="1" dirty="0">
                <a:solidFill>
                  <a:srgbClr val="0070C0"/>
                </a:solidFill>
              </a:rPr>
              <a:t>I</a:t>
            </a:r>
          </a:p>
          <a:p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i="1" dirty="0">
                <a:solidFill>
                  <a:srgbClr val="0070C0"/>
                </a:solidFill>
              </a:rPr>
              <a:t>X(k) </a:t>
            </a:r>
            <a:r>
              <a:rPr lang="en-US" dirty="0">
                <a:solidFill>
                  <a:srgbClr val="0070C0"/>
                </a:solidFill>
              </a:rPr>
              <a:t>= 0 then return </a:t>
            </a:r>
            <a:r>
              <a:rPr lang="en-US" dirty="0" err="1">
                <a:solidFill>
                  <a:srgbClr val="0070C0"/>
                </a:solidFill>
              </a:rPr>
              <a:t>endif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if </a:t>
            </a:r>
            <a:r>
              <a:rPr lang="en-US" b="1" i="1" dirty="0">
                <a:solidFill>
                  <a:srgbClr val="0070C0"/>
                </a:solidFill>
              </a:rPr>
              <a:t>GRAPH(X(k </a:t>
            </a:r>
            <a:r>
              <a:rPr lang="en-US" b="1" dirty="0">
                <a:solidFill>
                  <a:srgbClr val="0070C0"/>
                </a:solidFill>
              </a:rPr>
              <a:t>- 1), </a:t>
            </a:r>
            <a:r>
              <a:rPr lang="en-US" b="1" i="1" dirty="0">
                <a:solidFill>
                  <a:srgbClr val="0070C0"/>
                </a:solidFill>
              </a:rPr>
              <a:t>X(k)) </a:t>
            </a:r>
            <a:r>
              <a:rPr lang="en-US" b="1" dirty="0">
                <a:solidFill>
                  <a:srgbClr val="0070C0"/>
                </a:solidFill>
              </a:rPr>
              <a:t>//is there an edge//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then for j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 to </a:t>
            </a:r>
            <a:r>
              <a:rPr lang="en-US" i="1" dirty="0">
                <a:solidFill>
                  <a:srgbClr val="FF0000"/>
                </a:solidFill>
              </a:rPr>
              <a:t>k </a:t>
            </a:r>
            <a:r>
              <a:rPr lang="en-US" dirty="0">
                <a:solidFill>
                  <a:srgbClr val="FF0000"/>
                </a:solidFill>
              </a:rPr>
              <a:t>- 1 do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		if </a:t>
            </a:r>
            <a:r>
              <a:rPr lang="en-IN" dirty="0">
                <a:solidFill>
                  <a:srgbClr val="0070C0"/>
                </a:solidFill>
              </a:rPr>
              <a:t>X(j) = </a:t>
            </a:r>
            <a:r>
              <a:rPr lang="en-IN" i="1" dirty="0">
                <a:solidFill>
                  <a:srgbClr val="0070C0"/>
                </a:solidFill>
              </a:rPr>
              <a:t>X(k)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		then </a:t>
            </a:r>
            <a:r>
              <a:rPr lang="en-US" dirty="0">
                <a:solidFill>
                  <a:srgbClr val="0070C0"/>
                </a:solidFill>
              </a:rPr>
              <a:t>exit </a:t>
            </a:r>
            <a:r>
              <a:rPr lang="en-US" i="1" dirty="0" smtClean="0">
                <a:solidFill>
                  <a:srgbClr val="0070C0"/>
                </a:solidFill>
              </a:rPr>
              <a:t>//</a:t>
            </a:r>
            <a:r>
              <a:rPr lang="en-US" dirty="0" smtClean="0">
                <a:solidFill>
                  <a:srgbClr val="0070C0"/>
                </a:solidFill>
              </a:rPr>
              <a:t>!exit </a:t>
            </a:r>
            <a:r>
              <a:rPr lang="en-US" dirty="0">
                <a:solidFill>
                  <a:srgbClr val="0070C0"/>
                </a:solidFill>
              </a:rPr>
              <a:t>this for </a:t>
            </a:r>
            <a:r>
              <a:rPr lang="en-US" dirty="0" smtClean="0">
                <a:solidFill>
                  <a:srgbClr val="0070C0"/>
                </a:solidFill>
              </a:rPr>
              <a:t>loop</a:t>
            </a:r>
            <a:endParaRPr lang="en-US" i="1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		</a:t>
            </a:r>
            <a:r>
              <a:rPr lang="en-IN" dirty="0" err="1" smtClean="0">
                <a:solidFill>
                  <a:srgbClr val="0070C0"/>
                </a:solidFill>
              </a:rPr>
              <a:t>endif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                         repeat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	if j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i="1" dirty="0">
                <a:solidFill>
                  <a:srgbClr val="7030A0"/>
                </a:solidFill>
              </a:rPr>
              <a:t>k I !if </a:t>
            </a:r>
            <a:r>
              <a:rPr lang="en-US" dirty="0">
                <a:solidFill>
                  <a:srgbClr val="7030A0"/>
                </a:solidFill>
              </a:rPr>
              <a:t>true then the vertex is distinct/ </a:t>
            </a:r>
            <a:r>
              <a:rPr lang="en-US" i="1" dirty="0">
                <a:solidFill>
                  <a:srgbClr val="7030A0"/>
                </a:solidFill>
              </a:rPr>
              <a:t>I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then </a:t>
            </a:r>
            <a:r>
              <a:rPr lang="en-US" dirty="0">
                <a:solidFill>
                  <a:srgbClr val="7030A0"/>
                </a:solidFill>
              </a:rPr>
              <a:t>if </a:t>
            </a:r>
            <a:r>
              <a:rPr lang="en-US" i="1" dirty="0">
                <a:solidFill>
                  <a:srgbClr val="7030A0"/>
                </a:solidFill>
              </a:rPr>
              <a:t>k </a:t>
            </a:r>
            <a:r>
              <a:rPr lang="en-US" dirty="0">
                <a:solidFill>
                  <a:srgbClr val="7030A0"/>
                </a:solidFill>
              </a:rPr>
              <a:t>&lt; </a:t>
            </a:r>
            <a:r>
              <a:rPr lang="en-US" dirty="0" smtClean="0">
                <a:solidFill>
                  <a:srgbClr val="7030A0"/>
                </a:solidFill>
              </a:rPr>
              <a:t>n or </a:t>
            </a:r>
            <a:r>
              <a:rPr lang="en-US" i="1" dirty="0">
                <a:solidFill>
                  <a:srgbClr val="7030A0"/>
                </a:solidFill>
              </a:rPr>
              <a:t>(k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i="1" dirty="0">
                <a:solidFill>
                  <a:srgbClr val="7030A0"/>
                </a:solidFill>
              </a:rPr>
              <a:t>n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i="1" dirty="0">
                <a:solidFill>
                  <a:srgbClr val="7030A0"/>
                </a:solidFill>
              </a:rPr>
              <a:t>GRAPH(X(n), </a:t>
            </a:r>
            <a:r>
              <a:rPr lang="en-US" dirty="0">
                <a:solidFill>
                  <a:srgbClr val="7030A0"/>
                </a:solidFill>
              </a:rPr>
              <a:t>1)) then return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	         </a:t>
            </a:r>
            <a:r>
              <a:rPr lang="en-IN" dirty="0" err="1" smtClean="0">
                <a:solidFill>
                  <a:srgbClr val="7030A0"/>
                </a:solidFill>
              </a:rPr>
              <a:t>endif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                 </a:t>
            </a:r>
            <a:r>
              <a:rPr lang="en-IN" dirty="0" err="1" smtClean="0">
                <a:solidFill>
                  <a:srgbClr val="7030A0"/>
                </a:solidFill>
              </a:rPr>
              <a:t>endif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endif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repeat</a:t>
            </a:r>
          </a:p>
          <a:p>
            <a:r>
              <a:rPr lang="en-IN" b="1" dirty="0">
                <a:solidFill>
                  <a:srgbClr val="C00000"/>
                </a:solidFill>
              </a:rPr>
              <a:t>end </a:t>
            </a:r>
            <a:r>
              <a:rPr lang="en-IN" b="1" i="1" dirty="0">
                <a:solidFill>
                  <a:srgbClr val="C00000"/>
                </a:solidFill>
              </a:rPr>
              <a:t>NEXTVALUE</a:t>
            </a:r>
            <a:endParaRPr 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828800"/>
            <a:ext cx="99974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G be a graph and m is an integer number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 can be colored in such a way that no two adjacent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have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color yet only m colors are used. 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76400"/>
            <a:ext cx="999744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MCOLORING(k)</a:t>
            </a:r>
          </a:p>
          <a:p>
            <a:pPr algn="just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is represented by its </a:t>
            </a:r>
            <a:r>
              <a:rPr 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adjacency matrix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</a:t>
            </a:r>
            <a:r>
              <a:rPr lang="en-US" sz="2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l:n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 :n ). </a:t>
            </a:r>
            <a:endParaRPr lang="en-US" sz="2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/k is the index of the next vertex to 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integer m, n, X(l :n) 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GRAPH(l :n, 1 :n)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k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/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/generate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legal assignments for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X(k)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NEXTVALUE(k)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//assign to X(k) a legal color//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X(k) = 0 then exit endif //no new color possible//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k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m colors are assigned to n vertices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MCOLORING(k + 1)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endif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MCOLORING 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76400"/>
            <a:ext cx="999744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NEXTVALUE(k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m, n, X(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l:n)</a:t>
            </a:r>
          </a:p>
          <a:p>
            <a:pPr algn="just"/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integerj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X(k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(X(k) + 1) mod (m + 1) </a:t>
            </a:r>
            <a:endParaRPr lang="en-US" sz="2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X(k) = 0 then return endif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colors have been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exhausted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j=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this color is distinct from adjacent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if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an edge//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X(k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X(j) //and if adjacent vertices have identical colors//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then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endif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repeat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 j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 + 1 then return endif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color found//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//otherwise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find another color/ I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NEXTVALUE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828800"/>
            <a:ext cx="310896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for(c=1;c&lt;=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x[k]=c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if(k+1&lt;n)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 x[];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3962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if(G[k][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]==1&amp;&amp;c==x[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false;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828800"/>
            <a:ext cx="310896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                  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for(c=1;c&lt;=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 x[k]=c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if(k+1&lt;n)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graphcolor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 x[];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Graph Coloring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39624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if(G[k][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]==1&amp;&amp;c==x[</a:t>
            </a:r>
            <a:r>
              <a:rPr lang="en-US" sz="2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false;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just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648200" y="182880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324600" y="1828800"/>
            <a:ext cx="65532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648200" y="306660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324600" y="306660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11" name="Straight Connector 10"/>
          <p:cNvCxnSpPr>
            <a:stCxn id="2" idx="6"/>
            <a:endCxn id="7" idx="2"/>
          </p:cNvCxnSpPr>
          <p:nvPr/>
        </p:nvCxnSpPr>
        <p:spPr>
          <a:xfrm>
            <a:off x="5257800" y="21336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4"/>
            <a:endCxn id="8" idx="0"/>
          </p:cNvCxnSpPr>
          <p:nvPr/>
        </p:nvCxnSpPr>
        <p:spPr>
          <a:xfrm>
            <a:off x="4953000" y="2438400"/>
            <a:ext cx="0" cy="62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9" idx="2"/>
          </p:cNvCxnSpPr>
          <p:nvPr/>
        </p:nvCxnSpPr>
        <p:spPr>
          <a:xfrm>
            <a:off x="5257800" y="3371403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4"/>
            <a:endCxn id="9" idx="0"/>
          </p:cNvCxnSpPr>
          <p:nvPr/>
        </p:nvCxnSpPr>
        <p:spPr>
          <a:xfrm flipH="1">
            <a:off x="6629400" y="2438400"/>
            <a:ext cx="22860" cy="62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7"/>
            <a:endCxn id="7" idx="3"/>
          </p:cNvCxnSpPr>
          <p:nvPr/>
        </p:nvCxnSpPr>
        <p:spPr>
          <a:xfrm flipV="1">
            <a:off x="5168526" y="2349126"/>
            <a:ext cx="1252043" cy="80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76183"/>
              </p:ext>
            </p:extLst>
          </p:nvPr>
        </p:nvGraphicFramePr>
        <p:xfrm>
          <a:off x="4536440" y="4114800"/>
          <a:ext cx="2509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04">
                  <a:extLst>
                    <a:ext uri="{9D8B030D-6E8A-4147-A177-3AD203B41FA5}">
                      <a16:colId xmlns:a16="http://schemas.microsoft.com/office/drawing/2014/main" val="2902753826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val="2276346976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val="1510821917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val="4277290184"/>
                    </a:ext>
                  </a:extLst>
                </a:gridCol>
                <a:gridCol w="501904">
                  <a:extLst>
                    <a:ext uri="{9D8B030D-6E8A-4147-A177-3AD203B41FA5}">
                      <a16:colId xmlns:a16="http://schemas.microsoft.com/office/drawing/2014/main" val="4077839062"/>
                    </a:ext>
                  </a:extLst>
                </a:gridCol>
              </a:tblGrid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79220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90634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34353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37658"/>
                  </a:ext>
                </a:extLst>
              </a:tr>
              <a:tr h="25569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7716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375240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Adjacency Graph G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203264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n=4</a:t>
            </a:r>
          </a:p>
          <a:p>
            <a:r>
              <a:rPr lang="en-US" dirty="0" smtClean="0"/>
              <a:t>m=3</a:t>
            </a:r>
            <a:endParaRPr lang="en-IN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87249"/>
              </p:ext>
            </p:extLst>
          </p:nvPr>
        </p:nvGraphicFramePr>
        <p:xfrm>
          <a:off x="8686800" y="2131471"/>
          <a:ext cx="1849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39">
                  <a:extLst>
                    <a:ext uri="{9D8B030D-6E8A-4147-A177-3AD203B41FA5}">
                      <a16:colId xmlns:a16="http://schemas.microsoft.com/office/drawing/2014/main" val="3436471360"/>
                    </a:ext>
                  </a:extLst>
                </a:gridCol>
                <a:gridCol w="462439">
                  <a:extLst>
                    <a:ext uri="{9D8B030D-6E8A-4147-A177-3AD203B41FA5}">
                      <a16:colId xmlns:a16="http://schemas.microsoft.com/office/drawing/2014/main" val="113774147"/>
                    </a:ext>
                  </a:extLst>
                </a:gridCol>
                <a:gridCol w="462439">
                  <a:extLst>
                    <a:ext uri="{9D8B030D-6E8A-4147-A177-3AD203B41FA5}">
                      <a16:colId xmlns:a16="http://schemas.microsoft.com/office/drawing/2014/main" val="3483717835"/>
                    </a:ext>
                  </a:extLst>
                </a:gridCol>
                <a:gridCol w="462439">
                  <a:extLst>
                    <a:ext uri="{9D8B030D-6E8A-4147-A177-3AD203B41FA5}">
                      <a16:colId xmlns:a16="http://schemas.microsoft.com/office/drawing/2014/main" val="374176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22507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924800" y="2145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X[k]=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5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given 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 positive numbers (usually called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weights) 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desire to find all combinations of these numbers whose sum is </a:t>
            </a:r>
            <a:r>
              <a:rPr lang="en-US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subsets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the element X(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vector is either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depending upon whether the weight W(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included or not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at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left child corresponds to X(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 and the right to X(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Sum of Subset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tree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SUMOFSUB while working on the instance n = 6, M = </a:t>
            </a:r>
            <a:r>
              <a:rPr 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W(l :6) = (5, 10, 12, 13, 15, 18).</a:t>
            </a: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10505</TotalTime>
  <Words>1477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Retrospect</vt:lpstr>
      <vt:lpstr> Backtracking</vt:lpstr>
      <vt:lpstr>Backtracking</vt:lpstr>
      <vt:lpstr>Graph Coloring</vt:lpstr>
      <vt:lpstr>Graph Coloring</vt:lpstr>
      <vt:lpstr>Graph Coloring</vt:lpstr>
      <vt:lpstr>Graph Coloring</vt:lpstr>
      <vt:lpstr>Graph Coloring</vt:lpstr>
      <vt:lpstr>Sum of Subset Problem</vt:lpstr>
      <vt:lpstr>Sum of Subset Problem</vt:lpstr>
      <vt:lpstr>Sum of Subset Problem</vt:lpstr>
      <vt:lpstr>Sum of Subset Problem</vt:lpstr>
      <vt:lpstr>Sum of Subset Problem</vt:lpstr>
      <vt:lpstr>PowerPoint Presentation</vt:lpstr>
      <vt:lpstr>State space tree</vt:lpstr>
      <vt:lpstr>N-Queen Problem</vt:lpstr>
      <vt:lpstr>4-Queen Problem</vt:lpstr>
      <vt:lpstr>4-Queen Problem</vt:lpstr>
      <vt:lpstr>4-Queen Problem</vt:lpstr>
      <vt:lpstr>8-Queen Problem</vt:lpstr>
      <vt:lpstr>8-Queen Problem</vt:lpstr>
      <vt:lpstr>Hamiltonian Problem</vt:lpstr>
      <vt:lpstr>Hamiltonian Problem</vt:lpstr>
      <vt:lpstr>Hamiltonian Problem</vt:lpstr>
      <vt:lpstr>Hamiltonian Problem</vt:lpstr>
      <vt:lpstr>Hamiltonian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Arshita Tripathi</cp:lastModifiedBy>
  <cp:revision>841</cp:revision>
  <dcterms:created xsi:type="dcterms:W3CDTF">2019-01-25T09:00:02Z</dcterms:created>
  <dcterms:modified xsi:type="dcterms:W3CDTF">2020-12-10T09:05:22Z</dcterms:modified>
</cp:coreProperties>
</file>