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8794" y="52273"/>
            <a:ext cx="264858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3244" y="2623185"/>
            <a:ext cx="4448810" cy="140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72.png"/><Relationship Id="rId7" Type="http://schemas.openxmlformats.org/officeDocument/2006/relationships/image" Target="../media/image8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90.png"/><Relationship Id="rId5" Type="http://schemas.openxmlformats.org/officeDocument/2006/relationships/image" Target="../media/image74.png"/><Relationship Id="rId10" Type="http://schemas.openxmlformats.org/officeDocument/2006/relationships/image" Target="../media/image89.png"/><Relationship Id="rId4" Type="http://schemas.openxmlformats.org/officeDocument/2006/relationships/image" Target="../media/image73.png"/><Relationship Id="rId9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4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394" y="2990469"/>
            <a:ext cx="5132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IMAGE</a:t>
            </a:r>
            <a:r>
              <a:rPr sz="3600" spc="-70" dirty="0"/>
              <a:t> </a:t>
            </a:r>
            <a:r>
              <a:rPr sz="3600" spc="-60" dirty="0"/>
              <a:t>SEGMENTATION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831850"/>
          <a:ext cx="2360293" cy="2240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85343" y="32131"/>
            <a:ext cx="5595620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0">
              <a:lnSpc>
                <a:spcPts val="2575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Canny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Detector</a:t>
            </a:r>
            <a:endParaRPr sz="2400">
              <a:latin typeface="Times New Roman"/>
              <a:cs typeface="Times New Roman"/>
            </a:endParaRPr>
          </a:p>
          <a:p>
            <a:pPr marR="893444" algn="r">
              <a:lnSpc>
                <a:spcPts val="2350"/>
              </a:lnSpc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Derivative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Filter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</a:t>
            </a:r>
            <a:endParaRPr sz="2400">
              <a:latin typeface="Times New Roman"/>
              <a:cs typeface="Times New Roman"/>
            </a:endParaRPr>
          </a:p>
          <a:p>
            <a:pPr marR="937894" algn="r">
              <a:lnSpc>
                <a:spcPts val="2650"/>
              </a:lnSpc>
            </a:pPr>
            <a:r>
              <a:rPr sz="2400" dirty="0">
                <a:latin typeface="Times New Roman"/>
                <a:cs typeface="Times New Roman"/>
              </a:rPr>
              <a:t>Sobel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65551" y="1060450"/>
          <a:ext cx="1495425" cy="109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22850" y="1071625"/>
          <a:ext cx="1497327" cy="1096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3667" y="6180902"/>
            <a:ext cx="666240" cy="2673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50594" y="2994482"/>
            <a:ext cx="127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00050" y="3932173"/>
          <a:ext cx="2386961" cy="2133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924175" y="3957701"/>
          <a:ext cx="2258059" cy="2141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4196" y="2118398"/>
            <a:ext cx="598931" cy="4617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8779" y="2106167"/>
            <a:ext cx="598931" cy="46177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7280" y="5987796"/>
            <a:ext cx="1143000" cy="4617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831850"/>
          <a:ext cx="2360293" cy="2240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85343" y="32131"/>
            <a:ext cx="6052820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0">
              <a:lnSpc>
                <a:spcPts val="2575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Canny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Detector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sz="2400" dirty="0">
                <a:latin typeface="Times New Roman"/>
                <a:cs typeface="Times New Roman"/>
              </a:rPr>
              <a:t>3.</a:t>
            </a:r>
            <a:r>
              <a:rPr sz="2400" spc="-5" dirty="0">
                <a:latin typeface="Times New Roman"/>
                <a:cs typeface="Times New Roman"/>
              </a:rPr>
              <a:t> Compute magnitude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Orientation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Gradient</a:t>
            </a:r>
            <a:endParaRPr sz="2400">
              <a:latin typeface="Times New Roman"/>
              <a:cs typeface="Times New Roman"/>
            </a:endParaRPr>
          </a:p>
          <a:p>
            <a:pPr marL="3954779">
              <a:lnSpc>
                <a:spcPts val="2650"/>
              </a:lnSpc>
            </a:pPr>
            <a:r>
              <a:rPr sz="2400" dirty="0">
                <a:latin typeface="Times New Roman"/>
                <a:cs typeface="Times New Roman"/>
              </a:rPr>
              <a:t>Sobel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65551" y="1060450"/>
          <a:ext cx="1495425" cy="109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22850" y="1071625"/>
          <a:ext cx="1497327" cy="1096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3667" y="6180902"/>
            <a:ext cx="666240" cy="2673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50594" y="2994482"/>
            <a:ext cx="127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00050" y="3932173"/>
          <a:ext cx="2386961" cy="2133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924175" y="3957701"/>
          <a:ext cx="2258059" cy="2141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4196" y="2118398"/>
            <a:ext cx="598931" cy="4617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8779" y="2106167"/>
            <a:ext cx="598931" cy="46177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7280" y="5987796"/>
            <a:ext cx="1143000" cy="461772"/>
          </a:xfrm>
          <a:prstGeom prst="rect">
            <a:avLst/>
          </a:prstGeom>
        </p:spPr>
      </p:pic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632450" y="3048000"/>
          <a:ext cx="2991484" cy="2324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19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65876" y="5350764"/>
            <a:ext cx="2389631" cy="59283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943980" y="2601214"/>
            <a:ext cx="2488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Gradient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Magnitude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831850"/>
          <a:ext cx="2360293" cy="2240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65551" y="1060450"/>
          <a:ext cx="1495425" cy="109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22850" y="1071625"/>
          <a:ext cx="1497327" cy="1096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3667" y="6180902"/>
            <a:ext cx="666240" cy="26734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0594" y="2994482"/>
            <a:ext cx="127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343" y="32131"/>
            <a:ext cx="6052820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0">
              <a:lnSpc>
                <a:spcPts val="2575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Canny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Detector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sz="2400" dirty="0">
                <a:latin typeface="Times New Roman"/>
                <a:cs typeface="Times New Roman"/>
              </a:rPr>
              <a:t>3.</a:t>
            </a:r>
            <a:r>
              <a:rPr sz="2400" spc="-5" dirty="0">
                <a:latin typeface="Times New Roman"/>
                <a:cs typeface="Times New Roman"/>
              </a:rPr>
              <a:t> Compute magnitude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Orientation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Gradient</a:t>
            </a:r>
            <a:endParaRPr sz="2400">
              <a:latin typeface="Times New Roman"/>
              <a:cs typeface="Times New Roman"/>
            </a:endParaRPr>
          </a:p>
          <a:p>
            <a:pPr marL="3954779">
              <a:lnSpc>
                <a:spcPts val="2650"/>
              </a:lnSpc>
            </a:pPr>
            <a:r>
              <a:rPr sz="2400" dirty="0">
                <a:latin typeface="Times New Roman"/>
                <a:cs typeface="Times New Roman"/>
              </a:rPr>
              <a:t>Sobel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00050" y="3932173"/>
          <a:ext cx="2386961" cy="2133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924175" y="3957701"/>
          <a:ext cx="2258059" cy="2141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4196" y="2118398"/>
            <a:ext cx="598931" cy="4617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8779" y="2106167"/>
            <a:ext cx="598931" cy="46177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7280" y="5987796"/>
            <a:ext cx="1143000" cy="46177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825109" y="3289680"/>
            <a:ext cx="2667000" cy="1316990"/>
            <a:chOff x="5825109" y="3289680"/>
            <a:chExt cx="2667000" cy="131699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5109" y="3289680"/>
              <a:ext cx="1066800" cy="3291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5109" y="3618864"/>
              <a:ext cx="1600199" cy="3291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5109" y="3948048"/>
              <a:ext cx="2666999" cy="3291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58509" y="4277233"/>
              <a:ext cx="2133599" cy="329183"/>
            </a:xfrm>
            <a:prstGeom prst="rect">
              <a:avLst/>
            </a:prstGeom>
          </p:spPr>
        </p:pic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285359" y="3002914"/>
          <a:ext cx="3733800" cy="2157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0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15000" y="5105400"/>
            <a:ext cx="2185416" cy="91440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943980" y="2601214"/>
            <a:ext cx="2556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Gradient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Orientation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0067" y="22047"/>
            <a:ext cx="2648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Canny</a:t>
            </a:r>
            <a:r>
              <a:rPr spc="-30" dirty="0"/>
              <a:t> </a:t>
            </a:r>
            <a:r>
              <a:rPr spc="-5" dirty="0"/>
              <a:t>Edge</a:t>
            </a:r>
            <a:r>
              <a:rPr spc="-40" dirty="0"/>
              <a:t> </a:t>
            </a:r>
            <a:r>
              <a:rPr dirty="0"/>
              <a:t>Detector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357073"/>
            <a:ext cx="4335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4.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Suppression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3478" y="1130935"/>
            <a:ext cx="605790" cy="1330325"/>
            <a:chOff x="703478" y="1130935"/>
            <a:chExt cx="605790" cy="1330325"/>
          </a:xfrm>
        </p:grpSpPr>
        <p:sp>
          <p:nvSpPr>
            <p:cNvPr id="5" name="object 5"/>
            <p:cNvSpPr/>
            <p:nvPr/>
          </p:nvSpPr>
          <p:spPr>
            <a:xfrm>
              <a:off x="716432" y="1143889"/>
              <a:ext cx="300990" cy="647700"/>
            </a:xfrm>
            <a:custGeom>
              <a:avLst/>
              <a:gdLst/>
              <a:ahLst/>
              <a:cxnLst/>
              <a:rect l="l" t="t" r="r" b="b"/>
              <a:pathLst>
                <a:path w="300990" h="647700">
                  <a:moveTo>
                    <a:pt x="0" y="0"/>
                  </a:moveTo>
                  <a:lnTo>
                    <a:pt x="8229" y="647573"/>
                  </a:lnTo>
                  <a:lnTo>
                    <a:pt x="300608" y="91059"/>
                  </a:lnTo>
                  <a:lnTo>
                    <a:pt x="254144" y="62891"/>
                  </a:lnTo>
                  <a:lnTo>
                    <a:pt x="205796" y="39793"/>
                  </a:lnTo>
                  <a:lnTo>
                    <a:pt x="155886" y="21859"/>
                  </a:lnTo>
                  <a:lnTo>
                    <a:pt x="104735" y="9186"/>
                  </a:lnTo>
                  <a:lnTo>
                    <a:pt x="52666" y="1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6432" y="1143889"/>
              <a:ext cx="300990" cy="647700"/>
            </a:xfrm>
            <a:custGeom>
              <a:avLst/>
              <a:gdLst/>
              <a:ahLst/>
              <a:cxnLst/>
              <a:rect l="l" t="t" r="r" b="b"/>
              <a:pathLst>
                <a:path w="300990" h="647700">
                  <a:moveTo>
                    <a:pt x="300608" y="91059"/>
                  </a:moveTo>
                  <a:lnTo>
                    <a:pt x="254144" y="62891"/>
                  </a:lnTo>
                  <a:lnTo>
                    <a:pt x="205796" y="39793"/>
                  </a:lnTo>
                  <a:lnTo>
                    <a:pt x="155886" y="21859"/>
                  </a:lnTo>
                  <a:lnTo>
                    <a:pt x="104735" y="9186"/>
                  </a:lnTo>
                  <a:lnTo>
                    <a:pt x="52666" y="1867"/>
                  </a:lnTo>
                  <a:lnTo>
                    <a:pt x="0" y="0"/>
                  </a:lnTo>
                  <a:lnTo>
                    <a:pt x="8229" y="647573"/>
                  </a:lnTo>
                  <a:lnTo>
                    <a:pt x="300608" y="91059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4661" y="1237107"/>
              <a:ext cx="553720" cy="554355"/>
            </a:xfrm>
            <a:custGeom>
              <a:avLst/>
              <a:gdLst/>
              <a:ahLst/>
              <a:cxnLst/>
              <a:rect l="l" t="t" r="r" b="b"/>
              <a:pathLst>
                <a:path w="553719" h="554355">
                  <a:moveTo>
                    <a:pt x="295567" y="0"/>
                  </a:moveTo>
                  <a:lnTo>
                    <a:pt x="0" y="554354"/>
                  </a:lnTo>
                  <a:lnTo>
                    <a:pt x="553338" y="392556"/>
                  </a:lnTo>
                  <a:lnTo>
                    <a:pt x="540511" y="344059"/>
                  </a:lnTo>
                  <a:lnTo>
                    <a:pt x="524488" y="297135"/>
                  </a:lnTo>
                  <a:lnTo>
                    <a:pt x="505389" y="251965"/>
                  </a:lnTo>
                  <a:lnTo>
                    <a:pt x="483332" y="208730"/>
                  </a:lnTo>
                  <a:lnTo>
                    <a:pt x="458438" y="167608"/>
                  </a:lnTo>
                  <a:lnTo>
                    <a:pt x="430824" y="128780"/>
                  </a:lnTo>
                  <a:lnTo>
                    <a:pt x="400612" y="92425"/>
                  </a:lnTo>
                  <a:lnTo>
                    <a:pt x="367918" y="58723"/>
                  </a:lnTo>
                  <a:lnTo>
                    <a:pt x="332863" y="27855"/>
                  </a:lnTo>
                  <a:lnTo>
                    <a:pt x="29556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4661" y="1237107"/>
              <a:ext cx="553720" cy="554355"/>
            </a:xfrm>
            <a:custGeom>
              <a:avLst/>
              <a:gdLst/>
              <a:ahLst/>
              <a:cxnLst/>
              <a:rect l="l" t="t" r="r" b="b"/>
              <a:pathLst>
                <a:path w="553719" h="554355">
                  <a:moveTo>
                    <a:pt x="553338" y="392556"/>
                  </a:moveTo>
                  <a:lnTo>
                    <a:pt x="540511" y="344059"/>
                  </a:lnTo>
                  <a:lnTo>
                    <a:pt x="524488" y="297135"/>
                  </a:lnTo>
                  <a:lnTo>
                    <a:pt x="505389" y="251965"/>
                  </a:lnTo>
                  <a:lnTo>
                    <a:pt x="483332" y="208730"/>
                  </a:lnTo>
                  <a:lnTo>
                    <a:pt x="458438" y="167608"/>
                  </a:lnTo>
                  <a:lnTo>
                    <a:pt x="430824" y="128780"/>
                  </a:lnTo>
                  <a:lnTo>
                    <a:pt x="400612" y="92425"/>
                  </a:lnTo>
                  <a:lnTo>
                    <a:pt x="367918" y="58723"/>
                  </a:lnTo>
                  <a:lnTo>
                    <a:pt x="332863" y="27855"/>
                  </a:lnTo>
                  <a:lnTo>
                    <a:pt x="295567" y="0"/>
                  </a:lnTo>
                  <a:lnTo>
                    <a:pt x="0" y="554354"/>
                  </a:lnTo>
                  <a:lnTo>
                    <a:pt x="553338" y="392556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4661" y="1584579"/>
              <a:ext cx="571500" cy="437515"/>
            </a:xfrm>
            <a:custGeom>
              <a:avLst/>
              <a:gdLst/>
              <a:ahLst/>
              <a:cxnLst/>
              <a:rect l="l" t="t" r="r" b="b"/>
              <a:pathLst>
                <a:path w="571500" h="437514">
                  <a:moveTo>
                    <a:pt x="538302" y="0"/>
                  </a:moveTo>
                  <a:lnTo>
                    <a:pt x="0" y="217550"/>
                  </a:lnTo>
                  <a:lnTo>
                    <a:pt x="537629" y="437261"/>
                  </a:lnTo>
                  <a:lnTo>
                    <a:pt x="550947" y="389728"/>
                  </a:lnTo>
                  <a:lnTo>
                    <a:pt x="560957" y="341425"/>
                  </a:lnTo>
                  <a:lnTo>
                    <a:pt x="567657" y="292570"/>
                  </a:lnTo>
                  <a:lnTo>
                    <a:pt x="571045" y="243379"/>
                  </a:lnTo>
                  <a:lnTo>
                    <a:pt x="571123" y="194069"/>
                  </a:lnTo>
                  <a:lnTo>
                    <a:pt x="567888" y="144859"/>
                  </a:lnTo>
                  <a:lnTo>
                    <a:pt x="561340" y="95966"/>
                  </a:lnTo>
                  <a:lnTo>
                    <a:pt x="551478" y="47607"/>
                  </a:lnTo>
                  <a:lnTo>
                    <a:pt x="53830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4661" y="1584579"/>
              <a:ext cx="571500" cy="437515"/>
            </a:xfrm>
            <a:custGeom>
              <a:avLst/>
              <a:gdLst/>
              <a:ahLst/>
              <a:cxnLst/>
              <a:rect l="l" t="t" r="r" b="b"/>
              <a:pathLst>
                <a:path w="571500" h="437514">
                  <a:moveTo>
                    <a:pt x="537629" y="437261"/>
                  </a:moveTo>
                  <a:lnTo>
                    <a:pt x="550947" y="389728"/>
                  </a:lnTo>
                  <a:lnTo>
                    <a:pt x="560957" y="341425"/>
                  </a:lnTo>
                  <a:lnTo>
                    <a:pt x="567657" y="292570"/>
                  </a:lnTo>
                  <a:lnTo>
                    <a:pt x="571045" y="243379"/>
                  </a:lnTo>
                  <a:lnTo>
                    <a:pt x="571123" y="194069"/>
                  </a:lnTo>
                  <a:lnTo>
                    <a:pt x="567888" y="144859"/>
                  </a:lnTo>
                  <a:lnTo>
                    <a:pt x="561340" y="95966"/>
                  </a:lnTo>
                  <a:lnTo>
                    <a:pt x="551478" y="47607"/>
                  </a:lnTo>
                  <a:lnTo>
                    <a:pt x="538302" y="0"/>
                  </a:lnTo>
                  <a:lnTo>
                    <a:pt x="0" y="217550"/>
                  </a:lnTo>
                  <a:lnTo>
                    <a:pt x="537629" y="437261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2187" y="1812798"/>
              <a:ext cx="518795" cy="536575"/>
            </a:xfrm>
            <a:custGeom>
              <a:avLst/>
              <a:gdLst/>
              <a:ahLst/>
              <a:cxnLst/>
              <a:rect l="l" t="t" r="r" b="b"/>
              <a:pathLst>
                <a:path w="518794" h="536575">
                  <a:moveTo>
                    <a:pt x="0" y="0"/>
                  </a:moveTo>
                  <a:lnTo>
                    <a:pt x="310807" y="536193"/>
                  </a:lnTo>
                  <a:lnTo>
                    <a:pt x="345319" y="506499"/>
                  </a:lnTo>
                  <a:lnTo>
                    <a:pt x="377625" y="473922"/>
                  </a:lnTo>
                  <a:lnTo>
                    <a:pt x="407609" y="438639"/>
                  </a:lnTo>
                  <a:lnTo>
                    <a:pt x="435152" y="400827"/>
                  </a:lnTo>
                  <a:lnTo>
                    <a:pt x="460138" y="360664"/>
                  </a:lnTo>
                  <a:lnTo>
                    <a:pt x="482449" y="318327"/>
                  </a:lnTo>
                  <a:lnTo>
                    <a:pt x="501969" y="273992"/>
                  </a:lnTo>
                  <a:lnTo>
                    <a:pt x="518579" y="227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2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2187" y="1812798"/>
              <a:ext cx="518795" cy="536575"/>
            </a:xfrm>
            <a:custGeom>
              <a:avLst/>
              <a:gdLst/>
              <a:ahLst/>
              <a:cxnLst/>
              <a:rect l="l" t="t" r="r" b="b"/>
              <a:pathLst>
                <a:path w="518794" h="536575">
                  <a:moveTo>
                    <a:pt x="310807" y="536193"/>
                  </a:moveTo>
                  <a:lnTo>
                    <a:pt x="345319" y="506499"/>
                  </a:lnTo>
                  <a:lnTo>
                    <a:pt x="377625" y="473922"/>
                  </a:lnTo>
                  <a:lnTo>
                    <a:pt x="407609" y="438639"/>
                  </a:lnTo>
                  <a:lnTo>
                    <a:pt x="435152" y="400827"/>
                  </a:lnTo>
                  <a:lnTo>
                    <a:pt x="460138" y="360664"/>
                  </a:lnTo>
                  <a:lnTo>
                    <a:pt x="482449" y="318327"/>
                  </a:lnTo>
                  <a:lnTo>
                    <a:pt x="501969" y="273992"/>
                  </a:lnTo>
                  <a:lnTo>
                    <a:pt x="518579" y="227837"/>
                  </a:lnTo>
                  <a:lnTo>
                    <a:pt x="0" y="0"/>
                  </a:lnTo>
                  <a:lnTo>
                    <a:pt x="310807" y="536193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4661" y="1802130"/>
              <a:ext cx="321310" cy="646430"/>
            </a:xfrm>
            <a:custGeom>
              <a:avLst/>
              <a:gdLst/>
              <a:ahLst/>
              <a:cxnLst/>
              <a:rect l="l" t="t" r="r" b="b"/>
              <a:pathLst>
                <a:path w="321309" h="646430">
                  <a:moveTo>
                    <a:pt x="0" y="0"/>
                  </a:moveTo>
                  <a:lnTo>
                    <a:pt x="41948" y="645922"/>
                  </a:lnTo>
                  <a:lnTo>
                    <a:pt x="91514" y="639336"/>
                  </a:lnTo>
                  <a:lnTo>
                    <a:pt x="140202" y="627911"/>
                  </a:lnTo>
                  <a:lnTo>
                    <a:pt x="187742" y="611759"/>
                  </a:lnTo>
                  <a:lnTo>
                    <a:pt x="233867" y="590992"/>
                  </a:lnTo>
                  <a:lnTo>
                    <a:pt x="278310" y="565723"/>
                  </a:lnTo>
                  <a:lnTo>
                    <a:pt x="320801" y="536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4661" y="1802130"/>
              <a:ext cx="321310" cy="646430"/>
            </a:xfrm>
            <a:custGeom>
              <a:avLst/>
              <a:gdLst/>
              <a:ahLst/>
              <a:cxnLst/>
              <a:rect l="l" t="t" r="r" b="b"/>
              <a:pathLst>
                <a:path w="321309" h="646430">
                  <a:moveTo>
                    <a:pt x="41948" y="645922"/>
                  </a:moveTo>
                  <a:lnTo>
                    <a:pt x="91514" y="639336"/>
                  </a:lnTo>
                  <a:lnTo>
                    <a:pt x="140202" y="627911"/>
                  </a:lnTo>
                  <a:lnTo>
                    <a:pt x="187742" y="611759"/>
                  </a:lnTo>
                  <a:lnTo>
                    <a:pt x="233867" y="590992"/>
                  </a:lnTo>
                  <a:lnTo>
                    <a:pt x="278310" y="565723"/>
                  </a:lnTo>
                  <a:lnTo>
                    <a:pt x="320801" y="536067"/>
                  </a:lnTo>
                  <a:lnTo>
                    <a:pt x="0" y="0"/>
                  </a:lnTo>
                  <a:lnTo>
                    <a:pt x="41948" y="645922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969007" y="1918716"/>
            <a:ext cx="407034" cy="254635"/>
            <a:chOff x="1969007" y="1918716"/>
            <a:chExt cx="407034" cy="254635"/>
          </a:xfrm>
        </p:grpSpPr>
        <p:sp>
          <p:nvSpPr>
            <p:cNvPr id="16" name="object 16"/>
            <p:cNvSpPr/>
            <p:nvPr/>
          </p:nvSpPr>
          <p:spPr>
            <a:xfrm>
              <a:off x="1981961" y="193167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81961" y="193167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228600"/>
                  </a:moveTo>
                  <a:lnTo>
                    <a:pt x="381000" y="2286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969007" y="633983"/>
            <a:ext cx="2999740" cy="744220"/>
            <a:chOff x="1969007" y="633983"/>
            <a:chExt cx="2999740" cy="74422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6647" y="633983"/>
              <a:ext cx="2663952" cy="4617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81961" y="1101089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81961" y="1101089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228600"/>
                  </a:moveTo>
                  <a:lnTo>
                    <a:pt x="381000" y="2286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5935" y="978407"/>
              <a:ext cx="2432304" cy="399288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6295" y="1959425"/>
            <a:ext cx="2411215" cy="194333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969007" y="2340864"/>
            <a:ext cx="407034" cy="254635"/>
            <a:chOff x="1969007" y="2340864"/>
            <a:chExt cx="407034" cy="254635"/>
          </a:xfrm>
        </p:grpSpPr>
        <p:sp>
          <p:nvSpPr>
            <p:cNvPr id="25" name="object 25"/>
            <p:cNvSpPr/>
            <p:nvPr/>
          </p:nvSpPr>
          <p:spPr>
            <a:xfrm>
              <a:off x="1981961" y="2353818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81961" y="2353818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228600"/>
                  </a:moveTo>
                  <a:lnTo>
                    <a:pt x="381000" y="2286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34177" y="2379851"/>
            <a:ext cx="2487623" cy="191432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969007" y="2767583"/>
            <a:ext cx="407034" cy="254635"/>
            <a:chOff x="1969007" y="2767583"/>
            <a:chExt cx="407034" cy="254635"/>
          </a:xfrm>
        </p:grpSpPr>
        <p:sp>
          <p:nvSpPr>
            <p:cNvPr id="29" name="object 29"/>
            <p:cNvSpPr/>
            <p:nvPr/>
          </p:nvSpPr>
          <p:spPr>
            <a:xfrm>
              <a:off x="1981961" y="2780537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1961" y="2780537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228600"/>
                  </a:moveTo>
                  <a:lnTo>
                    <a:pt x="381000" y="2286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06311" y="2804478"/>
            <a:ext cx="2297330" cy="190704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1969007" y="1511808"/>
            <a:ext cx="407034" cy="254635"/>
            <a:chOff x="1969007" y="1511808"/>
            <a:chExt cx="407034" cy="254635"/>
          </a:xfrm>
        </p:grpSpPr>
        <p:sp>
          <p:nvSpPr>
            <p:cNvPr id="33" name="object 33"/>
            <p:cNvSpPr/>
            <p:nvPr/>
          </p:nvSpPr>
          <p:spPr>
            <a:xfrm>
              <a:off x="1981961" y="1524762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81961" y="1524762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228600"/>
                  </a:moveTo>
                  <a:lnTo>
                    <a:pt x="381000" y="2286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07447" y="1539694"/>
            <a:ext cx="2325879" cy="190704"/>
          </a:xfrm>
          <a:prstGeom prst="rect">
            <a:avLst/>
          </a:prstGeom>
        </p:spPr>
      </p:pic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5459476" y="806450"/>
          <a:ext cx="1295400" cy="111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7308850" y="819150"/>
          <a:ext cx="1295399" cy="111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459476" y="2216150"/>
          <a:ext cx="1295399" cy="111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7308850" y="2216150"/>
          <a:ext cx="1295399" cy="111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5933947" y="247649"/>
            <a:ext cx="20681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215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Exploring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Pixels</a:t>
            </a:r>
            <a:r>
              <a:rPr sz="1600" i="1" spc="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for 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NonMaxima</a:t>
            </a:r>
            <a:r>
              <a:rPr sz="1600" i="1" spc="-30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Suppression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62000" y="4369689"/>
            <a:ext cx="2667000" cy="1316990"/>
            <a:chOff x="762000" y="4369689"/>
            <a:chExt cx="2667000" cy="1316990"/>
          </a:xfrm>
        </p:grpSpPr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2000" y="4369689"/>
              <a:ext cx="1066800" cy="32918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2000" y="4698873"/>
              <a:ext cx="1600200" cy="32918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2000" y="5028057"/>
              <a:ext cx="2667000" cy="32918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5400" y="5357215"/>
              <a:ext cx="2133600" cy="329184"/>
            </a:xfrm>
            <a:prstGeom prst="rect">
              <a:avLst/>
            </a:prstGeom>
          </p:spPr>
        </p:pic>
      </p:grp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222250" y="4082922"/>
          <a:ext cx="3733800" cy="2157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0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879144" y="3680841"/>
            <a:ext cx="2556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Gradient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Orientation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4729226" y="4083050"/>
          <a:ext cx="3733800" cy="218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5129276" y="3641217"/>
            <a:ext cx="3214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Orientation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0812" y="1654175"/>
          <a:ext cx="2689225" cy="1920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69493" y="1284858"/>
            <a:ext cx="2107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Gradient</a:t>
            </a:r>
            <a:r>
              <a:rPr sz="2000" i="1" spc="-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Magnitude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32175" y="32131"/>
            <a:ext cx="2649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Canny</a:t>
            </a:r>
            <a:r>
              <a:rPr spc="-45" dirty="0"/>
              <a:t> </a:t>
            </a:r>
            <a:r>
              <a:rPr dirty="0"/>
              <a:t>Edge</a:t>
            </a:r>
            <a:r>
              <a:rPr spc="-60" dirty="0"/>
              <a:t> </a:t>
            </a:r>
            <a:r>
              <a:rPr dirty="0"/>
              <a:t>Detector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5343" y="321055"/>
            <a:ext cx="5387975" cy="91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4.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Suppression</a:t>
            </a:r>
            <a:endParaRPr sz="2400">
              <a:latin typeface="Times New Roman"/>
              <a:cs typeface="Times New Roman"/>
            </a:endParaRPr>
          </a:p>
          <a:p>
            <a:pPr marL="2796540">
              <a:lnSpc>
                <a:spcPct val="100000"/>
              </a:lnSpc>
              <a:spcBef>
                <a:spcPts val="1695"/>
              </a:spcBef>
            </a:pPr>
            <a:r>
              <a:rPr sz="2000" i="1" dirty="0">
                <a:latin typeface="Times New Roman"/>
                <a:cs typeface="Times New Roman"/>
              </a:rPr>
              <a:t>Gradient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Magnitude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with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6050" y="4413250"/>
          <a:ext cx="3733800" cy="218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01218" y="3910660"/>
            <a:ext cx="32086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Colour Coded Orientation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51450" y="5361051"/>
          <a:ext cx="1295400" cy="1111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927850" y="5361051"/>
          <a:ext cx="1295399" cy="1111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899150" y="4809490"/>
            <a:ext cx="20688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Exploring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Pixels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for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i="1" spc="-5" dirty="0">
                <a:latin typeface="Times New Roman"/>
                <a:cs typeface="Times New Roman"/>
              </a:rPr>
              <a:t>NonMaxima</a:t>
            </a:r>
            <a:r>
              <a:rPr sz="1600" i="1" spc="-20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Suppression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59125" y="1647825"/>
          <a:ext cx="2689225" cy="1920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177026" y="1654175"/>
          <a:ext cx="2689225" cy="1920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4.1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3.3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214877" y="1206449"/>
            <a:ext cx="27127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Additive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Noise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: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Dithering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6109" y="930656"/>
            <a:ext cx="26473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" marR="5080" indent="-33655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Gradient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Magnitude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after </a:t>
            </a:r>
            <a:r>
              <a:rPr sz="2000" i="1" spc="-484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NonMaxima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Suppression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2175" y="32131"/>
            <a:ext cx="2649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Canny</a:t>
            </a:r>
            <a:r>
              <a:rPr spc="-45" dirty="0"/>
              <a:t> </a:t>
            </a:r>
            <a:r>
              <a:rPr dirty="0"/>
              <a:t>Edge</a:t>
            </a:r>
            <a:r>
              <a:rPr spc="-60" dirty="0"/>
              <a:t> </a:t>
            </a:r>
            <a:r>
              <a:rPr dirty="0"/>
              <a:t>Detector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343" y="321055"/>
            <a:ext cx="4333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4.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Apply Non Max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Suppression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850" y="954150"/>
          <a:ext cx="2360293" cy="1920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04671" y="2921889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4975" y="2923413"/>
            <a:ext cx="2107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Gradient</a:t>
            </a:r>
            <a:r>
              <a:rPr sz="2000" i="1" spc="-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Magnitude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2403" y="2906013"/>
            <a:ext cx="26517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Gradient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Magnitude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after </a:t>
            </a:r>
            <a:r>
              <a:rPr sz="2000" i="1" spc="-484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Non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Maxima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Suppression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668651" y="984250"/>
          <a:ext cx="2689225" cy="1920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4.3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1.3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4.3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4.1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4.0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97550" y="971550"/>
          <a:ext cx="2689225" cy="1920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794" y="52273"/>
            <a:ext cx="2648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Canny</a:t>
            </a:r>
            <a:r>
              <a:rPr spc="-30" dirty="0"/>
              <a:t> </a:t>
            </a:r>
            <a:r>
              <a:rPr spc="-5" dirty="0"/>
              <a:t>Edge</a:t>
            </a:r>
            <a:r>
              <a:rPr spc="-40" dirty="0"/>
              <a:t> </a:t>
            </a:r>
            <a:r>
              <a:rPr dirty="0"/>
              <a:t>Detector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98338" y="69850"/>
          <a:ext cx="3255002" cy="4095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5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1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90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084"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5717" y="1097516"/>
            <a:ext cx="4650740" cy="2653665"/>
            <a:chOff x="135717" y="1097516"/>
            <a:chExt cx="4650740" cy="26536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17" y="1097516"/>
              <a:ext cx="4650603" cy="24089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2512" y="3512857"/>
              <a:ext cx="592810" cy="2378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15946" y="3575303"/>
              <a:ext cx="433705" cy="78105"/>
            </a:xfrm>
            <a:custGeom>
              <a:avLst/>
              <a:gdLst/>
              <a:ahLst/>
              <a:cxnLst/>
              <a:rect l="l" t="t" r="r" b="b"/>
              <a:pathLst>
                <a:path w="433705" h="78104">
                  <a:moveTo>
                    <a:pt x="355600" y="0"/>
                  </a:moveTo>
                  <a:lnTo>
                    <a:pt x="355600" y="77724"/>
                  </a:lnTo>
                  <a:lnTo>
                    <a:pt x="407416" y="51816"/>
                  </a:lnTo>
                  <a:lnTo>
                    <a:pt x="368554" y="51816"/>
                  </a:lnTo>
                  <a:lnTo>
                    <a:pt x="368554" y="25908"/>
                  </a:lnTo>
                  <a:lnTo>
                    <a:pt x="407416" y="25908"/>
                  </a:lnTo>
                  <a:lnTo>
                    <a:pt x="355600" y="0"/>
                  </a:lnTo>
                  <a:close/>
                </a:path>
                <a:path w="433705" h="78104">
                  <a:moveTo>
                    <a:pt x="355600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355600" y="51816"/>
                  </a:lnTo>
                  <a:lnTo>
                    <a:pt x="355600" y="25908"/>
                  </a:lnTo>
                  <a:close/>
                </a:path>
                <a:path w="433705" h="78104">
                  <a:moveTo>
                    <a:pt x="407416" y="25908"/>
                  </a:moveTo>
                  <a:lnTo>
                    <a:pt x="368554" y="25908"/>
                  </a:lnTo>
                  <a:lnTo>
                    <a:pt x="368554" y="51816"/>
                  </a:lnTo>
                  <a:lnTo>
                    <a:pt x="407416" y="51816"/>
                  </a:lnTo>
                  <a:lnTo>
                    <a:pt x="433324" y="38862"/>
                  </a:lnTo>
                  <a:lnTo>
                    <a:pt x="407416" y="2590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474080"/>
            <a:ext cx="4854575" cy="10382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en-IN" sz="2400" dirty="0">
                <a:latin typeface="Times New Roman"/>
                <a:cs typeface="Times New Roman"/>
              </a:rPr>
              <a:t>5</a:t>
            </a:r>
            <a:r>
              <a:rPr sz="2400" dirty="0" smtClean="0">
                <a:latin typeface="Times New Roman"/>
                <a:cs typeface="Times New Roman"/>
              </a:rPr>
              <a:t>.</a:t>
            </a:r>
            <a:r>
              <a:rPr sz="2400" spc="-13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Apply </a:t>
            </a:r>
            <a:r>
              <a:rPr sz="2400" spc="-5" dirty="0">
                <a:latin typeface="Times New Roman"/>
                <a:cs typeface="Times New Roman"/>
              </a:rPr>
              <a:t>Hyste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hold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</a:p>
          <a:p>
            <a:pPr marL="4076065" marR="5080" indent="-128905">
              <a:lnSpc>
                <a:spcPct val="100000"/>
              </a:lnSpc>
              <a:spcBef>
                <a:spcPts val="140"/>
              </a:spcBef>
            </a:pPr>
            <a:r>
              <a:rPr sz="2000" spc="5" dirty="0">
                <a:latin typeface="Times New Roman"/>
                <a:cs typeface="Times New Roman"/>
              </a:rPr>
              <a:t>Gr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ient  </a:t>
            </a:r>
            <a:r>
              <a:rPr sz="2000" spc="-5" dirty="0">
                <a:latin typeface="Times New Roman"/>
                <a:cs typeface="Times New Roman"/>
              </a:rPr>
              <a:t>Image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1200" marR="508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N</a:t>
            </a:r>
            <a:r>
              <a:rPr spc="10" dirty="0"/>
              <a:t>o</a:t>
            </a:r>
            <a:r>
              <a:rPr dirty="0"/>
              <a:t>r</a:t>
            </a:r>
            <a:r>
              <a:rPr spc="-20" dirty="0"/>
              <a:t>m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is</a:t>
            </a:r>
            <a:r>
              <a:rPr spc="-10" dirty="0"/>
              <a:t>e</a:t>
            </a:r>
            <a:r>
              <a:rPr dirty="0"/>
              <a:t>d  Gradient </a:t>
            </a:r>
            <a:r>
              <a:rPr spc="5" dirty="0"/>
              <a:t> </a:t>
            </a:r>
            <a:r>
              <a:rPr spc="-5" dirty="0"/>
              <a:t>Image</a:t>
            </a:r>
          </a:p>
          <a:p>
            <a:pPr marL="996950">
              <a:lnSpc>
                <a:spcPts val="1155"/>
              </a:lnSpc>
            </a:pPr>
            <a:r>
              <a:rPr sz="1800" dirty="0"/>
              <a:t>pixel</a:t>
            </a:r>
            <a:endParaRPr sz="1800"/>
          </a:p>
          <a:p>
            <a:pPr marL="12700">
              <a:lnSpc>
                <a:spcPts val="2525"/>
              </a:lnSpc>
            </a:pPr>
            <a:r>
              <a:rPr sz="2400" spc="-5" dirty="0"/>
              <a:t>source</a:t>
            </a:r>
            <a:r>
              <a:rPr sz="2400" spc="-25" dirty="0"/>
              <a:t> </a:t>
            </a:r>
            <a:r>
              <a:rPr sz="2400" dirty="0"/>
              <a:t>:</a:t>
            </a:r>
            <a:r>
              <a:rPr sz="2400" spc="-25" dirty="0"/>
              <a:t> </a:t>
            </a:r>
            <a:r>
              <a:rPr sz="2400" dirty="0"/>
              <a:t>cv-tricks.com</a:t>
            </a:r>
            <a:endParaRPr sz="2400"/>
          </a:p>
        </p:txBody>
      </p:sp>
      <p:grpSp>
        <p:nvGrpSpPr>
          <p:cNvPr id="10" name="object 10"/>
          <p:cNvGrpSpPr/>
          <p:nvPr/>
        </p:nvGrpSpPr>
        <p:grpSpPr>
          <a:xfrm>
            <a:off x="120395" y="1950720"/>
            <a:ext cx="1111250" cy="1385570"/>
            <a:chOff x="120395" y="1950720"/>
            <a:chExt cx="1111250" cy="13855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99" y="1950720"/>
              <a:ext cx="1078992" cy="4617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395" y="2874264"/>
              <a:ext cx="1034796" cy="461772"/>
            </a:xfrm>
            <a:prstGeom prst="rect">
              <a:avLst/>
            </a:prstGeom>
          </p:spPr>
        </p:pic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140450" y="4252976"/>
          <a:ext cx="2938141" cy="2133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3320034" y="6421323"/>
            <a:ext cx="2234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After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Double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Thresholding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94319" y="6498334"/>
            <a:ext cx="208915" cy="256540"/>
            <a:chOff x="7894319" y="6498334"/>
            <a:chExt cx="208915" cy="256540"/>
          </a:xfrm>
        </p:grpSpPr>
        <p:sp>
          <p:nvSpPr>
            <p:cNvPr id="16" name="object 16"/>
            <p:cNvSpPr/>
            <p:nvPr/>
          </p:nvSpPr>
          <p:spPr>
            <a:xfrm>
              <a:off x="7907273" y="6511288"/>
              <a:ext cx="182880" cy="230504"/>
            </a:xfrm>
            <a:custGeom>
              <a:avLst/>
              <a:gdLst/>
              <a:ahLst/>
              <a:cxnLst/>
              <a:rect l="l" t="t" r="r" b="b"/>
              <a:pathLst>
                <a:path w="182879" h="230504">
                  <a:moveTo>
                    <a:pt x="182879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182879" y="230124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7273" y="6511288"/>
              <a:ext cx="182880" cy="230504"/>
            </a:xfrm>
            <a:custGeom>
              <a:avLst/>
              <a:gdLst/>
              <a:ahLst/>
              <a:cxnLst/>
              <a:rect l="l" t="t" r="r" b="b"/>
              <a:pathLst>
                <a:path w="182879" h="230504">
                  <a:moveTo>
                    <a:pt x="0" y="230124"/>
                  </a:moveTo>
                  <a:lnTo>
                    <a:pt x="182879" y="230124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30124"/>
                  </a:lnTo>
                  <a:close/>
                </a:path>
              </a:pathLst>
            </a:custGeom>
            <a:ln w="25907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200135" y="6488074"/>
            <a:ext cx="8204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83808" y="6467855"/>
            <a:ext cx="212090" cy="257810"/>
            <a:chOff x="6083808" y="6467855"/>
            <a:chExt cx="212090" cy="257810"/>
          </a:xfrm>
        </p:grpSpPr>
        <p:sp>
          <p:nvSpPr>
            <p:cNvPr id="20" name="object 20"/>
            <p:cNvSpPr/>
            <p:nvPr/>
          </p:nvSpPr>
          <p:spPr>
            <a:xfrm>
              <a:off x="6096762" y="6480809"/>
              <a:ext cx="186055" cy="231775"/>
            </a:xfrm>
            <a:custGeom>
              <a:avLst/>
              <a:gdLst/>
              <a:ahLst/>
              <a:cxnLst/>
              <a:rect l="l" t="t" r="r" b="b"/>
              <a:pathLst>
                <a:path w="186054" h="231775">
                  <a:moveTo>
                    <a:pt x="185927" y="0"/>
                  </a:moveTo>
                  <a:lnTo>
                    <a:pt x="0" y="0"/>
                  </a:lnTo>
                  <a:lnTo>
                    <a:pt x="0" y="231647"/>
                  </a:lnTo>
                  <a:lnTo>
                    <a:pt x="185927" y="23164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6762" y="6480809"/>
              <a:ext cx="186055" cy="231775"/>
            </a:xfrm>
            <a:custGeom>
              <a:avLst/>
              <a:gdLst/>
              <a:ahLst/>
              <a:cxnLst/>
              <a:rect l="l" t="t" r="r" b="b"/>
              <a:pathLst>
                <a:path w="186054" h="231775">
                  <a:moveTo>
                    <a:pt x="0" y="231647"/>
                  </a:moveTo>
                  <a:lnTo>
                    <a:pt x="185927" y="23164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31647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040880" y="6464808"/>
            <a:ext cx="212090" cy="256540"/>
            <a:chOff x="7040880" y="6464808"/>
            <a:chExt cx="212090" cy="256540"/>
          </a:xfrm>
        </p:grpSpPr>
        <p:sp>
          <p:nvSpPr>
            <p:cNvPr id="23" name="object 23"/>
            <p:cNvSpPr/>
            <p:nvPr/>
          </p:nvSpPr>
          <p:spPr>
            <a:xfrm>
              <a:off x="7053834" y="6477762"/>
              <a:ext cx="186055" cy="230504"/>
            </a:xfrm>
            <a:custGeom>
              <a:avLst/>
              <a:gdLst/>
              <a:ahLst/>
              <a:cxnLst/>
              <a:rect l="l" t="t" r="r" b="b"/>
              <a:pathLst>
                <a:path w="186054" h="230504">
                  <a:moveTo>
                    <a:pt x="185927" y="0"/>
                  </a:moveTo>
                  <a:lnTo>
                    <a:pt x="0" y="0"/>
                  </a:lnTo>
                  <a:lnTo>
                    <a:pt x="0" y="230123"/>
                  </a:lnTo>
                  <a:lnTo>
                    <a:pt x="185927" y="230123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53834" y="6477762"/>
              <a:ext cx="186055" cy="230504"/>
            </a:xfrm>
            <a:custGeom>
              <a:avLst/>
              <a:gdLst/>
              <a:ahLst/>
              <a:cxnLst/>
              <a:rect l="l" t="t" r="r" b="b"/>
              <a:pathLst>
                <a:path w="186054" h="230504">
                  <a:moveTo>
                    <a:pt x="0" y="230123"/>
                  </a:moveTo>
                  <a:lnTo>
                    <a:pt x="185927" y="230123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30123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356730" y="6430771"/>
            <a:ext cx="567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Stro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79385" y="6488074"/>
            <a:ext cx="480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45" dirty="0">
                <a:latin typeface="Times New Roman"/>
                <a:cs typeface="Times New Roman"/>
              </a:rPr>
              <a:t>W</a:t>
            </a:r>
            <a:r>
              <a:rPr sz="1600" spc="-5" dirty="0">
                <a:latin typeface="Times New Roman"/>
                <a:cs typeface="Times New Roman"/>
              </a:rPr>
              <a:t>eak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133725" y="4297426"/>
          <a:ext cx="2924809" cy="2133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39700" y="4281551"/>
          <a:ext cx="2911475" cy="2133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333857" y="6430771"/>
            <a:ext cx="2486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After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Hysteresis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Thresholding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Canny</a:t>
            </a:r>
            <a:r>
              <a:rPr spc="-30" dirty="0"/>
              <a:t> </a:t>
            </a:r>
            <a:r>
              <a:rPr spc="-5" dirty="0"/>
              <a:t>Edge</a:t>
            </a:r>
            <a:r>
              <a:rPr spc="-40" dirty="0"/>
              <a:t> </a:t>
            </a:r>
            <a:r>
              <a:rPr dirty="0"/>
              <a:t>Detector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68819"/>
            <a:ext cx="4119245" cy="89471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lang="en-IN" sz="2400" dirty="0">
                <a:latin typeface="Times New Roman"/>
                <a:cs typeface="Times New Roman"/>
              </a:rPr>
              <a:t>5</a:t>
            </a:r>
            <a:r>
              <a:rPr sz="2400" dirty="0" smtClean="0">
                <a:latin typeface="Times New Roman"/>
                <a:cs typeface="Times New Roman"/>
              </a:rPr>
              <a:t>.</a:t>
            </a:r>
            <a:r>
              <a:rPr sz="2400" spc="-13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Apply </a:t>
            </a:r>
            <a:r>
              <a:rPr sz="2400" spc="-5" dirty="0">
                <a:latin typeface="Times New Roman"/>
                <a:cs typeface="Times New Roman"/>
              </a:rPr>
              <a:t>Hyste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hold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</a:p>
          <a:p>
            <a:pPr marL="542925">
              <a:lnSpc>
                <a:spcPct val="100000"/>
              </a:lnSpc>
              <a:spcBef>
                <a:spcPts val="715"/>
              </a:spcBef>
            </a:pPr>
            <a:r>
              <a:rPr sz="2000" i="1" dirty="0">
                <a:latin typeface="Times New Roman"/>
                <a:cs typeface="Times New Roman"/>
              </a:rPr>
              <a:t>Algorithm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3935" y="961205"/>
            <a:ext cx="2151887" cy="2368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6688" y="845819"/>
            <a:ext cx="2741676" cy="4617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9922" y="1619716"/>
            <a:ext cx="3886410" cy="2512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477" y="2000352"/>
            <a:ext cx="3804321" cy="2562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5479" y="2361904"/>
            <a:ext cx="4839167" cy="25125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2393" y="2691511"/>
            <a:ext cx="5594985" cy="1290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45" dirty="0">
                <a:latin typeface="Times New Roman"/>
                <a:cs typeface="Times New Roman"/>
              </a:rPr>
              <a:t> Valid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Pixels,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Mark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8-Neighbour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Connected</a:t>
            </a:r>
            <a:endParaRPr sz="2000">
              <a:latin typeface="Times New Roman"/>
              <a:cs typeface="Times New Roman"/>
            </a:endParaRPr>
          </a:p>
          <a:p>
            <a:pPr marL="262255">
              <a:lnSpc>
                <a:spcPct val="100000"/>
              </a:lnSpc>
            </a:pPr>
            <a:r>
              <a:rPr sz="2000" spc="-35" dirty="0">
                <a:latin typeface="Times New Roman"/>
                <a:cs typeface="Times New Roman"/>
              </a:rPr>
              <a:t>Weak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Pixel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Valid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Continue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4.</a:t>
            </a:r>
            <a:r>
              <a:rPr sz="2000" spc="-5" dirty="0">
                <a:latin typeface="Times New Roman"/>
                <a:cs typeface="Times New Roman"/>
              </a:rPr>
              <a:t> till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weak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pixel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turns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valid</a:t>
            </a:r>
            <a:endParaRPr sz="200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spcBef>
                <a:spcPts val="350"/>
              </a:spcBef>
              <a:buAutoNum type="arabicPeriod" startAt="5"/>
              <a:tabLst>
                <a:tab pos="26289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remaining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weak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pixels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invalid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27075" y="4394200"/>
          <a:ext cx="3275961" cy="1919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193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90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180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83100" y="4076700"/>
          <a:ext cx="2911475" cy="2346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566028" y="6354876"/>
            <a:ext cx="1076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3458" y="6319824"/>
            <a:ext cx="1610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Gradient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Image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2175" y="32131"/>
            <a:ext cx="2649220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Canny</a:t>
            </a:r>
            <a:r>
              <a:rPr spc="-45" dirty="0"/>
              <a:t> </a:t>
            </a:r>
            <a:r>
              <a:rPr dirty="0"/>
              <a:t>Edge</a:t>
            </a:r>
            <a:r>
              <a:rPr spc="-55" dirty="0"/>
              <a:t> </a:t>
            </a:r>
            <a:r>
              <a:rPr dirty="0"/>
              <a:t>Detector</a:t>
            </a:r>
          </a:p>
          <a:p>
            <a:pPr marL="62230" algn="ctr">
              <a:lnSpc>
                <a:spcPct val="100000"/>
              </a:lnSpc>
              <a:spcBef>
                <a:spcPts val="1814"/>
              </a:spcBef>
            </a:pPr>
            <a:r>
              <a:rPr dirty="0"/>
              <a:t>Sobel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831850"/>
          <a:ext cx="2360293" cy="2240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65551" y="1060450"/>
          <a:ext cx="1495425" cy="109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22850" y="1071625"/>
          <a:ext cx="1497327" cy="1096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50594" y="2994482"/>
            <a:ext cx="127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4196" y="2118398"/>
            <a:ext cx="598931" cy="4617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8779" y="2106167"/>
            <a:ext cx="598931" cy="4617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2190" y="2757762"/>
            <a:ext cx="5236676" cy="10068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9658" y="6534156"/>
            <a:ext cx="516761" cy="2638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44499" y="6534157"/>
            <a:ext cx="503894" cy="269866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25462" y="3906901"/>
          <a:ext cx="2658109" cy="2597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-4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381375" y="3898900"/>
          <a:ext cx="2795902" cy="259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833107" y="2089784"/>
            <a:ext cx="1423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3399"/>
                </a:solidFill>
                <a:latin typeface="Times New Roman"/>
                <a:cs typeface="Times New Roman"/>
              </a:rPr>
              <a:t>Class</a:t>
            </a:r>
            <a:r>
              <a:rPr sz="2400" spc="-105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FF3399"/>
                </a:solidFill>
                <a:latin typeface="Times New Roman"/>
                <a:cs typeface="Times New Roman"/>
              </a:rPr>
              <a:t>Work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60285" y="4811395"/>
            <a:ext cx="1595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marR="5080" indent="-18669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imes New Roman"/>
                <a:cs typeface="Times New Roman"/>
              </a:rPr>
              <a:t>Will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Calculator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2175" y="32131"/>
            <a:ext cx="2649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Canny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Detector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4662" y="561975"/>
          <a:ext cx="2360293" cy="2240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46450" y="479425"/>
          <a:ext cx="2515868" cy="2316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70701" y="441325"/>
          <a:ext cx="2346959" cy="2306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9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4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69468" y="2681224"/>
            <a:ext cx="1423670" cy="9499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R="274320" algn="r">
              <a:lnSpc>
                <a:spcPct val="100000"/>
              </a:lnSpc>
              <a:spcBef>
                <a:spcPts val="855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Work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2753867"/>
            <a:ext cx="739089" cy="4617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45680" y="2667000"/>
            <a:ext cx="739089" cy="4617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17394" y="3153537"/>
            <a:ext cx="63188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Magnitude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Orientation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Image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I.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Non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Maxima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Suppression.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84187" y="3827398"/>
          <a:ext cx="2724784" cy="2406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3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7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4.2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7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4.2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1327" y="6231635"/>
            <a:ext cx="1735836" cy="62636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56679" y="9906"/>
            <a:ext cx="253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3399"/>
                </a:solidFill>
              </a:rPr>
              <a:t>Class</a:t>
            </a:r>
            <a:r>
              <a:rPr spc="-80" dirty="0">
                <a:solidFill>
                  <a:srgbClr val="FF3399"/>
                </a:solidFill>
              </a:rPr>
              <a:t> </a:t>
            </a:r>
            <a:r>
              <a:rPr spc="-55" dirty="0">
                <a:solidFill>
                  <a:srgbClr val="FF3399"/>
                </a:solidFill>
              </a:rPr>
              <a:t>Work</a:t>
            </a:r>
            <a:r>
              <a:rPr spc="-20" dirty="0">
                <a:solidFill>
                  <a:srgbClr val="FF3399"/>
                </a:solidFill>
              </a:rPr>
              <a:t> </a:t>
            </a:r>
            <a:r>
              <a:rPr dirty="0">
                <a:solidFill>
                  <a:srgbClr val="FF3399"/>
                </a:solidFill>
              </a:rPr>
              <a:t>Solution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4189603" y="4148201"/>
            <a:ext cx="2350135" cy="1399540"/>
            <a:chOff x="4189603" y="4148201"/>
            <a:chExt cx="2350135" cy="139954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9603" y="4148201"/>
              <a:ext cx="1411224" cy="3489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9603" y="4497197"/>
              <a:ext cx="1880615" cy="3505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0519" y="4847717"/>
              <a:ext cx="1879092" cy="3505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9911" y="5198237"/>
              <a:ext cx="1409700" cy="348996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70219" y="5547169"/>
            <a:ext cx="469392" cy="350520"/>
          </a:xfrm>
          <a:prstGeom prst="rect">
            <a:avLst/>
          </a:prstGeom>
        </p:spPr>
      </p:pic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713860" y="3812666"/>
          <a:ext cx="3289300" cy="2407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88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3103" y="6195058"/>
            <a:ext cx="1418844" cy="66293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45414" y="6386576"/>
            <a:ext cx="1129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Mag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19576" y="6370726"/>
            <a:ext cx="1183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Orientation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" y="7352"/>
            <a:ext cx="7661909" cy="9544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076325">
              <a:lnSpc>
                <a:spcPct val="100000"/>
              </a:lnSpc>
              <a:spcBef>
                <a:spcPts val="675"/>
              </a:spcBef>
            </a:pPr>
            <a:r>
              <a:rPr sz="2800" spc="-5" dirty="0"/>
              <a:t>Segmentation</a:t>
            </a:r>
            <a:r>
              <a:rPr sz="2800" spc="-10" dirty="0"/>
              <a:t> </a:t>
            </a:r>
            <a:r>
              <a:rPr sz="2800" spc="-5" dirty="0"/>
              <a:t>Based</a:t>
            </a:r>
            <a:r>
              <a:rPr sz="2800" spc="-15" dirty="0"/>
              <a:t> </a:t>
            </a:r>
            <a:r>
              <a:rPr sz="2800" spc="-5" dirty="0"/>
              <a:t>on</a:t>
            </a:r>
            <a:r>
              <a:rPr sz="2800" spc="-15" dirty="0"/>
              <a:t> </a:t>
            </a:r>
            <a:r>
              <a:rPr sz="2800" spc="-5" dirty="0"/>
              <a:t>Image </a:t>
            </a:r>
            <a:r>
              <a:rPr sz="2800" dirty="0"/>
              <a:t>Discontinuities</a:t>
            </a:r>
            <a:endParaRPr sz="2800"/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/>
              <a:t>Partitioning</a:t>
            </a:r>
            <a:r>
              <a:rPr spc="-45" dirty="0"/>
              <a:t> </a:t>
            </a:r>
            <a:r>
              <a:rPr spc="-5" dirty="0"/>
              <a:t>Image </a:t>
            </a:r>
            <a:r>
              <a:rPr dirty="0"/>
              <a:t>into</a:t>
            </a:r>
            <a:r>
              <a:rPr spc="-30" dirty="0"/>
              <a:t> </a:t>
            </a:r>
            <a:r>
              <a:rPr dirty="0"/>
              <a:t>discrete</a:t>
            </a:r>
            <a:r>
              <a:rPr spc="-40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dirty="0"/>
              <a:t>non-overlapping</a:t>
            </a:r>
            <a:r>
              <a:rPr spc="-50" dirty="0"/>
              <a:t> </a:t>
            </a:r>
            <a:r>
              <a:rPr dirty="0"/>
              <a:t>Regions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5067" y="1664207"/>
            <a:ext cx="2997835" cy="2083435"/>
            <a:chOff x="925067" y="1664207"/>
            <a:chExt cx="2997835" cy="2083435"/>
          </a:xfrm>
        </p:grpSpPr>
        <p:sp>
          <p:nvSpPr>
            <p:cNvPr id="4" name="object 4"/>
            <p:cNvSpPr/>
            <p:nvPr/>
          </p:nvSpPr>
          <p:spPr>
            <a:xfrm>
              <a:off x="938021" y="1677161"/>
              <a:ext cx="2971800" cy="2057400"/>
            </a:xfrm>
            <a:custGeom>
              <a:avLst/>
              <a:gdLst/>
              <a:ahLst/>
              <a:cxnLst/>
              <a:rect l="l" t="t" r="r" b="b"/>
              <a:pathLst>
                <a:path w="2971800" h="2057400">
                  <a:moveTo>
                    <a:pt x="0" y="2057400"/>
                  </a:moveTo>
                  <a:lnTo>
                    <a:pt x="2971800" y="2057400"/>
                  </a:lnTo>
                  <a:lnTo>
                    <a:pt x="29718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7259" y="1676399"/>
              <a:ext cx="2971800" cy="2057400"/>
            </a:xfrm>
            <a:custGeom>
              <a:avLst/>
              <a:gdLst/>
              <a:ahLst/>
              <a:cxnLst/>
              <a:rect l="l" t="t" r="r" b="b"/>
              <a:pathLst>
                <a:path w="2971800" h="2057400">
                  <a:moveTo>
                    <a:pt x="0" y="1447800"/>
                  </a:moveTo>
                  <a:lnTo>
                    <a:pt x="2971800" y="0"/>
                  </a:lnTo>
                </a:path>
                <a:path w="2971800" h="2057400">
                  <a:moveTo>
                    <a:pt x="1725929" y="617982"/>
                  </a:moveTo>
                  <a:lnTo>
                    <a:pt x="1782731" y="613254"/>
                  </a:lnTo>
                  <a:lnTo>
                    <a:pt x="1839220" y="610450"/>
                  </a:lnTo>
                  <a:lnTo>
                    <a:pt x="1895312" y="609531"/>
                  </a:lnTo>
                  <a:lnTo>
                    <a:pt x="1950922" y="610456"/>
                  </a:lnTo>
                  <a:lnTo>
                    <a:pt x="2005964" y="613188"/>
                  </a:lnTo>
                  <a:lnTo>
                    <a:pt x="2060353" y="617685"/>
                  </a:lnTo>
                  <a:lnTo>
                    <a:pt x="2114004" y="623910"/>
                  </a:lnTo>
                  <a:lnTo>
                    <a:pt x="2166832" y="631821"/>
                  </a:lnTo>
                  <a:lnTo>
                    <a:pt x="2218752" y="641381"/>
                  </a:lnTo>
                  <a:lnTo>
                    <a:pt x="2269678" y="652549"/>
                  </a:lnTo>
                  <a:lnTo>
                    <a:pt x="2319526" y="665286"/>
                  </a:lnTo>
                  <a:lnTo>
                    <a:pt x="2368209" y="679553"/>
                  </a:lnTo>
                  <a:lnTo>
                    <a:pt x="2415643" y="695311"/>
                  </a:lnTo>
                  <a:lnTo>
                    <a:pt x="2461743" y="712519"/>
                  </a:lnTo>
                  <a:lnTo>
                    <a:pt x="2506423" y="731138"/>
                  </a:lnTo>
                  <a:lnTo>
                    <a:pt x="2549599" y="751130"/>
                  </a:lnTo>
                  <a:lnTo>
                    <a:pt x="2591184" y="772454"/>
                  </a:lnTo>
                  <a:lnTo>
                    <a:pt x="2631094" y="795072"/>
                  </a:lnTo>
                  <a:lnTo>
                    <a:pt x="2669244" y="818943"/>
                  </a:lnTo>
                  <a:lnTo>
                    <a:pt x="2705548" y="844029"/>
                  </a:lnTo>
                  <a:lnTo>
                    <a:pt x="2739922" y="870289"/>
                  </a:lnTo>
                  <a:lnTo>
                    <a:pt x="2772279" y="897685"/>
                  </a:lnTo>
                  <a:lnTo>
                    <a:pt x="2802536" y="926178"/>
                  </a:lnTo>
                  <a:lnTo>
                    <a:pt x="2830605" y="955727"/>
                  </a:lnTo>
                  <a:lnTo>
                    <a:pt x="2856404" y="986293"/>
                  </a:lnTo>
                  <a:lnTo>
                    <a:pt x="2879845" y="1017837"/>
                  </a:lnTo>
                  <a:lnTo>
                    <a:pt x="2900845" y="1050320"/>
                  </a:lnTo>
                  <a:lnTo>
                    <a:pt x="2919317" y="1083701"/>
                  </a:lnTo>
                  <a:lnTo>
                    <a:pt x="2948339" y="1153004"/>
                  </a:lnTo>
                  <a:lnTo>
                    <a:pt x="2964406" y="1215318"/>
                  </a:lnTo>
                  <a:lnTo>
                    <a:pt x="2970970" y="1268642"/>
                  </a:lnTo>
                  <a:lnTo>
                    <a:pt x="2971800" y="1295400"/>
                  </a:lnTo>
                </a:path>
                <a:path w="2971800" h="2057400">
                  <a:moveTo>
                    <a:pt x="815340" y="1028700"/>
                  </a:moveTo>
                  <a:lnTo>
                    <a:pt x="1485265" y="2057400"/>
                  </a:lnTo>
                </a:path>
              </a:pathLst>
            </a:custGeom>
            <a:ln w="9144">
              <a:solidFill>
                <a:srgbClr val="00CC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63294" y="2033727"/>
            <a:ext cx="3086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R1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7702" y="2005711"/>
            <a:ext cx="308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R2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3294" y="3053588"/>
            <a:ext cx="308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R4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8694" y="2030195"/>
            <a:ext cx="6069965" cy="106870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41425">
              <a:lnSpc>
                <a:spcPct val="100000"/>
              </a:lnSpc>
              <a:spcBef>
                <a:spcPts val="1695"/>
              </a:spcBef>
            </a:pPr>
            <a:r>
              <a:rPr sz="2400" spc="-5" dirty="0">
                <a:latin typeface="Times New Roman"/>
                <a:cs typeface="Times New Roman"/>
              </a:rPr>
              <a:t>Homogenous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R1,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R2,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R3,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R4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r>
              <a:rPr sz="2000" spc="-5" dirty="0">
                <a:latin typeface="Times New Roman"/>
                <a:cs typeface="Times New Roman"/>
              </a:rPr>
              <a:t>R3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4519421"/>
            <a:ext cx="67773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Primitive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Detectors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Robert,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Prewitt,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Sobel,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Kirsch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25" dirty="0">
                <a:latin typeface="Times New Roman"/>
                <a:cs typeface="Times New Roman"/>
              </a:rPr>
              <a:t>Vision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Marr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Hildreth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Poggio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LOG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Robotics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Detector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Edge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Hough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Transform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2175" y="32131"/>
            <a:ext cx="2649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Canny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Detector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4662" y="374650"/>
          <a:ext cx="2360293" cy="2240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96644" y="2643885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56679" y="9906"/>
            <a:ext cx="253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3399"/>
                </a:solidFill>
              </a:rPr>
              <a:t>Class</a:t>
            </a:r>
            <a:r>
              <a:rPr spc="-80" dirty="0">
                <a:solidFill>
                  <a:srgbClr val="FF3399"/>
                </a:solidFill>
              </a:rPr>
              <a:t> </a:t>
            </a:r>
            <a:r>
              <a:rPr spc="-55" dirty="0">
                <a:solidFill>
                  <a:srgbClr val="FF3399"/>
                </a:solidFill>
              </a:rPr>
              <a:t>Work</a:t>
            </a:r>
            <a:r>
              <a:rPr spc="-20" dirty="0">
                <a:solidFill>
                  <a:srgbClr val="FF3399"/>
                </a:solidFill>
              </a:rPr>
              <a:t> </a:t>
            </a:r>
            <a:r>
              <a:rPr dirty="0">
                <a:solidFill>
                  <a:srgbClr val="FF3399"/>
                </a:solidFill>
              </a:rPr>
              <a:t>Solution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46450" y="533400"/>
          <a:ext cx="2578100" cy="2214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4.2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4.2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6565518" y="820674"/>
            <a:ext cx="2094230" cy="1309370"/>
            <a:chOff x="6565518" y="820674"/>
            <a:chExt cx="2094230" cy="13093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5518" y="820674"/>
              <a:ext cx="1255776" cy="3276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518" y="1148334"/>
              <a:ext cx="1674876" cy="3276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4618" y="1475994"/>
              <a:ext cx="1674876" cy="3276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2194" y="1803654"/>
              <a:ext cx="1257300" cy="32613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40394" y="2129789"/>
            <a:ext cx="419100" cy="327660"/>
          </a:xfrm>
          <a:prstGeom prst="rect">
            <a:avLst/>
          </a:prstGeom>
        </p:spPr>
      </p:pic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140069" y="533908"/>
          <a:ext cx="2933700" cy="2198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1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3776598" y="2707081"/>
            <a:ext cx="171386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Magnitude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1856" y="2760929"/>
            <a:ext cx="17697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Orientation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7428" y="3161538"/>
            <a:ext cx="3441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Apply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Maxima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Suppression.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0474" y="4430395"/>
            <a:ext cx="605790" cy="1330325"/>
            <a:chOff x="290474" y="4430395"/>
            <a:chExt cx="605790" cy="1330325"/>
          </a:xfrm>
        </p:grpSpPr>
        <p:sp>
          <p:nvSpPr>
            <p:cNvPr id="18" name="object 18"/>
            <p:cNvSpPr/>
            <p:nvPr/>
          </p:nvSpPr>
          <p:spPr>
            <a:xfrm>
              <a:off x="303428" y="4443349"/>
              <a:ext cx="300990" cy="647700"/>
            </a:xfrm>
            <a:custGeom>
              <a:avLst/>
              <a:gdLst/>
              <a:ahLst/>
              <a:cxnLst/>
              <a:rect l="l" t="t" r="r" b="b"/>
              <a:pathLst>
                <a:path w="300990" h="647700">
                  <a:moveTo>
                    <a:pt x="0" y="0"/>
                  </a:moveTo>
                  <a:lnTo>
                    <a:pt x="8229" y="647573"/>
                  </a:lnTo>
                  <a:lnTo>
                    <a:pt x="300609" y="91058"/>
                  </a:lnTo>
                  <a:lnTo>
                    <a:pt x="254144" y="62891"/>
                  </a:lnTo>
                  <a:lnTo>
                    <a:pt x="205796" y="39793"/>
                  </a:lnTo>
                  <a:lnTo>
                    <a:pt x="155886" y="21859"/>
                  </a:lnTo>
                  <a:lnTo>
                    <a:pt x="104735" y="9186"/>
                  </a:lnTo>
                  <a:lnTo>
                    <a:pt x="52666" y="1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3428" y="4443349"/>
              <a:ext cx="300990" cy="647700"/>
            </a:xfrm>
            <a:custGeom>
              <a:avLst/>
              <a:gdLst/>
              <a:ahLst/>
              <a:cxnLst/>
              <a:rect l="l" t="t" r="r" b="b"/>
              <a:pathLst>
                <a:path w="300990" h="647700">
                  <a:moveTo>
                    <a:pt x="300609" y="91058"/>
                  </a:moveTo>
                  <a:lnTo>
                    <a:pt x="254144" y="62891"/>
                  </a:lnTo>
                  <a:lnTo>
                    <a:pt x="205796" y="39793"/>
                  </a:lnTo>
                  <a:lnTo>
                    <a:pt x="155886" y="21859"/>
                  </a:lnTo>
                  <a:lnTo>
                    <a:pt x="104735" y="9186"/>
                  </a:lnTo>
                  <a:lnTo>
                    <a:pt x="52666" y="1867"/>
                  </a:lnTo>
                  <a:lnTo>
                    <a:pt x="0" y="0"/>
                  </a:lnTo>
                  <a:lnTo>
                    <a:pt x="8229" y="647573"/>
                  </a:lnTo>
                  <a:lnTo>
                    <a:pt x="300609" y="91058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657" y="4536567"/>
              <a:ext cx="553720" cy="554355"/>
            </a:xfrm>
            <a:custGeom>
              <a:avLst/>
              <a:gdLst/>
              <a:ahLst/>
              <a:cxnLst/>
              <a:rect l="l" t="t" r="r" b="b"/>
              <a:pathLst>
                <a:path w="553719" h="554354">
                  <a:moveTo>
                    <a:pt x="295567" y="0"/>
                  </a:moveTo>
                  <a:lnTo>
                    <a:pt x="0" y="554354"/>
                  </a:lnTo>
                  <a:lnTo>
                    <a:pt x="553377" y="392556"/>
                  </a:lnTo>
                  <a:lnTo>
                    <a:pt x="540539" y="344059"/>
                  </a:lnTo>
                  <a:lnTo>
                    <a:pt x="524508" y="297135"/>
                  </a:lnTo>
                  <a:lnTo>
                    <a:pt x="505402" y="251965"/>
                  </a:lnTo>
                  <a:lnTo>
                    <a:pt x="483340" y="208730"/>
                  </a:lnTo>
                  <a:lnTo>
                    <a:pt x="458443" y="167608"/>
                  </a:lnTo>
                  <a:lnTo>
                    <a:pt x="430827" y="128780"/>
                  </a:lnTo>
                  <a:lnTo>
                    <a:pt x="400613" y="92425"/>
                  </a:lnTo>
                  <a:lnTo>
                    <a:pt x="367918" y="58723"/>
                  </a:lnTo>
                  <a:lnTo>
                    <a:pt x="332863" y="27855"/>
                  </a:lnTo>
                  <a:lnTo>
                    <a:pt x="29556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1657" y="4536567"/>
              <a:ext cx="553720" cy="554355"/>
            </a:xfrm>
            <a:custGeom>
              <a:avLst/>
              <a:gdLst/>
              <a:ahLst/>
              <a:cxnLst/>
              <a:rect l="l" t="t" r="r" b="b"/>
              <a:pathLst>
                <a:path w="553719" h="554354">
                  <a:moveTo>
                    <a:pt x="553377" y="392556"/>
                  </a:moveTo>
                  <a:lnTo>
                    <a:pt x="540539" y="344059"/>
                  </a:lnTo>
                  <a:lnTo>
                    <a:pt x="524508" y="297135"/>
                  </a:lnTo>
                  <a:lnTo>
                    <a:pt x="505402" y="251965"/>
                  </a:lnTo>
                  <a:lnTo>
                    <a:pt x="483340" y="208730"/>
                  </a:lnTo>
                  <a:lnTo>
                    <a:pt x="458443" y="167608"/>
                  </a:lnTo>
                  <a:lnTo>
                    <a:pt x="430827" y="128780"/>
                  </a:lnTo>
                  <a:lnTo>
                    <a:pt x="400613" y="92425"/>
                  </a:lnTo>
                  <a:lnTo>
                    <a:pt x="367918" y="58723"/>
                  </a:lnTo>
                  <a:lnTo>
                    <a:pt x="332863" y="27855"/>
                  </a:lnTo>
                  <a:lnTo>
                    <a:pt x="295567" y="0"/>
                  </a:lnTo>
                  <a:lnTo>
                    <a:pt x="0" y="554354"/>
                  </a:lnTo>
                  <a:lnTo>
                    <a:pt x="553377" y="392556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1657" y="4884039"/>
              <a:ext cx="571500" cy="437515"/>
            </a:xfrm>
            <a:custGeom>
              <a:avLst/>
              <a:gdLst/>
              <a:ahLst/>
              <a:cxnLst/>
              <a:rect l="l" t="t" r="r" b="b"/>
              <a:pathLst>
                <a:path w="571500" h="437514">
                  <a:moveTo>
                    <a:pt x="538302" y="0"/>
                  </a:moveTo>
                  <a:lnTo>
                    <a:pt x="0" y="217550"/>
                  </a:lnTo>
                  <a:lnTo>
                    <a:pt x="537629" y="437261"/>
                  </a:lnTo>
                  <a:lnTo>
                    <a:pt x="550951" y="389728"/>
                  </a:lnTo>
                  <a:lnTo>
                    <a:pt x="560962" y="341425"/>
                  </a:lnTo>
                  <a:lnTo>
                    <a:pt x="567662" y="292570"/>
                  </a:lnTo>
                  <a:lnTo>
                    <a:pt x="571051" y="243379"/>
                  </a:lnTo>
                  <a:lnTo>
                    <a:pt x="571127" y="194069"/>
                  </a:lnTo>
                  <a:lnTo>
                    <a:pt x="567890" y="144859"/>
                  </a:lnTo>
                  <a:lnTo>
                    <a:pt x="561341" y="95966"/>
                  </a:lnTo>
                  <a:lnTo>
                    <a:pt x="551478" y="47607"/>
                  </a:lnTo>
                  <a:lnTo>
                    <a:pt x="53830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1657" y="4884039"/>
              <a:ext cx="571500" cy="437515"/>
            </a:xfrm>
            <a:custGeom>
              <a:avLst/>
              <a:gdLst/>
              <a:ahLst/>
              <a:cxnLst/>
              <a:rect l="l" t="t" r="r" b="b"/>
              <a:pathLst>
                <a:path w="571500" h="437514">
                  <a:moveTo>
                    <a:pt x="537629" y="437261"/>
                  </a:moveTo>
                  <a:lnTo>
                    <a:pt x="550951" y="389728"/>
                  </a:lnTo>
                  <a:lnTo>
                    <a:pt x="560962" y="341425"/>
                  </a:lnTo>
                  <a:lnTo>
                    <a:pt x="567662" y="292570"/>
                  </a:lnTo>
                  <a:lnTo>
                    <a:pt x="571051" y="243379"/>
                  </a:lnTo>
                  <a:lnTo>
                    <a:pt x="571127" y="194069"/>
                  </a:lnTo>
                  <a:lnTo>
                    <a:pt x="567890" y="144859"/>
                  </a:lnTo>
                  <a:lnTo>
                    <a:pt x="561341" y="95966"/>
                  </a:lnTo>
                  <a:lnTo>
                    <a:pt x="551478" y="47607"/>
                  </a:lnTo>
                  <a:lnTo>
                    <a:pt x="538302" y="0"/>
                  </a:lnTo>
                  <a:lnTo>
                    <a:pt x="0" y="217550"/>
                  </a:lnTo>
                  <a:lnTo>
                    <a:pt x="537629" y="437261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9183" y="5110734"/>
              <a:ext cx="518795" cy="536575"/>
            </a:xfrm>
            <a:custGeom>
              <a:avLst/>
              <a:gdLst/>
              <a:ahLst/>
              <a:cxnLst/>
              <a:rect l="l" t="t" r="r" b="b"/>
              <a:pathLst>
                <a:path w="518794" h="536575">
                  <a:moveTo>
                    <a:pt x="0" y="0"/>
                  </a:moveTo>
                  <a:lnTo>
                    <a:pt x="310807" y="536155"/>
                  </a:lnTo>
                  <a:lnTo>
                    <a:pt x="345319" y="506474"/>
                  </a:lnTo>
                  <a:lnTo>
                    <a:pt x="377625" y="473906"/>
                  </a:lnTo>
                  <a:lnTo>
                    <a:pt x="407609" y="438630"/>
                  </a:lnTo>
                  <a:lnTo>
                    <a:pt x="435152" y="400823"/>
                  </a:lnTo>
                  <a:lnTo>
                    <a:pt x="460138" y="360662"/>
                  </a:lnTo>
                  <a:lnTo>
                    <a:pt x="482449" y="318326"/>
                  </a:lnTo>
                  <a:lnTo>
                    <a:pt x="501969" y="273992"/>
                  </a:lnTo>
                  <a:lnTo>
                    <a:pt x="518579" y="227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2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9183" y="5110734"/>
              <a:ext cx="518795" cy="536575"/>
            </a:xfrm>
            <a:custGeom>
              <a:avLst/>
              <a:gdLst/>
              <a:ahLst/>
              <a:cxnLst/>
              <a:rect l="l" t="t" r="r" b="b"/>
              <a:pathLst>
                <a:path w="518794" h="536575">
                  <a:moveTo>
                    <a:pt x="310807" y="536155"/>
                  </a:moveTo>
                  <a:lnTo>
                    <a:pt x="345319" y="506474"/>
                  </a:lnTo>
                  <a:lnTo>
                    <a:pt x="377625" y="473906"/>
                  </a:lnTo>
                  <a:lnTo>
                    <a:pt x="407609" y="438630"/>
                  </a:lnTo>
                  <a:lnTo>
                    <a:pt x="435152" y="400823"/>
                  </a:lnTo>
                  <a:lnTo>
                    <a:pt x="460138" y="360662"/>
                  </a:lnTo>
                  <a:lnTo>
                    <a:pt x="482449" y="318326"/>
                  </a:lnTo>
                  <a:lnTo>
                    <a:pt x="501969" y="273992"/>
                  </a:lnTo>
                  <a:lnTo>
                    <a:pt x="518579" y="227838"/>
                  </a:lnTo>
                  <a:lnTo>
                    <a:pt x="0" y="0"/>
                  </a:lnTo>
                  <a:lnTo>
                    <a:pt x="310807" y="536155"/>
                  </a:lnTo>
                  <a:close/>
                </a:path>
              </a:pathLst>
            </a:custGeom>
            <a:ln w="25907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1657" y="5101590"/>
              <a:ext cx="321310" cy="646430"/>
            </a:xfrm>
            <a:custGeom>
              <a:avLst/>
              <a:gdLst/>
              <a:ahLst/>
              <a:cxnLst/>
              <a:rect l="l" t="t" r="r" b="b"/>
              <a:pathLst>
                <a:path w="321309" h="646429">
                  <a:moveTo>
                    <a:pt x="0" y="0"/>
                  </a:moveTo>
                  <a:lnTo>
                    <a:pt x="41948" y="645947"/>
                  </a:lnTo>
                  <a:lnTo>
                    <a:pt x="91514" y="639339"/>
                  </a:lnTo>
                  <a:lnTo>
                    <a:pt x="140202" y="627906"/>
                  </a:lnTo>
                  <a:lnTo>
                    <a:pt x="187742" y="611752"/>
                  </a:lnTo>
                  <a:lnTo>
                    <a:pt x="233867" y="590984"/>
                  </a:lnTo>
                  <a:lnTo>
                    <a:pt x="278310" y="565708"/>
                  </a:lnTo>
                  <a:lnTo>
                    <a:pt x="320802" y="536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1657" y="5101590"/>
              <a:ext cx="321310" cy="646430"/>
            </a:xfrm>
            <a:custGeom>
              <a:avLst/>
              <a:gdLst/>
              <a:ahLst/>
              <a:cxnLst/>
              <a:rect l="l" t="t" r="r" b="b"/>
              <a:pathLst>
                <a:path w="321309" h="646429">
                  <a:moveTo>
                    <a:pt x="41948" y="645947"/>
                  </a:moveTo>
                  <a:lnTo>
                    <a:pt x="91514" y="639339"/>
                  </a:lnTo>
                  <a:lnTo>
                    <a:pt x="140202" y="627906"/>
                  </a:lnTo>
                  <a:lnTo>
                    <a:pt x="187742" y="611752"/>
                  </a:lnTo>
                  <a:lnTo>
                    <a:pt x="233867" y="590984"/>
                  </a:lnTo>
                  <a:lnTo>
                    <a:pt x="278310" y="565708"/>
                  </a:lnTo>
                  <a:lnTo>
                    <a:pt x="320802" y="536028"/>
                  </a:lnTo>
                  <a:lnTo>
                    <a:pt x="0" y="0"/>
                  </a:lnTo>
                  <a:lnTo>
                    <a:pt x="41948" y="645947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130808" y="5064252"/>
            <a:ext cx="2936875" cy="401320"/>
            <a:chOff x="1130808" y="5064252"/>
            <a:chExt cx="2936875" cy="401320"/>
          </a:xfrm>
        </p:grpSpPr>
        <p:sp>
          <p:nvSpPr>
            <p:cNvPr id="29" name="object 29"/>
            <p:cNvSpPr/>
            <p:nvPr/>
          </p:nvSpPr>
          <p:spPr>
            <a:xfrm>
              <a:off x="1143762" y="5174742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3762" y="5174742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228600"/>
                  </a:moveTo>
                  <a:lnTo>
                    <a:pt x="381000" y="2286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7904" y="5064252"/>
              <a:ext cx="2549652" cy="400812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130808" y="5527547"/>
            <a:ext cx="3093720" cy="794385"/>
            <a:chOff x="1130808" y="5527547"/>
            <a:chExt cx="3093720" cy="794385"/>
          </a:xfrm>
        </p:grpSpPr>
        <p:sp>
          <p:nvSpPr>
            <p:cNvPr id="33" name="object 33"/>
            <p:cNvSpPr/>
            <p:nvPr/>
          </p:nvSpPr>
          <p:spPr>
            <a:xfrm>
              <a:off x="1143762" y="5596889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3762" y="5596889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228600"/>
                  </a:moveTo>
                  <a:lnTo>
                    <a:pt x="381000" y="2286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852" y="5527547"/>
              <a:ext cx="2741676" cy="39928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2872" y="5920739"/>
              <a:ext cx="2549652" cy="400811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130808" y="4331208"/>
            <a:ext cx="407034" cy="254635"/>
            <a:chOff x="1130808" y="4331208"/>
            <a:chExt cx="407034" cy="254635"/>
          </a:xfrm>
        </p:grpSpPr>
        <p:sp>
          <p:nvSpPr>
            <p:cNvPr id="38" name="object 38"/>
            <p:cNvSpPr/>
            <p:nvPr/>
          </p:nvSpPr>
          <p:spPr>
            <a:xfrm>
              <a:off x="1143762" y="4344162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762" y="4344162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228600"/>
                  </a:moveTo>
                  <a:lnTo>
                    <a:pt x="381000" y="2286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130808" y="6010655"/>
            <a:ext cx="407034" cy="254635"/>
            <a:chOff x="1130808" y="6010655"/>
            <a:chExt cx="407034" cy="254635"/>
          </a:xfrm>
        </p:grpSpPr>
        <p:sp>
          <p:nvSpPr>
            <p:cNvPr id="41" name="object 41"/>
            <p:cNvSpPr/>
            <p:nvPr/>
          </p:nvSpPr>
          <p:spPr>
            <a:xfrm>
              <a:off x="1143762" y="6023609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381000" y="228599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43762" y="6023609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228599"/>
                  </a:moveTo>
                  <a:lnTo>
                    <a:pt x="381000" y="228599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130808" y="4754879"/>
            <a:ext cx="407034" cy="254635"/>
            <a:chOff x="1130808" y="4754879"/>
            <a:chExt cx="407034" cy="254635"/>
          </a:xfrm>
        </p:grpSpPr>
        <p:sp>
          <p:nvSpPr>
            <p:cNvPr id="44" name="object 44"/>
            <p:cNvSpPr/>
            <p:nvPr/>
          </p:nvSpPr>
          <p:spPr>
            <a:xfrm>
              <a:off x="1143762" y="4767833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43762" y="4767833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228600"/>
                  </a:moveTo>
                  <a:lnTo>
                    <a:pt x="381000" y="2286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72203" y="4336865"/>
            <a:ext cx="2050221" cy="19433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38501" y="4788862"/>
            <a:ext cx="2247186" cy="190704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5676900" y="4300982"/>
            <a:ext cx="2094230" cy="1309370"/>
            <a:chOff x="5676900" y="4300982"/>
            <a:chExt cx="2094230" cy="1309370"/>
          </a:xfrm>
        </p:grpSpPr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76900" y="4300982"/>
              <a:ext cx="1255776" cy="32766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76900" y="4628642"/>
              <a:ext cx="1674876" cy="32766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96000" y="4956302"/>
              <a:ext cx="1674876" cy="32766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13575" y="5283987"/>
              <a:ext cx="1257300" cy="326135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51776" y="5610123"/>
            <a:ext cx="419100" cy="327659"/>
          </a:xfrm>
          <a:prstGeom prst="rect">
            <a:avLst/>
          </a:prstGeom>
        </p:spPr>
      </p:pic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5251450" y="4014215"/>
          <a:ext cx="2933700" cy="2198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1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0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object 55"/>
          <p:cNvSpPr txBox="1"/>
          <p:nvPr/>
        </p:nvSpPr>
        <p:spPr>
          <a:xfrm>
            <a:off x="5210302" y="6235700"/>
            <a:ext cx="3265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Colour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Orientation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2175" y="32131"/>
            <a:ext cx="2649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Canny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79" y="9906"/>
            <a:ext cx="253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3399"/>
                </a:solidFill>
              </a:rPr>
              <a:t>Class</a:t>
            </a:r>
            <a:r>
              <a:rPr spc="-80" dirty="0">
                <a:solidFill>
                  <a:srgbClr val="FF3399"/>
                </a:solidFill>
              </a:rPr>
              <a:t> </a:t>
            </a:r>
            <a:r>
              <a:rPr spc="-55" dirty="0">
                <a:solidFill>
                  <a:srgbClr val="FF3399"/>
                </a:solidFill>
              </a:rPr>
              <a:t>Work</a:t>
            </a:r>
            <a:r>
              <a:rPr spc="-20" dirty="0">
                <a:solidFill>
                  <a:srgbClr val="FF3399"/>
                </a:solidFill>
              </a:rPr>
              <a:t> </a:t>
            </a:r>
            <a:r>
              <a:rPr dirty="0">
                <a:solidFill>
                  <a:srgbClr val="FF3399"/>
                </a:solidFill>
              </a:rPr>
              <a:t>Solution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4662" y="374650"/>
          <a:ext cx="2360293" cy="2240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46450" y="533400"/>
          <a:ext cx="2578100" cy="2214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4.2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4.2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6565518" y="820674"/>
            <a:ext cx="2094230" cy="1309370"/>
            <a:chOff x="6565518" y="820674"/>
            <a:chExt cx="2094230" cy="13093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5518" y="820674"/>
              <a:ext cx="1255776" cy="3276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518" y="1148334"/>
              <a:ext cx="1674876" cy="3276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4618" y="1475994"/>
              <a:ext cx="1674876" cy="3276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2194" y="1803654"/>
              <a:ext cx="1257300" cy="32613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40394" y="2129789"/>
            <a:ext cx="419100" cy="327660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140069" y="533908"/>
          <a:ext cx="2933700" cy="2198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1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596644" y="2643885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6598" y="2789936"/>
            <a:ext cx="17138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Magnitude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1856" y="2760929"/>
            <a:ext cx="17697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Orientation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58215" y="3384169"/>
            <a:ext cx="2094230" cy="1309370"/>
            <a:chOff x="758215" y="3384169"/>
            <a:chExt cx="2094230" cy="130937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215" y="3384169"/>
              <a:ext cx="1255750" cy="3276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8215" y="3711829"/>
              <a:ext cx="1674850" cy="3276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7315" y="4039488"/>
              <a:ext cx="1674850" cy="3276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4865" y="4367149"/>
              <a:ext cx="1257300" cy="32613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33066" y="4693284"/>
            <a:ext cx="419100" cy="327660"/>
          </a:xfrm>
          <a:prstGeom prst="rect">
            <a:avLst/>
          </a:prstGeom>
        </p:spPr>
      </p:pic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32765" y="3097402"/>
          <a:ext cx="2933700" cy="2198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1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33375" y="5638800"/>
          <a:ext cx="1295400" cy="1112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182876" y="5651500"/>
          <a:ext cx="1295399" cy="1112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408551" y="3651250"/>
          <a:ext cx="3462652" cy="2212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1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1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4.5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291490" y="5317997"/>
            <a:ext cx="8540750" cy="96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Colour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Orientation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3599179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Magnitude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Maxima </a:t>
            </a:r>
            <a:r>
              <a:rPr sz="2000" dirty="0">
                <a:latin typeface="Times New Roman"/>
                <a:cs typeface="Times New Roman"/>
              </a:rPr>
              <a:t>Suppression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794" y="52273"/>
            <a:ext cx="2648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Canny</a:t>
            </a:r>
            <a:r>
              <a:rPr spc="-30" dirty="0"/>
              <a:t> </a:t>
            </a:r>
            <a:r>
              <a:rPr spc="-5" dirty="0"/>
              <a:t>Edge</a:t>
            </a:r>
            <a:r>
              <a:rPr spc="-40" dirty="0"/>
              <a:t> </a:t>
            </a:r>
            <a:r>
              <a:rPr dirty="0"/>
              <a:t>Detector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081" y="624840"/>
            <a:ext cx="8680817" cy="101193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29200" y="1517650"/>
          <a:ext cx="3604891" cy="2552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40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70878" y="4101465"/>
            <a:ext cx="541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1670304"/>
            <a:ext cx="1432560" cy="399415"/>
          </a:xfrm>
          <a:custGeom>
            <a:avLst/>
            <a:gdLst/>
            <a:ahLst/>
            <a:cxnLst/>
            <a:rect l="l" t="t" r="r" b="b"/>
            <a:pathLst>
              <a:path w="1432560" h="399414">
                <a:moveTo>
                  <a:pt x="1432560" y="0"/>
                </a:moveTo>
                <a:lnTo>
                  <a:pt x="0" y="0"/>
                </a:lnTo>
                <a:lnTo>
                  <a:pt x="0" y="399288"/>
                </a:lnTo>
                <a:lnTo>
                  <a:pt x="1432560" y="399288"/>
                </a:lnTo>
                <a:lnTo>
                  <a:pt x="1432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6049" y="1694433"/>
            <a:ext cx="1196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3399"/>
                </a:solidFill>
                <a:latin typeface="Times New Roman"/>
                <a:cs typeface="Times New Roman"/>
              </a:rPr>
              <a:t>Class</a:t>
            </a:r>
            <a:r>
              <a:rPr sz="2000" spc="-100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FF3399"/>
                </a:solidFill>
                <a:latin typeface="Times New Roman"/>
                <a:cs typeface="Times New Roman"/>
              </a:rPr>
              <a:t>Work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394" y="57403"/>
            <a:ext cx="366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Representation</a:t>
            </a:r>
            <a:r>
              <a:rPr spc="-80" dirty="0"/>
              <a:t> </a:t>
            </a:r>
            <a:r>
              <a:rPr spc="-5" dirty="0"/>
              <a:t>&amp;</a:t>
            </a:r>
            <a:r>
              <a:rPr spc="-45" dirty="0"/>
              <a:t> </a:t>
            </a:r>
            <a:r>
              <a:rPr dirty="0"/>
              <a:t>Description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598551"/>
          <a:ext cx="3962400" cy="3713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93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R1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R2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R3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R4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69644" y="4319142"/>
            <a:ext cx="2643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Result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Segmentation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4702" y="549097"/>
            <a:ext cx="37465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External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Characteristics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2686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Primal Focus is </a:t>
            </a:r>
            <a:r>
              <a:rPr sz="1800" dirty="0">
                <a:latin typeface="Times New Roman"/>
                <a:cs typeface="Times New Roman"/>
              </a:rPr>
              <a:t>Shape Characteristics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Representation : Boundary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Description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dirty="0">
                <a:latin typeface="Times New Roman"/>
                <a:cs typeface="Times New Roman"/>
              </a:rPr>
              <a:t> Features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Length,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Orientation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lines,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concavities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0826" y="2488184"/>
            <a:ext cx="4065904" cy="229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22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Internal Characteristics :Pixel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Primal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Focus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Colour,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Texture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Representation: Pixel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Description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dirty="0">
                <a:latin typeface="Times New Roman"/>
                <a:cs typeface="Times New Roman"/>
              </a:rPr>
              <a:t> Features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Histogram,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Covariance,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Co-occurrence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15570" marR="10795">
              <a:lnSpc>
                <a:spcPct val="100000"/>
              </a:lnSpc>
              <a:spcBef>
                <a:spcPts val="5"/>
              </a:spcBef>
              <a:tabLst>
                <a:tab pos="1011555" algn="l"/>
                <a:tab pos="2045335" algn="l"/>
                <a:tab pos="2482850" algn="l"/>
                <a:tab pos="2956560" algn="l"/>
              </a:tabLst>
            </a:pPr>
            <a:r>
              <a:rPr sz="1800" dirty="0">
                <a:latin typeface="Times New Roman"/>
                <a:cs typeface="Times New Roman"/>
              </a:rPr>
              <a:t>Idea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-5" dirty="0">
                <a:latin typeface="Times New Roman"/>
                <a:cs typeface="Times New Roman"/>
              </a:rPr>
              <a:t>F</a:t>
            </a:r>
            <a:r>
              <a:rPr sz="1800" spc="-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es</a:t>
            </a:r>
            <a:r>
              <a:rPr sz="1800" dirty="0">
                <a:latin typeface="Times New Roman"/>
                <a:cs typeface="Times New Roman"/>
              </a:rPr>
              <a:t>	to	</a:t>
            </a:r>
            <a:r>
              <a:rPr sz="1800" spc="-15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-7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ran</a:t>
            </a:r>
            <a:r>
              <a:rPr sz="1800" spc="-5" dirty="0">
                <a:latin typeface="Times New Roman"/>
                <a:cs typeface="Times New Roman"/>
              </a:rPr>
              <a:t>sla</a:t>
            </a:r>
            <a:r>
              <a:rPr sz="1800" dirty="0">
                <a:latin typeface="Times New Roman"/>
                <a:cs typeface="Times New Roman"/>
              </a:rPr>
              <a:t>tio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,  Rotation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Scale Invariant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1062100"/>
          <a:ext cx="1524000" cy="1676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0" y="22047"/>
            <a:ext cx="5607685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1335">
              <a:lnSpc>
                <a:spcPts val="2765"/>
              </a:lnSpc>
              <a:spcBef>
                <a:spcPts val="100"/>
              </a:spcBef>
            </a:pPr>
            <a:r>
              <a:rPr spc="-5" dirty="0"/>
              <a:t>Boundary</a:t>
            </a:r>
            <a:r>
              <a:rPr spc="-45" dirty="0"/>
              <a:t> </a:t>
            </a:r>
            <a:r>
              <a:rPr dirty="0"/>
              <a:t>Following</a:t>
            </a:r>
          </a:p>
          <a:p>
            <a:pPr marL="12700">
              <a:lnSpc>
                <a:spcPts val="2765"/>
              </a:lnSpc>
            </a:pPr>
            <a:r>
              <a:rPr spc="-5" dirty="0"/>
              <a:t>Moore</a:t>
            </a:r>
            <a:r>
              <a:rPr spc="-10" dirty="0"/>
              <a:t> </a:t>
            </a:r>
            <a:r>
              <a:rPr spc="-5" dirty="0"/>
              <a:t>Boundary</a:t>
            </a:r>
            <a:r>
              <a:rPr spc="-50" dirty="0"/>
              <a:t> </a:t>
            </a:r>
            <a:r>
              <a:rPr spc="-15" dirty="0"/>
              <a:t>Tracking</a:t>
            </a:r>
            <a:r>
              <a:rPr spc="-155" dirty="0"/>
              <a:t> </a:t>
            </a:r>
            <a:r>
              <a:rPr dirty="0"/>
              <a:t>Algorithm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27050" y="3041650"/>
            <a:ext cx="1079500" cy="1109980"/>
            <a:chOff x="527050" y="3041650"/>
            <a:chExt cx="1079500" cy="1109980"/>
          </a:xfrm>
        </p:grpSpPr>
        <p:sp>
          <p:nvSpPr>
            <p:cNvPr id="5" name="object 5"/>
            <p:cNvSpPr/>
            <p:nvPr/>
          </p:nvSpPr>
          <p:spPr>
            <a:xfrm>
              <a:off x="889000" y="3413607"/>
              <a:ext cx="355600" cy="365760"/>
            </a:xfrm>
            <a:custGeom>
              <a:avLst/>
              <a:gdLst/>
              <a:ahLst/>
              <a:cxnLst/>
              <a:rect l="l" t="t" r="r" b="b"/>
              <a:pathLst>
                <a:path w="355600" h="365760">
                  <a:moveTo>
                    <a:pt x="355600" y="0"/>
                  </a:moveTo>
                  <a:lnTo>
                    <a:pt x="0" y="0"/>
                  </a:lnTo>
                  <a:lnTo>
                    <a:pt x="0" y="365658"/>
                  </a:lnTo>
                  <a:lnTo>
                    <a:pt x="355600" y="365658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050" y="3041650"/>
              <a:ext cx="1079500" cy="1109980"/>
            </a:xfrm>
            <a:custGeom>
              <a:avLst/>
              <a:gdLst/>
              <a:ahLst/>
              <a:cxnLst/>
              <a:rect l="l" t="t" r="r" b="b"/>
              <a:pathLst>
                <a:path w="1079500" h="1109979">
                  <a:moveTo>
                    <a:pt x="361950" y="0"/>
                  </a:moveTo>
                  <a:lnTo>
                    <a:pt x="361950" y="1109726"/>
                  </a:lnTo>
                </a:path>
                <a:path w="1079500" h="1109979">
                  <a:moveTo>
                    <a:pt x="717550" y="0"/>
                  </a:moveTo>
                  <a:lnTo>
                    <a:pt x="717550" y="1109726"/>
                  </a:lnTo>
                </a:path>
                <a:path w="1079500" h="1109979">
                  <a:moveTo>
                    <a:pt x="0" y="371983"/>
                  </a:moveTo>
                  <a:lnTo>
                    <a:pt x="1079500" y="371983"/>
                  </a:lnTo>
                </a:path>
                <a:path w="1079500" h="1109979">
                  <a:moveTo>
                    <a:pt x="0" y="737616"/>
                  </a:moveTo>
                  <a:lnTo>
                    <a:pt x="1079500" y="737616"/>
                  </a:lnTo>
                </a:path>
                <a:path w="1079500" h="1109979">
                  <a:moveTo>
                    <a:pt x="6350" y="0"/>
                  </a:moveTo>
                  <a:lnTo>
                    <a:pt x="6350" y="1109726"/>
                  </a:lnTo>
                </a:path>
                <a:path w="1079500" h="1109979">
                  <a:moveTo>
                    <a:pt x="1073150" y="0"/>
                  </a:moveTo>
                  <a:lnTo>
                    <a:pt x="1073150" y="1109726"/>
                  </a:lnTo>
                </a:path>
                <a:path w="1079500" h="1109979">
                  <a:moveTo>
                    <a:pt x="0" y="6350"/>
                  </a:moveTo>
                  <a:lnTo>
                    <a:pt x="1079500" y="6350"/>
                  </a:lnTo>
                </a:path>
                <a:path w="1079500" h="1109979">
                  <a:moveTo>
                    <a:pt x="0" y="1103376"/>
                  </a:moveTo>
                  <a:lnTo>
                    <a:pt x="1079500" y="11033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5369" y="3256025"/>
              <a:ext cx="76200" cy="228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8086" y="3446525"/>
              <a:ext cx="762000" cy="495300"/>
            </a:xfrm>
            <a:custGeom>
              <a:avLst/>
              <a:gdLst/>
              <a:ahLst/>
              <a:cxnLst/>
              <a:rect l="l" t="t" r="r" b="b"/>
              <a:pathLst>
                <a:path w="762000" h="495300">
                  <a:moveTo>
                    <a:pt x="304800" y="28194"/>
                  </a:moveTo>
                  <a:lnTo>
                    <a:pt x="76200" y="28194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8006"/>
                  </a:lnTo>
                  <a:lnTo>
                    <a:pt x="304800" y="48006"/>
                  </a:lnTo>
                  <a:lnTo>
                    <a:pt x="304800" y="28194"/>
                  </a:lnTo>
                  <a:close/>
                </a:path>
                <a:path w="762000" h="495300">
                  <a:moveTo>
                    <a:pt x="342900" y="419100"/>
                  </a:moveTo>
                  <a:lnTo>
                    <a:pt x="314706" y="419100"/>
                  </a:lnTo>
                  <a:lnTo>
                    <a:pt x="314706" y="266700"/>
                  </a:lnTo>
                  <a:lnTo>
                    <a:pt x="294894" y="266700"/>
                  </a:lnTo>
                  <a:lnTo>
                    <a:pt x="294894" y="419100"/>
                  </a:lnTo>
                  <a:lnTo>
                    <a:pt x="266700" y="419100"/>
                  </a:lnTo>
                  <a:lnTo>
                    <a:pt x="304800" y="495300"/>
                  </a:lnTo>
                  <a:lnTo>
                    <a:pt x="336550" y="431800"/>
                  </a:lnTo>
                  <a:lnTo>
                    <a:pt x="342900" y="419100"/>
                  </a:lnTo>
                  <a:close/>
                </a:path>
                <a:path w="762000" h="495300">
                  <a:moveTo>
                    <a:pt x="762000" y="190500"/>
                  </a:moveTo>
                  <a:lnTo>
                    <a:pt x="746836" y="183896"/>
                  </a:lnTo>
                  <a:lnTo>
                    <a:pt x="683895" y="156464"/>
                  </a:lnTo>
                  <a:lnTo>
                    <a:pt x="685342" y="184569"/>
                  </a:lnTo>
                  <a:lnTo>
                    <a:pt x="456679" y="196469"/>
                  </a:lnTo>
                  <a:lnTo>
                    <a:pt x="457720" y="216281"/>
                  </a:lnTo>
                  <a:lnTo>
                    <a:pt x="686371" y="204381"/>
                  </a:lnTo>
                  <a:lnTo>
                    <a:pt x="687832" y="232537"/>
                  </a:lnTo>
                  <a:lnTo>
                    <a:pt x="762000" y="190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906" y="3522726"/>
              <a:ext cx="220662" cy="76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29462" y="3697986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48006" y="63500"/>
                  </a:moveTo>
                  <a:lnTo>
                    <a:pt x="28193" y="63500"/>
                  </a:lnTo>
                  <a:lnTo>
                    <a:pt x="28193" y="228600"/>
                  </a:lnTo>
                  <a:lnTo>
                    <a:pt x="48006" y="228600"/>
                  </a:lnTo>
                  <a:lnTo>
                    <a:pt x="48006" y="63500"/>
                  </a:lnTo>
                  <a:close/>
                </a:path>
                <a:path w="76200" h="228600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28600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045" y="3294125"/>
              <a:ext cx="76200" cy="1905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286" y="3522726"/>
              <a:ext cx="236473" cy="76200"/>
            </a:xfrm>
            <a:prstGeom prst="rect">
              <a:avLst/>
            </a:prstGeom>
          </p:spPr>
        </p:pic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7050" y="4376801"/>
          <a:ext cx="1066800" cy="1096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1143761" y="4569714"/>
            <a:ext cx="340360" cy="285115"/>
            <a:chOff x="1143761" y="4569714"/>
            <a:chExt cx="340360" cy="28511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761" y="4569714"/>
              <a:ext cx="220725" cy="76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7413" y="4626102"/>
              <a:ext cx="76200" cy="2286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07413" y="5004053"/>
            <a:ext cx="76200" cy="22859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91133" y="4565141"/>
            <a:ext cx="339725" cy="289560"/>
            <a:chOff x="691133" y="4565141"/>
            <a:chExt cx="339725" cy="28956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005" y="4565141"/>
              <a:ext cx="220662" cy="76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1133" y="4626101"/>
              <a:ext cx="76200" cy="22860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0466" y="4988814"/>
            <a:ext cx="76200" cy="2286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2762" y="5273802"/>
            <a:ext cx="238125" cy="762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43761" y="5290565"/>
            <a:ext cx="222250" cy="76200"/>
          </a:xfrm>
          <a:prstGeom prst="rect">
            <a:avLst/>
          </a:prstGeom>
        </p:spPr>
      </p:pic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279650" y="1212850"/>
          <a:ext cx="3278502" cy="5608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CT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O/B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 marR="84455" indent="-1130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dary  Points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(1,1)</a:t>
                      </a:r>
                      <a:r>
                        <a:rPr sz="11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(1,2)</a:t>
                      </a:r>
                      <a:r>
                        <a:rPr sz="11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(0,4)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2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(1,4)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(2,4)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(2,4)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(2,3)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(2.3)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(2,4)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(3.4)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(3,4)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(3,3)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(3,3)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(3.4)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(4,4)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90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(4.3)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208889" y="709930"/>
            <a:ext cx="1780539" cy="2121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3070">
              <a:lnSpc>
                <a:spcPts val="2250"/>
              </a:lnSpc>
              <a:spcBef>
                <a:spcPts val="105"/>
              </a:spcBef>
              <a:tabLst>
                <a:tab pos="750570" algn="l"/>
                <a:tab pos="1068705" algn="l"/>
                <a:tab pos="1386205" algn="l"/>
              </a:tabLst>
            </a:pPr>
            <a:r>
              <a:rPr sz="2000" dirty="0">
                <a:latin typeface="Times New Roman"/>
                <a:cs typeface="Times New Roman"/>
              </a:rPr>
              <a:t>0	1	2	3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730"/>
              </a:lnSpc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734050" y="1212850"/>
          <a:ext cx="3278502" cy="5608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CT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O/B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 marR="83820" indent="-1130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dary  Points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(4,2)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(3.2)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(3,2)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(3,2)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(3,1)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(2,1)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(2.1)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(1,1)</a:t>
                      </a:r>
                      <a:r>
                        <a:rPr sz="11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=F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(2,1)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(2,0)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20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(1,2</a:t>
                      </a:r>
                      <a:r>
                        <a:rPr sz="11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)=S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9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5794628" y="23876"/>
            <a:ext cx="3295650" cy="1109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>
              <a:lnSpc>
                <a:spcPts val="2220"/>
              </a:lnSpc>
              <a:spcBef>
                <a:spcPts val="95"/>
              </a:spcBef>
            </a:pPr>
            <a:r>
              <a:rPr sz="2200" i="1" spc="-15" dirty="0">
                <a:latin typeface="Times New Roman"/>
                <a:cs typeface="Times New Roman"/>
              </a:rPr>
              <a:t>Current</a:t>
            </a:r>
            <a:r>
              <a:rPr sz="2200" i="1" spc="-2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Times New Roman"/>
                <a:cs typeface="Times New Roman"/>
              </a:rPr>
              <a:t>Traversal</a:t>
            </a:r>
            <a:r>
              <a:rPr sz="2200" i="1" spc="-3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CT</a:t>
            </a:r>
            <a:endParaRPr sz="2200">
              <a:latin typeface="Times New Roman"/>
              <a:cs typeface="Times New Roman"/>
            </a:endParaRPr>
          </a:p>
          <a:p>
            <a:pPr marL="698500">
              <a:lnSpc>
                <a:spcPts val="1905"/>
              </a:lnSpc>
            </a:pPr>
            <a:r>
              <a:rPr sz="2200" i="1" dirty="0">
                <a:latin typeface="Times New Roman"/>
                <a:cs typeface="Times New Roman"/>
              </a:rPr>
              <a:t>Last</a:t>
            </a:r>
            <a:r>
              <a:rPr sz="2200" i="1" spc="-3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Times New Roman"/>
                <a:cs typeface="Times New Roman"/>
              </a:rPr>
              <a:t>Traversal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LT</a:t>
            </a:r>
            <a:endParaRPr sz="2200">
              <a:latin typeface="Times New Roman"/>
              <a:cs typeface="Times New Roman"/>
            </a:endParaRPr>
          </a:p>
          <a:p>
            <a:pPr marL="956944" marR="5080" indent="-944880">
              <a:lnSpc>
                <a:spcPct val="79100"/>
              </a:lnSpc>
              <a:spcBef>
                <a:spcPts val="240"/>
              </a:spcBef>
              <a:tabLst>
                <a:tab pos="3002915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Object/B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200" i="1" spc="-5" dirty="0">
                <a:latin typeface="Times New Roman"/>
                <a:cs typeface="Times New Roman"/>
              </a:rPr>
              <a:t>ckg</a:t>
            </a:r>
            <a:r>
              <a:rPr sz="2200" i="1" spc="-95" dirty="0">
                <a:latin typeface="Times New Roman"/>
                <a:cs typeface="Times New Roman"/>
              </a:rPr>
              <a:t>r</a:t>
            </a:r>
            <a:r>
              <a:rPr sz="2200" i="1" spc="-5" dirty="0">
                <a:latin typeface="Times New Roman"/>
                <a:cs typeface="Times New Roman"/>
              </a:rPr>
              <a:t>o</a:t>
            </a:r>
            <a:r>
              <a:rPr sz="2200" i="1" dirty="0">
                <a:latin typeface="Times New Roman"/>
                <a:cs typeface="Times New Roman"/>
              </a:rPr>
              <a:t>u</a:t>
            </a:r>
            <a:r>
              <a:rPr sz="2200" i="1" spc="-5" dirty="0">
                <a:latin typeface="Times New Roman"/>
                <a:cs typeface="Times New Roman"/>
              </a:rPr>
              <a:t>nd P</a:t>
            </a:r>
            <a:r>
              <a:rPr sz="2200" i="1" dirty="0">
                <a:latin typeface="Times New Roman"/>
                <a:cs typeface="Times New Roman"/>
              </a:rPr>
              <a:t>o</a:t>
            </a:r>
            <a:r>
              <a:rPr sz="2200" i="1" spc="-5" dirty="0">
                <a:latin typeface="Times New Roman"/>
                <a:cs typeface="Times New Roman"/>
              </a:rPr>
              <a:t>int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-5" dirty="0">
                <a:latin typeface="Times New Roman"/>
                <a:cs typeface="Times New Roman"/>
              </a:rPr>
              <a:t>O/  </a:t>
            </a:r>
            <a:r>
              <a:rPr sz="2200" i="1" spc="-25" dirty="0">
                <a:latin typeface="Times New Roman"/>
                <a:cs typeface="Times New Roman"/>
              </a:rPr>
              <a:t>Termination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1062100"/>
          <a:ext cx="1219200" cy="1341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492120" y="22047"/>
            <a:ext cx="627824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>
              <a:lnSpc>
                <a:spcPts val="2815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Boundary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75"/>
              </a:lnSpc>
            </a:pPr>
            <a:r>
              <a:rPr sz="2200" i="1" spc="-5" dirty="0">
                <a:latin typeface="Times New Roman"/>
                <a:cs typeface="Times New Roman"/>
              </a:rPr>
              <a:t>Determine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the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Times New Roman"/>
                <a:cs typeface="Times New Roman"/>
              </a:rPr>
              <a:t>Traversal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45" dirty="0">
                <a:latin typeface="Times New Roman"/>
                <a:cs typeface="Times New Roman"/>
              </a:rPr>
              <a:t>Table</a:t>
            </a:r>
            <a:r>
              <a:rPr sz="2200" i="1" spc="-5" dirty="0">
                <a:latin typeface="Times New Roman"/>
                <a:cs typeface="Times New Roman"/>
              </a:rPr>
              <a:t> &amp;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Boundary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Points for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i="1" spc="-5" dirty="0">
                <a:latin typeface="Times New Roman"/>
                <a:cs typeface="Times New Roman"/>
              </a:rPr>
              <a:t>Region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R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in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Fig</a:t>
            </a:r>
            <a:r>
              <a:rPr sz="2200" i="1" spc="2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 by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Moore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Boundary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Tracking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Algorithm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7050" y="3041650"/>
            <a:ext cx="1079500" cy="1109980"/>
            <a:chOff x="527050" y="3041650"/>
            <a:chExt cx="1079500" cy="1109980"/>
          </a:xfrm>
        </p:grpSpPr>
        <p:sp>
          <p:nvSpPr>
            <p:cNvPr id="5" name="object 5"/>
            <p:cNvSpPr/>
            <p:nvPr/>
          </p:nvSpPr>
          <p:spPr>
            <a:xfrm>
              <a:off x="889000" y="3413607"/>
              <a:ext cx="355600" cy="365760"/>
            </a:xfrm>
            <a:custGeom>
              <a:avLst/>
              <a:gdLst/>
              <a:ahLst/>
              <a:cxnLst/>
              <a:rect l="l" t="t" r="r" b="b"/>
              <a:pathLst>
                <a:path w="355600" h="365760">
                  <a:moveTo>
                    <a:pt x="355600" y="0"/>
                  </a:moveTo>
                  <a:lnTo>
                    <a:pt x="0" y="0"/>
                  </a:lnTo>
                  <a:lnTo>
                    <a:pt x="0" y="365658"/>
                  </a:lnTo>
                  <a:lnTo>
                    <a:pt x="355600" y="365658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050" y="3041650"/>
              <a:ext cx="1079500" cy="1109980"/>
            </a:xfrm>
            <a:custGeom>
              <a:avLst/>
              <a:gdLst/>
              <a:ahLst/>
              <a:cxnLst/>
              <a:rect l="l" t="t" r="r" b="b"/>
              <a:pathLst>
                <a:path w="1079500" h="1109979">
                  <a:moveTo>
                    <a:pt x="361950" y="0"/>
                  </a:moveTo>
                  <a:lnTo>
                    <a:pt x="361950" y="1109726"/>
                  </a:lnTo>
                </a:path>
                <a:path w="1079500" h="1109979">
                  <a:moveTo>
                    <a:pt x="717550" y="0"/>
                  </a:moveTo>
                  <a:lnTo>
                    <a:pt x="717550" y="1109726"/>
                  </a:lnTo>
                </a:path>
                <a:path w="1079500" h="1109979">
                  <a:moveTo>
                    <a:pt x="0" y="371983"/>
                  </a:moveTo>
                  <a:lnTo>
                    <a:pt x="1079500" y="371983"/>
                  </a:lnTo>
                </a:path>
                <a:path w="1079500" h="1109979">
                  <a:moveTo>
                    <a:pt x="0" y="737616"/>
                  </a:moveTo>
                  <a:lnTo>
                    <a:pt x="1079500" y="737616"/>
                  </a:lnTo>
                </a:path>
                <a:path w="1079500" h="1109979">
                  <a:moveTo>
                    <a:pt x="6350" y="0"/>
                  </a:moveTo>
                  <a:lnTo>
                    <a:pt x="6350" y="1109726"/>
                  </a:lnTo>
                </a:path>
                <a:path w="1079500" h="1109979">
                  <a:moveTo>
                    <a:pt x="1073150" y="0"/>
                  </a:moveTo>
                  <a:lnTo>
                    <a:pt x="1073150" y="1109726"/>
                  </a:lnTo>
                </a:path>
                <a:path w="1079500" h="1109979">
                  <a:moveTo>
                    <a:pt x="0" y="6350"/>
                  </a:moveTo>
                  <a:lnTo>
                    <a:pt x="1079500" y="6350"/>
                  </a:lnTo>
                </a:path>
                <a:path w="1079500" h="1109979">
                  <a:moveTo>
                    <a:pt x="0" y="1103376"/>
                  </a:moveTo>
                  <a:lnTo>
                    <a:pt x="1079500" y="11033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5369" y="3256025"/>
              <a:ext cx="76200" cy="228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8086" y="3446525"/>
              <a:ext cx="762000" cy="495300"/>
            </a:xfrm>
            <a:custGeom>
              <a:avLst/>
              <a:gdLst/>
              <a:ahLst/>
              <a:cxnLst/>
              <a:rect l="l" t="t" r="r" b="b"/>
              <a:pathLst>
                <a:path w="762000" h="495300">
                  <a:moveTo>
                    <a:pt x="304800" y="28194"/>
                  </a:moveTo>
                  <a:lnTo>
                    <a:pt x="76200" y="28194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8006"/>
                  </a:lnTo>
                  <a:lnTo>
                    <a:pt x="304800" y="48006"/>
                  </a:lnTo>
                  <a:lnTo>
                    <a:pt x="304800" y="28194"/>
                  </a:lnTo>
                  <a:close/>
                </a:path>
                <a:path w="762000" h="495300">
                  <a:moveTo>
                    <a:pt x="342900" y="419100"/>
                  </a:moveTo>
                  <a:lnTo>
                    <a:pt x="314706" y="419100"/>
                  </a:lnTo>
                  <a:lnTo>
                    <a:pt x="314706" y="266700"/>
                  </a:lnTo>
                  <a:lnTo>
                    <a:pt x="294894" y="266700"/>
                  </a:lnTo>
                  <a:lnTo>
                    <a:pt x="294894" y="419100"/>
                  </a:lnTo>
                  <a:lnTo>
                    <a:pt x="266700" y="419100"/>
                  </a:lnTo>
                  <a:lnTo>
                    <a:pt x="304800" y="495300"/>
                  </a:lnTo>
                  <a:lnTo>
                    <a:pt x="336550" y="431800"/>
                  </a:lnTo>
                  <a:lnTo>
                    <a:pt x="342900" y="419100"/>
                  </a:lnTo>
                  <a:close/>
                </a:path>
                <a:path w="762000" h="495300">
                  <a:moveTo>
                    <a:pt x="762000" y="190500"/>
                  </a:moveTo>
                  <a:lnTo>
                    <a:pt x="746836" y="183896"/>
                  </a:lnTo>
                  <a:lnTo>
                    <a:pt x="683895" y="156464"/>
                  </a:lnTo>
                  <a:lnTo>
                    <a:pt x="685342" y="184569"/>
                  </a:lnTo>
                  <a:lnTo>
                    <a:pt x="456679" y="196469"/>
                  </a:lnTo>
                  <a:lnTo>
                    <a:pt x="457720" y="216281"/>
                  </a:lnTo>
                  <a:lnTo>
                    <a:pt x="686371" y="204381"/>
                  </a:lnTo>
                  <a:lnTo>
                    <a:pt x="687832" y="232537"/>
                  </a:lnTo>
                  <a:lnTo>
                    <a:pt x="762000" y="190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906" y="3522726"/>
              <a:ext cx="220662" cy="76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29462" y="3697986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48006" y="63500"/>
                  </a:moveTo>
                  <a:lnTo>
                    <a:pt x="28193" y="63500"/>
                  </a:lnTo>
                  <a:lnTo>
                    <a:pt x="28193" y="228600"/>
                  </a:lnTo>
                  <a:lnTo>
                    <a:pt x="48006" y="228600"/>
                  </a:lnTo>
                  <a:lnTo>
                    <a:pt x="48006" y="63500"/>
                  </a:lnTo>
                  <a:close/>
                </a:path>
                <a:path w="76200" h="228600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28600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045" y="3294125"/>
              <a:ext cx="76200" cy="1905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286" y="3522726"/>
              <a:ext cx="236473" cy="76200"/>
            </a:xfrm>
            <a:prstGeom prst="rect">
              <a:avLst/>
            </a:prstGeom>
          </p:spPr>
        </p:pic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7050" y="4376801"/>
          <a:ext cx="1066800" cy="1096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1143761" y="4569714"/>
            <a:ext cx="340360" cy="285115"/>
            <a:chOff x="1143761" y="4569714"/>
            <a:chExt cx="340360" cy="28511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761" y="4569714"/>
              <a:ext cx="220725" cy="76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7413" y="4626102"/>
              <a:ext cx="76200" cy="2286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07413" y="5004053"/>
            <a:ext cx="76200" cy="22859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91133" y="4565141"/>
            <a:ext cx="339725" cy="289560"/>
            <a:chOff x="691133" y="4565141"/>
            <a:chExt cx="339725" cy="28956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005" y="4565141"/>
              <a:ext cx="220662" cy="76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1133" y="4626101"/>
              <a:ext cx="76200" cy="22860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0466" y="4988814"/>
            <a:ext cx="76200" cy="2286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2762" y="5273802"/>
            <a:ext cx="238125" cy="762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43761" y="5290565"/>
            <a:ext cx="222250" cy="76200"/>
          </a:xfrm>
          <a:prstGeom prst="rect">
            <a:avLst/>
          </a:prstGeom>
        </p:spPr>
      </p:pic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279650" y="1212850"/>
          <a:ext cx="3278502" cy="5608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CT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O/B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 marR="84455" indent="-1130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dary  Points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2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90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208889" y="709930"/>
            <a:ext cx="1527175" cy="204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3070">
              <a:lnSpc>
                <a:spcPts val="2250"/>
              </a:lnSpc>
              <a:spcBef>
                <a:spcPts val="105"/>
              </a:spcBef>
              <a:tabLst>
                <a:tab pos="750570" algn="l"/>
                <a:tab pos="1068705" algn="l"/>
                <a:tab pos="1386205" algn="l"/>
              </a:tabLst>
            </a:pPr>
            <a:r>
              <a:rPr sz="2000" dirty="0">
                <a:latin typeface="Times New Roman"/>
                <a:cs typeface="Times New Roman"/>
              </a:rPr>
              <a:t>0	1	2	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730"/>
              </a:lnSpc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585470">
              <a:lnSpc>
                <a:spcPts val="2595"/>
              </a:lnSpc>
            </a:pPr>
            <a:r>
              <a:rPr sz="2400" i="1" dirty="0">
                <a:latin typeface="Times New Roman"/>
                <a:cs typeface="Times New Roman"/>
              </a:rPr>
              <a:t>Fig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51892" y="22047"/>
            <a:ext cx="13373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i="1" spc="-21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i="1" dirty="0">
                <a:solidFill>
                  <a:srgbClr val="FF0000"/>
                </a:solidFill>
                <a:latin typeface="Times New Roman"/>
                <a:cs typeface="Times New Roman"/>
              </a:rPr>
              <a:t>ork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1062100"/>
          <a:ext cx="1219200" cy="1341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892" y="22047"/>
            <a:ext cx="5457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1475" algn="l"/>
              </a:tabLst>
            </a:pPr>
            <a:r>
              <a:rPr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ClassWork</a:t>
            </a:r>
            <a:r>
              <a:rPr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Times New Roman"/>
                <a:cs typeface="Times New Roman"/>
              </a:rPr>
              <a:t>Solution	</a:t>
            </a:r>
            <a:r>
              <a:rPr spc="-5" dirty="0"/>
              <a:t>Boundary</a:t>
            </a:r>
            <a:r>
              <a:rPr spc="-40" dirty="0"/>
              <a:t> </a:t>
            </a:r>
            <a:r>
              <a:rPr dirty="0"/>
              <a:t>Following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27050" y="3041650"/>
            <a:ext cx="1079500" cy="1109980"/>
            <a:chOff x="527050" y="3041650"/>
            <a:chExt cx="1079500" cy="1109980"/>
          </a:xfrm>
        </p:grpSpPr>
        <p:sp>
          <p:nvSpPr>
            <p:cNvPr id="5" name="object 5"/>
            <p:cNvSpPr/>
            <p:nvPr/>
          </p:nvSpPr>
          <p:spPr>
            <a:xfrm>
              <a:off x="889000" y="3413607"/>
              <a:ext cx="355600" cy="365760"/>
            </a:xfrm>
            <a:custGeom>
              <a:avLst/>
              <a:gdLst/>
              <a:ahLst/>
              <a:cxnLst/>
              <a:rect l="l" t="t" r="r" b="b"/>
              <a:pathLst>
                <a:path w="355600" h="365760">
                  <a:moveTo>
                    <a:pt x="355600" y="0"/>
                  </a:moveTo>
                  <a:lnTo>
                    <a:pt x="0" y="0"/>
                  </a:lnTo>
                  <a:lnTo>
                    <a:pt x="0" y="365658"/>
                  </a:lnTo>
                  <a:lnTo>
                    <a:pt x="355600" y="365658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050" y="3041650"/>
              <a:ext cx="1079500" cy="1109980"/>
            </a:xfrm>
            <a:custGeom>
              <a:avLst/>
              <a:gdLst/>
              <a:ahLst/>
              <a:cxnLst/>
              <a:rect l="l" t="t" r="r" b="b"/>
              <a:pathLst>
                <a:path w="1079500" h="1109979">
                  <a:moveTo>
                    <a:pt x="361950" y="0"/>
                  </a:moveTo>
                  <a:lnTo>
                    <a:pt x="361950" y="1109726"/>
                  </a:lnTo>
                </a:path>
                <a:path w="1079500" h="1109979">
                  <a:moveTo>
                    <a:pt x="717550" y="0"/>
                  </a:moveTo>
                  <a:lnTo>
                    <a:pt x="717550" y="1109726"/>
                  </a:lnTo>
                </a:path>
                <a:path w="1079500" h="1109979">
                  <a:moveTo>
                    <a:pt x="0" y="371983"/>
                  </a:moveTo>
                  <a:lnTo>
                    <a:pt x="1079500" y="371983"/>
                  </a:lnTo>
                </a:path>
                <a:path w="1079500" h="1109979">
                  <a:moveTo>
                    <a:pt x="0" y="737616"/>
                  </a:moveTo>
                  <a:lnTo>
                    <a:pt x="1079500" y="737616"/>
                  </a:lnTo>
                </a:path>
                <a:path w="1079500" h="1109979">
                  <a:moveTo>
                    <a:pt x="6350" y="0"/>
                  </a:moveTo>
                  <a:lnTo>
                    <a:pt x="6350" y="1109726"/>
                  </a:lnTo>
                </a:path>
                <a:path w="1079500" h="1109979">
                  <a:moveTo>
                    <a:pt x="1073150" y="0"/>
                  </a:moveTo>
                  <a:lnTo>
                    <a:pt x="1073150" y="1109726"/>
                  </a:lnTo>
                </a:path>
                <a:path w="1079500" h="1109979">
                  <a:moveTo>
                    <a:pt x="0" y="6350"/>
                  </a:moveTo>
                  <a:lnTo>
                    <a:pt x="1079500" y="6350"/>
                  </a:lnTo>
                </a:path>
                <a:path w="1079500" h="1109979">
                  <a:moveTo>
                    <a:pt x="0" y="1103376"/>
                  </a:moveTo>
                  <a:lnTo>
                    <a:pt x="1079500" y="11033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5369" y="3256025"/>
              <a:ext cx="76200" cy="228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8086" y="3446525"/>
              <a:ext cx="762000" cy="495300"/>
            </a:xfrm>
            <a:custGeom>
              <a:avLst/>
              <a:gdLst/>
              <a:ahLst/>
              <a:cxnLst/>
              <a:rect l="l" t="t" r="r" b="b"/>
              <a:pathLst>
                <a:path w="762000" h="495300">
                  <a:moveTo>
                    <a:pt x="304800" y="28194"/>
                  </a:moveTo>
                  <a:lnTo>
                    <a:pt x="76200" y="28194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8006"/>
                  </a:lnTo>
                  <a:lnTo>
                    <a:pt x="304800" y="48006"/>
                  </a:lnTo>
                  <a:lnTo>
                    <a:pt x="304800" y="28194"/>
                  </a:lnTo>
                  <a:close/>
                </a:path>
                <a:path w="762000" h="495300">
                  <a:moveTo>
                    <a:pt x="342900" y="419100"/>
                  </a:moveTo>
                  <a:lnTo>
                    <a:pt x="314706" y="419100"/>
                  </a:lnTo>
                  <a:lnTo>
                    <a:pt x="314706" y="266700"/>
                  </a:lnTo>
                  <a:lnTo>
                    <a:pt x="294894" y="266700"/>
                  </a:lnTo>
                  <a:lnTo>
                    <a:pt x="294894" y="419100"/>
                  </a:lnTo>
                  <a:lnTo>
                    <a:pt x="266700" y="419100"/>
                  </a:lnTo>
                  <a:lnTo>
                    <a:pt x="304800" y="495300"/>
                  </a:lnTo>
                  <a:lnTo>
                    <a:pt x="336550" y="431800"/>
                  </a:lnTo>
                  <a:lnTo>
                    <a:pt x="342900" y="419100"/>
                  </a:lnTo>
                  <a:close/>
                </a:path>
                <a:path w="762000" h="495300">
                  <a:moveTo>
                    <a:pt x="762000" y="190500"/>
                  </a:moveTo>
                  <a:lnTo>
                    <a:pt x="746836" y="183896"/>
                  </a:lnTo>
                  <a:lnTo>
                    <a:pt x="683895" y="156464"/>
                  </a:lnTo>
                  <a:lnTo>
                    <a:pt x="685342" y="184569"/>
                  </a:lnTo>
                  <a:lnTo>
                    <a:pt x="456679" y="196469"/>
                  </a:lnTo>
                  <a:lnTo>
                    <a:pt x="457720" y="216281"/>
                  </a:lnTo>
                  <a:lnTo>
                    <a:pt x="686371" y="204381"/>
                  </a:lnTo>
                  <a:lnTo>
                    <a:pt x="687832" y="232537"/>
                  </a:lnTo>
                  <a:lnTo>
                    <a:pt x="762000" y="190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906" y="3522726"/>
              <a:ext cx="220662" cy="76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29462" y="3697986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48006" y="63500"/>
                  </a:moveTo>
                  <a:lnTo>
                    <a:pt x="28193" y="63500"/>
                  </a:lnTo>
                  <a:lnTo>
                    <a:pt x="28193" y="228600"/>
                  </a:lnTo>
                  <a:lnTo>
                    <a:pt x="48006" y="228600"/>
                  </a:lnTo>
                  <a:lnTo>
                    <a:pt x="48006" y="63500"/>
                  </a:lnTo>
                  <a:close/>
                </a:path>
                <a:path w="76200" h="228600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28600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045" y="3294125"/>
              <a:ext cx="76200" cy="1905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286" y="3522726"/>
              <a:ext cx="236473" cy="76200"/>
            </a:xfrm>
            <a:prstGeom prst="rect">
              <a:avLst/>
            </a:prstGeom>
          </p:spPr>
        </p:pic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7050" y="4376801"/>
          <a:ext cx="1066800" cy="1096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1143761" y="4569714"/>
            <a:ext cx="340360" cy="285115"/>
            <a:chOff x="1143761" y="4569714"/>
            <a:chExt cx="340360" cy="28511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761" y="4569714"/>
              <a:ext cx="220725" cy="76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7413" y="4626102"/>
              <a:ext cx="76200" cy="2286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07413" y="5004053"/>
            <a:ext cx="76200" cy="22859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91133" y="4565141"/>
            <a:ext cx="339725" cy="289560"/>
            <a:chOff x="691133" y="4565141"/>
            <a:chExt cx="339725" cy="28956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005" y="4565141"/>
              <a:ext cx="220662" cy="76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1133" y="4626101"/>
              <a:ext cx="76200" cy="22860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0466" y="4988814"/>
            <a:ext cx="76200" cy="2286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2762" y="5273802"/>
            <a:ext cx="238125" cy="762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43761" y="5290565"/>
            <a:ext cx="222250" cy="76200"/>
          </a:xfrm>
          <a:prstGeom prst="rect">
            <a:avLst/>
          </a:prstGeom>
        </p:spPr>
      </p:pic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279650" y="1212850"/>
          <a:ext cx="3278502" cy="5608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CT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O/B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 marR="84455" indent="-1130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dary  Points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(1.1)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(1,1)</a:t>
                      </a:r>
                      <a:r>
                        <a:rPr sz="11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(1,2)</a:t>
                      </a:r>
                      <a:r>
                        <a:rPr sz="11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(2,3)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(2,3)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2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(2,3)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(3.3)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(3,2)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(3.1)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(3,1)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(2,1)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(2,1)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(3,1)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(3,0)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(2,0)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90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629818" y="709930"/>
            <a:ext cx="1106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9565" algn="l"/>
                <a:tab pos="647700" algn="l"/>
                <a:tab pos="965200" algn="l"/>
              </a:tabLst>
            </a:pPr>
            <a:r>
              <a:rPr sz="2000" dirty="0">
                <a:latin typeface="Times New Roman"/>
                <a:cs typeface="Times New Roman"/>
              </a:rPr>
              <a:t>0	1	2	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8889" y="976629"/>
            <a:ext cx="1249680" cy="178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585470">
              <a:lnSpc>
                <a:spcPts val="2595"/>
              </a:lnSpc>
            </a:pPr>
            <a:r>
              <a:rPr sz="2400" i="1" dirty="0">
                <a:latin typeface="Times New Roman"/>
                <a:cs typeface="Times New Roman"/>
              </a:rPr>
              <a:t>Fig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734050" y="1212850"/>
          <a:ext cx="3278502" cy="5608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CT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O/B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 marR="83820" indent="-1130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dary  Points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(1,1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1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100" b="1" spc="-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(0,2)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(1,2)</a:t>
                      </a:r>
                      <a:r>
                        <a:rPr sz="11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2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9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9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2492120" y="371602"/>
            <a:ext cx="62782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Times New Roman"/>
                <a:cs typeface="Times New Roman"/>
              </a:rPr>
              <a:t>Determine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the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Times New Roman"/>
                <a:cs typeface="Times New Roman"/>
              </a:rPr>
              <a:t>Traversal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45" dirty="0">
                <a:latin typeface="Times New Roman"/>
                <a:cs typeface="Times New Roman"/>
              </a:rPr>
              <a:t>Table</a:t>
            </a:r>
            <a:r>
              <a:rPr sz="2200" i="1" spc="-5" dirty="0">
                <a:latin typeface="Times New Roman"/>
                <a:cs typeface="Times New Roman"/>
              </a:rPr>
              <a:t> &amp;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Boundary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Points for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i="1" spc="-5" dirty="0">
                <a:latin typeface="Times New Roman"/>
                <a:cs typeface="Times New Roman"/>
              </a:rPr>
              <a:t>Region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R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in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Fig</a:t>
            </a:r>
            <a:r>
              <a:rPr sz="2200" i="1" spc="2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 by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Moore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Boundary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Tracking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Algorithm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175" y="22047"/>
            <a:ext cx="2613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Freeman</a:t>
            </a:r>
            <a:r>
              <a:rPr spc="-20" dirty="0"/>
              <a:t> </a:t>
            </a:r>
            <a:r>
              <a:rPr spc="-5" dirty="0"/>
              <a:t>Chain</a:t>
            </a:r>
            <a:r>
              <a:rPr spc="-30" dirty="0"/>
              <a:t> </a:t>
            </a:r>
            <a:r>
              <a:rPr spc="-5" dirty="0"/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426720" y="1097279"/>
            <a:ext cx="1524000" cy="1312545"/>
          </a:xfrm>
          <a:custGeom>
            <a:avLst/>
            <a:gdLst/>
            <a:ahLst/>
            <a:cxnLst/>
            <a:rect l="l" t="t" r="r" b="b"/>
            <a:pathLst>
              <a:path w="1524000" h="1312545">
                <a:moveTo>
                  <a:pt x="684212" y="618744"/>
                </a:moveTo>
                <a:lnTo>
                  <a:pt x="76200" y="618744"/>
                </a:lnTo>
                <a:lnTo>
                  <a:pt x="76200" y="588264"/>
                </a:lnTo>
                <a:lnTo>
                  <a:pt x="0" y="626364"/>
                </a:lnTo>
                <a:lnTo>
                  <a:pt x="76200" y="664464"/>
                </a:lnTo>
                <a:lnTo>
                  <a:pt x="76200" y="633984"/>
                </a:lnTo>
                <a:lnTo>
                  <a:pt x="684212" y="633984"/>
                </a:lnTo>
                <a:lnTo>
                  <a:pt x="684212" y="618744"/>
                </a:lnTo>
                <a:close/>
              </a:path>
              <a:path w="1524000" h="1312545">
                <a:moveTo>
                  <a:pt x="689610" y="544830"/>
                </a:moveTo>
                <a:lnTo>
                  <a:pt x="287756" y="141579"/>
                </a:lnTo>
                <a:lnTo>
                  <a:pt x="296760" y="132588"/>
                </a:lnTo>
                <a:lnTo>
                  <a:pt x="309372" y="120015"/>
                </a:lnTo>
                <a:lnTo>
                  <a:pt x="228600" y="92964"/>
                </a:lnTo>
                <a:lnTo>
                  <a:pt x="255397" y="173863"/>
                </a:lnTo>
                <a:lnTo>
                  <a:pt x="276948" y="152361"/>
                </a:lnTo>
                <a:lnTo>
                  <a:pt x="678815" y="555498"/>
                </a:lnTo>
                <a:lnTo>
                  <a:pt x="689610" y="544830"/>
                </a:lnTo>
                <a:close/>
              </a:path>
              <a:path w="1524000" h="1312545">
                <a:moveTo>
                  <a:pt x="733856" y="703326"/>
                </a:moveTo>
                <a:lnTo>
                  <a:pt x="723087" y="692658"/>
                </a:lnTo>
                <a:lnTo>
                  <a:pt x="319735" y="1095946"/>
                </a:lnTo>
                <a:lnTo>
                  <a:pt x="298208" y="1074420"/>
                </a:lnTo>
                <a:lnTo>
                  <a:pt x="271272" y="1155192"/>
                </a:lnTo>
                <a:lnTo>
                  <a:pt x="352094" y="1128268"/>
                </a:lnTo>
                <a:lnTo>
                  <a:pt x="339509" y="1115695"/>
                </a:lnTo>
                <a:lnTo>
                  <a:pt x="330530" y="1106728"/>
                </a:lnTo>
                <a:lnTo>
                  <a:pt x="733856" y="703326"/>
                </a:lnTo>
                <a:close/>
              </a:path>
              <a:path w="1524000" h="1312545">
                <a:moveTo>
                  <a:pt x="800100" y="76200"/>
                </a:moveTo>
                <a:lnTo>
                  <a:pt x="793750" y="63500"/>
                </a:lnTo>
                <a:lnTo>
                  <a:pt x="762000" y="0"/>
                </a:lnTo>
                <a:lnTo>
                  <a:pt x="723900" y="76200"/>
                </a:lnTo>
                <a:lnTo>
                  <a:pt x="754380" y="76200"/>
                </a:lnTo>
                <a:lnTo>
                  <a:pt x="754380" y="550799"/>
                </a:lnTo>
                <a:lnTo>
                  <a:pt x="769620" y="550799"/>
                </a:lnTo>
                <a:lnTo>
                  <a:pt x="769620" y="76200"/>
                </a:lnTo>
                <a:lnTo>
                  <a:pt x="800100" y="76200"/>
                </a:lnTo>
                <a:close/>
              </a:path>
              <a:path w="1524000" h="1312545">
                <a:moveTo>
                  <a:pt x="801458" y="1236599"/>
                </a:moveTo>
                <a:lnTo>
                  <a:pt x="770966" y="1236091"/>
                </a:lnTo>
                <a:lnTo>
                  <a:pt x="779145" y="778891"/>
                </a:lnTo>
                <a:lnTo>
                  <a:pt x="763905" y="778637"/>
                </a:lnTo>
                <a:lnTo>
                  <a:pt x="755726" y="1235837"/>
                </a:lnTo>
                <a:lnTo>
                  <a:pt x="725271" y="1235329"/>
                </a:lnTo>
                <a:lnTo>
                  <a:pt x="762000" y="1312164"/>
                </a:lnTo>
                <a:lnTo>
                  <a:pt x="795083" y="1248791"/>
                </a:lnTo>
                <a:lnTo>
                  <a:pt x="801458" y="1236599"/>
                </a:lnTo>
                <a:close/>
              </a:path>
              <a:path w="1524000" h="1312545">
                <a:moveTo>
                  <a:pt x="1309624" y="1083564"/>
                </a:moveTo>
                <a:lnTo>
                  <a:pt x="1294104" y="1049528"/>
                </a:lnTo>
                <a:lnTo>
                  <a:pt x="1274318" y="1006094"/>
                </a:lnTo>
                <a:lnTo>
                  <a:pt x="1255179" y="1029754"/>
                </a:lnTo>
                <a:lnTo>
                  <a:pt x="842987" y="696595"/>
                </a:lnTo>
                <a:lnTo>
                  <a:pt x="833412" y="708533"/>
                </a:lnTo>
                <a:lnTo>
                  <a:pt x="1245628" y="1041552"/>
                </a:lnTo>
                <a:lnTo>
                  <a:pt x="1226426" y="1065276"/>
                </a:lnTo>
                <a:lnTo>
                  <a:pt x="1309624" y="1083564"/>
                </a:lnTo>
                <a:close/>
              </a:path>
              <a:path w="1524000" h="1312545">
                <a:moveTo>
                  <a:pt x="1524000" y="626364"/>
                </a:moveTo>
                <a:lnTo>
                  <a:pt x="1508747" y="618744"/>
                </a:lnTo>
                <a:lnTo>
                  <a:pt x="1447800" y="588264"/>
                </a:lnTo>
                <a:lnTo>
                  <a:pt x="1447800" y="618744"/>
                </a:lnTo>
                <a:lnTo>
                  <a:pt x="838200" y="618744"/>
                </a:lnTo>
                <a:lnTo>
                  <a:pt x="838200" y="633984"/>
                </a:lnTo>
                <a:lnTo>
                  <a:pt x="1447800" y="633984"/>
                </a:lnTo>
                <a:lnTo>
                  <a:pt x="1447800" y="664464"/>
                </a:lnTo>
                <a:lnTo>
                  <a:pt x="1508760" y="633984"/>
                </a:lnTo>
                <a:lnTo>
                  <a:pt x="1524000" y="626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786" y="1242060"/>
            <a:ext cx="400685" cy="386715"/>
          </a:xfrm>
          <a:custGeom>
            <a:avLst/>
            <a:gdLst/>
            <a:ahLst/>
            <a:cxnLst/>
            <a:rect l="l" t="t" r="r" b="b"/>
            <a:pathLst>
              <a:path w="400685" h="386714">
                <a:moveTo>
                  <a:pt x="340510" y="47396"/>
                </a:moveTo>
                <a:lnTo>
                  <a:pt x="0" y="375538"/>
                </a:lnTo>
                <a:lnTo>
                  <a:pt x="10667" y="386461"/>
                </a:lnTo>
                <a:lnTo>
                  <a:pt x="351054" y="58319"/>
                </a:lnTo>
                <a:lnTo>
                  <a:pt x="340510" y="47396"/>
                </a:lnTo>
                <a:close/>
              </a:path>
              <a:path w="400685" h="386714">
                <a:moveTo>
                  <a:pt x="386935" y="38607"/>
                </a:moveTo>
                <a:lnTo>
                  <a:pt x="349631" y="38607"/>
                </a:lnTo>
                <a:lnTo>
                  <a:pt x="360171" y="49529"/>
                </a:lnTo>
                <a:lnTo>
                  <a:pt x="351054" y="58319"/>
                </a:lnTo>
                <a:lnTo>
                  <a:pt x="372237" y="80263"/>
                </a:lnTo>
                <a:lnTo>
                  <a:pt x="386935" y="38607"/>
                </a:lnTo>
                <a:close/>
              </a:path>
              <a:path w="400685" h="386714">
                <a:moveTo>
                  <a:pt x="349631" y="38607"/>
                </a:moveTo>
                <a:lnTo>
                  <a:pt x="340510" y="47396"/>
                </a:lnTo>
                <a:lnTo>
                  <a:pt x="351054" y="58319"/>
                </a:lnTo>
                <a:lnTo>
                  <a:pt x="360171" y="49529"/>
                </a:lnTo>
                <a:lnTo>
                  <a:pt x="349631" y="38607"/>
                </a:lnTo>
                <a:close/>
              </a:path>
              <a:path w="400685" h="386714">
                <a:moveTo>
                  <a:pt x="400557" y="0"/>
                </a:moveTo>
                <a:lnTo>
                  <a:pt x="319277" y="25400"/>
                </a:lnTo>
                <a:lnTo>
                  <a:pt x="340510" y="47396"/>
                </a:lnTo>
                <a:lnTo>
                  <a:pt x="349631" y="38607"/>
                </a:lnTo>
                <a:lnTo>
                  <a:pt x="386935" y="38607"/>
                </a:lnTo>
                <a:lnTo>
                  <a:pt x="400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26666" y="154762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2980" y="1042543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8049" y="786130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291" y="88437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154762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495" y="2184654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8483" y="2424125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0451" y="2147443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627376" y="542925"/>
          <a:ext cx="2818127" cy="2347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822575" y="3035020"/>
            <a:ext cx="1828800" cy="9785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000" dirty="0">
                <a:latin typeface="Times New Roman"/>
                <a:cs typeface="Times New Roman"/>
              </a:rPr>
              <a:t>P1: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07575443121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P2: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12107575443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468" y="4236465"/>
            <a:ext cx="260223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Difference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Circular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Difference: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Shape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56957" y="4236465"/>
            <a:ext cx="144589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7626707617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77626707617</a:t>
            </a:r>
            <a:endParaRPr sz="20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07</a:t>
            </a:r>
            <a:r>
              <a:rPr sz="2000" spc="10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10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776</a:t>
            </a:r>
            <a:r>
              <a:rPr sz="2000" spc="-1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67</a:t>
            </a:r>
            <a:endParaRPr sz="20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</a:pPr>
            <a:r>
              <a:rPr sz="2000" spc="-40" dirty="0">
                <a:latin typeface="Times New Roman"/>
                <a:cs typeface="Times New Roman"/>
              </a:rPr>
              <a:t>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86983" y="2390941"/>
            <a:ext cx="1624965" cy="37185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Minima</a:t>
            </a:r>
            <a:endParaRPr sz="2400">
              <a:latin typeface="Times New Roman"/>
              <a:cs typeface="Times New Roman"/>
            </a:endParaRPr>
          </a:p>
          <a:p>
            <a:pPr marR="38735" algn="r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Times New Roman"/>
                <a:cs typeface="Times New Roman"/>
              </a:rPr>
              <a:t>77626707617</a:t>
            </a:r>
            <a:endParaRPr sz="2000">
              <a:latin typeface="Times New Roman"/>
              <a:cs typeface="Times New Roman"/>
            </a:endParaRPr>
          </a:p>
          <a:p>
            <a:pPr marR="38735" algn="r">
              <a:lnSpc>
                <a:spcPct val="100000"/>
              </a:lnSpc>
              <a:spcBef>
                <a:spcPts val="40"/>
              </a:spcBef>
            </a:pPr>
            <a:r>
              <a:rPr sz="2000" dirty="0">
                <a:latin typeface="Times New Roman"/>
                <a:cs typeface="Times New Roman"/>
              </a:rPr>
              <a:t>77762670761</a:t>
            </a:r>
            <a:endParaRPr sz="2000">
              <a:latin typeface="Times New Roman"/>
              <a:cs typeface="Times New Roman"/>
            </a:endParaRPr>
          </a:p>
          <a:p>
            <a:pPr marR="43815" algn="r">
              <a:lnSpc>
                <a:spcPts val="2325"/>
              </a:lnSpc>
            </a:pPr>
            <a:r>
              <a:rPr sz="2000" dirty="0">
                <a:latin typeface="Times New Roman"/>
                <a:cs typeface="Times New Roman"/>
              </a:rPr>
              <a:t>17776267076</a:t>
            </a:r>
            <a:endParaRPr sz="2000">
              <a:latin typeface="Times New Roman"/>
              <a:cs typeface="Times New Roman"/>
            </a:endParaRPr>
          </a:p>
          <a:p>
            <a:pPr marR="48895" algn="r">
              <a:lnSpc>
                <a:spcPts val="2325"/>
              </a:lnSpc>
            </a:pPr>
            <a:r>
              <a:rPr sz="2000" dirty="0">
                <a:latin typeface="Times New Roman"/>
                <a:cs typeface="Times New Roman"/>
              </a:rPr>
              <a:t>61777626707</a:t>
            </a:r>
            <a:endParaRPr sz="2000">
              <a:latin typeface="Times New Roman"/>
              <a:cs typeface="Times New Roman"/>
            </a:endParaRPr>
          </a:p>
          <a:p>
            <a:pPr marL="18859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76177762670</a:t>
            </a:r>
            <a:endParaRPr sz="20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07617776267</a:t>
            </a:r>
            <a:endParaRPr sz="2000">
              <a:latin typeface="Times New Roman"/>
              <a:cs typeface="Times New Roman"/>
            </a:endParaRPr>
          </a:p>
          <a:p>
            <a:pPr marL="16700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70761777626</a:t>
            </a:r>
            <a:endParaRPr sz="2000">
              <a:latin typeface="Times New Roman"/>
              <a:cs typeface="Times New Roman"/>
            </a:endParaRPr>
          </a:p>
          <a:p>
            <a:pPr marL="16700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67076177762</a:t>
            </a:r>
            <a:endParaRPr sz="2000">
              <a:latin typeface="Times New Roman"/>
              <a:cs typeface="Times New Roman"/>
            </a:endParaRPr>
          </a:p>
          <a:p>
            <a:pPr marL="188595">
              <a:lnSpc>
                <a:spcPts val="2210"/>
              </a:lnSpc>
            </a:pPr>
            <a:r>
              <a:rPr sz="2000" dirty="0">
                <a:latin typeface="Times New Roman"/>
                <a:cs typeface="Times New Roman"/>
              </a:rPr>
              <a:t>26707617776</a:t>
            </a:r>
            <a:endParaRPr sz="2000">
              <a:latin typeface="Times New Roman"/>
              <a:cs typeface="Times New Roman"/>
            </a:endParaRPr>
          </a:p>
          <a:p>
            <a:pPr marL="155575">
              <a:lnSpc>
                <a:spcPts val="2025"/>
              </a:lnSpc>
            </a:pPr>
            <a:r>
              <a:rPr sz="2000" dirty="0">
                <a:latin typeface="Times New Roman"/>
                <a:cs typeface="Times New Roman"/>
              </a:rPr>
              <a:t>62670761777</a:t>
            </a:r>
            <a:endParaRPr sz="2000">
              <a:latin typeface="Times New Roman"/>
              <a:cs typeface="Times New Roman"/>
            </a:endParaRPr>
          </a:p>
          <a:p>
            <a:pPr marL="167005">
              <a:lnSpc>
                <a:spcPts val="2215"/>
              </a:lnSpc>
            </a:pPr>
            <a:r>
              <a:rPr sz="2000" dirty="0">
                <a:latin typeface="Times New Roman"/>
                <a:cs typeface="Times New Roman"/>
              </a:rPr>
              <a:t>76267076177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3519" y="1385316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0559" y="45720"/>
                </a:lnTo>
                <a:lnTo>
                  <a:pt x="622300" y="45720"/>
                </a:lnTo>
                <a:lnTo>
                  <a:pt x="622300" y="30480"/>
                </a:lnTo>
                <a:lnTo>
                  <a:pt x="670560" y="3048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609600" y="45720"/>
                </a:lnTo>
                <a:lnTo>
                  <a:pt x="609600" y="30480"/>
                </a:lnTo>
                <a:close/>
              </a:path>
              <a:path w="685800" h="76200">
                <a:moveTo>
                  <a:pt x="670560" y="30480"/>
                </a:moveTo>
                <a:lnTo>
                  <a:pt x="622300" y="30480"/>
                </a:lnTo>
                <a:lnTo>
                  <a:pt x="622300" y="45720"/>
                </a:lnTo>
                <a:lnTo>
                  <a:pt x="670559" y="45720"/>
                </a:lnTo>
                <a:lnTo>
                  <a:pt x="685800" y="38100"/>
                </a:lnTo>
                <a:lnTo>
                  <a:pt x="67056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4386" y="941832"/>
            <a:ext cx="400685" cy="386715"/>
          </a:xfrm>
          <a:custGeom>
            <a:avLst/>
            <a:gdLst/>
            <a:ahLst/>
            <a:cxnLst/>
            <a:rect l="l" t="t" r="r" b="b"/>
            <a:pathLst>
              <a:path w="400685" h="386715">
                <a:moveTo>
                  <a:pt x="340510" y="47396"/>
                </a:moveTo>
                <a:lnTo>
                  <a:pt x="0" y="375538"/>
                </a:lnTo>
                <a:lnTo>
                  <a:pt x="10667" y="386460"/>
                </a:lnTo>
                <a:lnTo>
                  <a:pt x="351054" y="58319"/>
                </a:lnTo>
                <a:lnTo>
                  <a:pt x="340510" y="47396"/>
                </a:lnTo>
                <a:close/>
              </a:path>
              <a:path w="400685" h="386715">
                <a:moveTo>
                  <a:pt x="386935" y="38607"/>
                </a:moveTo>
                <a:lnTo>
                  <a:pt x="349631" y="38607"/>
                </a:lnTo>
                <a:lnTo>
                  <a:pt x="360171" y="49529"/>
                </a:lnTo>
                <a:lnTo>
                  <a:pt x="351054" y="58319"/>
                </a:lnTo>
                <a:lnTo>
                  <a:pt x="372237" y="80263"/>
                </a:lnTo>
                <a:lnTo>
                  <a:pt x="386935" y="38607"/>
                </a:lnTo>
                <a:close/>
              </a:path>
              <a:path w="400685" h="386715">
                <a:moveTo>
                  <a:pt x="349631" y="38607"/>
                </a:moveTo>
                <a:lnTo>
                  <a:pt x="340510" y="47396"/>
                </a:lnTo>
                <a:lnTo>
                  <a:pt x="351054" y="58319"/>
                </a:lnTo>
                <a:lnTo>
                  <a:pt x="360171" y="49529"/>
                </a:lnTo>
                <a:lnTo>
                  <a:pt x="349631" y="38607"/>
                </a:lnTo>
                <a:close/>
              </a:path>
              <a:path w="400685" h="386715">
                <a:moveTo>
                  <a:pt x="400557" y="0"/>
                </a:moveTo>
                <a:lnTo>
                  <a:pt x="319277" y="25400"/>
                </a:lnTo>
                <a:lnTo>
                  <a:pt x="340510" y="47396"/>
                </a:lnTo>
                <a:lnTo>
                  <a:pt x="349631" y="38607"/>
                </a:lnTo>
                <a:lnTo>
                  <a:pt x="386935" y="38607"/>
                </a:lnTo>
                <a:lnTo>
                  <a:pt x="400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20" y="797051"/>
            <a:ext cx="1310005" cy="1312545"/>
          </a:xfrm>
          <a:custGeom>
            <a:avLst/>
            <a:gdLst/>
            <a:ahLst/>
            <a:cxnLst/>
            <a:rect l="l" t="t" r="r" b="b"/>
            <a:pathLst>
              <a:path w="1310005" h="1312545">
                <a:moveTo>
                  <a:pt x="684149" y="618744"/>
                </a:moveTo>
                <a:lnTo>
                  <a:pt x="76200" y="618744"/>
                </a:lnTo>
                <a:lnTo>
                  <a:pt x="76200" y="588264"/>
                </a:lnTo>
                <a:lnTo>
                  <a:pt x="0" y="626364"/>
                </a:lnTo>
                <a:lnTo>
                  <a:pt x="76200" y="664464"/>
                </a:lnTo>
                <a:lnTo>
                  <a:pt x="76200" y="633984"/>
                </a:lnTo>
                <a:lnTo>
                  <a:pt x="684149" y="633984"/>
                </a:lnTo>
                <a:lnTo>
                  <a:pt x="684149" y="618744"/>
                </a:lnTo>
                <a:close/>
              </a:path>
              <a:path w="1310005" h="1312545">
                <a:moveTo>
                  <a:pt x="689610" y="544830"/>
                </a:moveTo>
                <a:lnTo>
                  <a:pt x="287756" y="141579"/>
                </a:lnTo>
                <a:lnTo>
                  <a:pt x="296760" y="132588"/>
                </a:lnTo>
                <a:lnTo>
                  <a:pt x="309372" y="120015"/>
                </a:lnTo>
                <a:lnTo>
                  <a:pt x="228600" y="92964"/>
                </a:lnTo>
                <a:lnTo>
                  <a:pt x="255397" y="173863"/>
                </a:lnTo>
                <a:lnTo>
                  <a:pt x="276948" y="152361"/>
                </a:lnTo>
                <a:lnTo>
                  <a:pt x="678815" y="555498"/>
                </a:lnTo>
                <a:lnTo>
                  <a:pt x="689610" y="544830"/>
                </a:lnTo>
                <a:close/>
              </a:path>
              <a:path w="1310005" h="1312545">
                <a:moveTo>
                  <a:pt x="733806" y="703326"/>
                </a:moveTo>
                <a:lnTo>
                  <a:pt x="723138" y="692658"/>
                </a:lnTo>
                <a:lnTo>
                  <a:pt x="319735" y="1095946"/>
                </a:lnTo>
                <a:lnTo>
                  <a:pt x="298208" y="1074420"/>
                </a:lnTo>
                <a:lnTo>
                  <a:pt x="271272" y="1155192"/>
                </a:lnTo>
                <a:lnTo>
                  <a:pt x="352094" y="1128268"/>
                </a:lnTo>
                <a:lnTo>
                  <a:pt x="339509" y="1115695"/>
                </a:lnTo>
                <a:lnTo>
                  <a:pt x="330530" y="1106728"/>
                </a:lnTo>
                <a:lnTo>
                  <a:pt x="733806" y="703326"/>
                </a:lnTo>
                <a:close/>
              </a:path>
              <a:path w="1310005" h="1312545">
                <a:moveTo>
                  <a:pt x="800100" y="76200"/>
                </a:moveTo>
                <a:lnTo>
                  <a:pt x="793750" y="63500"/>
                </a:lnTo>
                <a:lnTo>
                  <a:pt x="762000" y="0"/>
                </a:lnTo>
                <a:lnTo>
                  <a:pt x="723900" y="76200"/>
                </a:lnTo>
                <a:lnTo>
                  <a:pt x="754380" y="76200"/>
                </a:lnTo>
                <a:lnTo>
                  <a:pt x="754380" y="550926"/>
                </a:lnTo>
                <a:lnTo>
                  <a:pt x="769620" y="550926"/>
                </a:lnTo>
                <a:lnTo>
                  <a:pt x="769620" y="76200"/>
                </a:lnTo>
                <a:lnTo>
                  <a:pt x="800100" y="76200"/>
                </a:lnTo>
                <a:close/>
              </a:path>
              <a:path w="1310005" h="1312545">
                <a:moveTo>
                  <a:pt x="801497" y="1236599"/>
                </a:moveTo>
                <a:lnTo>
                  <a:pt x="770978" y="1236091"/>
                </a:lnTo>
                <a:lnTo>
                  <a:pt x="779145" y="778891"/>
                </a:lnTo>
                <a:lnTo>
                  <a:pt x="763905" y="778637"/>
                </a:lnTo>
                <a:lnTo>
                  <a:pt x="755738" y="1235837"/>
                </a:lnTo>
                <a:lnTo>
                  <a:pt x="725297" y="1235329"/>
                </a:lnTo>
                <a:lnTo>
                  <a:pt x="762000" y="1312164"/>
                </a:lnTo>
                <a:lnTo>
                  <a:pt x="795121" y="1248791"/>
                </a:lnTo>
                <a:lnTo>
                  <a:pt x="801497" y="1236599"/>
                </a:lnTo>
                <a:close/>
              </a:path>
              <a:path w="1310005" h="1312545">
                <a:moveTo>
                  <a:pt x="1309624" y="1083564"/>
                </a:moveTo>
                <a:lnTo>
                  <a:pt x="1294104" y="1049528"/>
                </a:lnTo>
                <a:lnTo>
                  <a:pt x="1274318" y="1006094"/>
                </a:lnTo>
                <a:lnTo>
                  <a:pt x="1255179" y="1029754"/>
                </a:lnTo>
                <a:lnTo>
                  <a:pt x="843026" y="696595"/>
                </a:lnTo>
                <a:lnTo>
                  <a:pt x="833374" y="708533"/>
                </a:lnTo>
                <a:lnTo>
                  <a:pt x="1245628" y="1041552"/>
                </a:lnTo>
                <a:lnTo>
                  <a:pt x="1226439" y="1065276"/>
                </a:lnTo>
                <a:lnTo>
                  <a:pt x="1309624" y="1083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55266" y="1247089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1580" y="742314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891" y="584707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1247089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095" y="1884426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72438"/>
            <a:ext cx="1424305" cy="7448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4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Work</a:t>
            </a:r>
            <a:endParaRPr sz="2400">
              <a:latin typeface="Times New Roman"/>
              <a:cs typeface="Times New Roman"/>
            </a:endParaRPr>
          </a:p>
          <a:p>
            <a:pPr marL="329565" algn="ctr"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7338" y="212458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9051" y="1847469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051175" y="22047"/>
            <a:ext cx="2613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Freeman</a:t>
            </a:r>
            <a:r>
              <a:rPr spc="-20" dirty="0"/>
              <a:t> </a:t>
            </a:r>
            <a:r>
              <a:rPr spc="-5" dirty="0"/>
              <a:t>Chain</a:t>
            </a:r>
            <a:r>
              <a:rPr spc="-30" dirty="0"/>
              <a:t> </a:t>
            </a:r>
            <a:r>
              <a:rPr spc="-5" dirty="0"/>
              <a:t>Code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213100" y="782701"/>
          <a:ext cx="2514598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165850" y="755650"/>
          <a:ext cx="2514598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231140" y="3483991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8692" y="3483991"/>
            <a:ext cx="7828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Chain</a:t>
            </a:r>
            <a:r>
              <a:rPr sz="2400" spc="-5" dirty="0">
                <a:latin typeface="Times New Roman"/>
                <a:cs typeface="Times New Roman"/>
              </a:rPr>
              <a:t> Code,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Code,</a:t>
            </a:r>
            <a:r>
              <a:rPr sz="2400" dirty="0">
                <a:latin typeface="Times New Roman"/>
                <a:cs typeface="Times New Roman"/>
              </a:rPr>
              <a:t> Shape </a:t>
            </a:r>
            <a:r>
              <a:rPr sz="2400" spc="-5" dirty="0">
                <a:latin typeface="Times New Roman"/>
                <a:cs typeface="Times New Roman"/>
              </a:rPr>
              <a:t>No</a:t>
            </a:r>
            <a:r>
              <a:rPr sz="2400" dirty="0">
                <a:latin typeface="Times New Roman"/>
                <a:cs typeface="Times New Roman"/>
              </a:rPr>
              <a:t> &amp; Order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&amp; 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8625" y="2599131"/>
            <a:ext cx="644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Fig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68057" y="2613786"/>
            <a:ext cx="661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3519" y="1385316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0559" y="45720"/>
                </a:lnTo>
                <a:lnTo>
                  <a:pt x="622300" y="45720"/>
                </a:lnTo>
                <a:lnTo>
                  <a:pt x="622300" y="30480"/>
                </a:lnTo>
                <a:lnTo>
                  <a:pt x="670560" y="3048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609600" y="45720"/>
                </a:lnTo>
                <a:lnTo>
                  <a:pt x="609600" y="30480"/>
                </a:lnTo>
                <a:close/>
              </a:path>
              <a:path w="685800" h="76200">
                <a:moveTo>
                  <a:pt x="670560" y="30480"/>
                </a:moveTo>
                <a:lnTo>
                  <a:pt x="622300" y="30480"/>
                </a:lnTo>
                <a:lnTo>
                  <a:pt x="622300" y="45720"/>
                </a:lnTo>
                <a:lnTo>
                  <a:pt x="670559" y="45720"/>
                </a:lnTo>
                <a:lnTo>
                  <a:pt x="685800" y="38100"/>
                </a:lnTo>
                <a:lnTo>
                  <a:pt x="67056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4386" y="941832"/>
            <a:ext cx="400685" cy="386715"/>
          </a:xfrm>
          <a:custGeom>
            <a:avLst/>
            <a:gdLst/>
            <a:ahLst/>
            <a:cxnLst/>
            <a:rect l="l" t="t" r="r" b="b"/>
            <a:pathLst>
              <a:path w="400685" h="386715">
                <a:moveTo>
                  <a:pt x="340510" y="47396"/>
                </a:moveTo>
                <a:lnTo>
                  <a:pt x="0" y="375538"/>
                </a:lnTo>
                <a:lnTo>
                  <a:pt x="10667" y="386460"/>
                </a:lnTo>
                <a:lnTo>
                  <a:pt x="351054" y="58319"/>
                </a:lnTo>
                <a:lnTo>
                  <a:pt x="340510" y="47396"/>
                </a:lnTo>
                <a:close/>
              </a:path>
              <a:path w="400685" h="386715">
                <a:moveTo>
                  <a:pt x="386935" y="38607"/>
                </a:moveTo>
                <a:lnTo>
                  <a:pt x="349631" y="38607"/>
                </a:lnTo>
                <a:lnTo>
                  <a:pt x="360171" y="49529"/>
                </a:lnTo>
                <a:lnTo>
                  <a:pt x="351054" y="58319"/>
                </a:lnTo>
                <a:lnTo>
                  <a:pt x="372237" y="80263"/>
                </a:lnTo>
                <a:lnTo>
                  <a:pt x="386935" y="38607"/>
                </a:lnTo>
                <a:close/>
              </a:path>
              <a:path w="400685" h="386715">
                <a:moveTo>
                  <a:pt x="349631" y="38607"/>
                </a:moveTo>
                <a:lnTo>
                  <a:pt x="340510" y="47396"/>
                </a:lnTo>
                <a:lnTo>
                  <a:pt x="351054" y="58319"/>
                </a:lnTo>
                <a:lnTo>
                  <a:pt x="360171" y="49529"/>
                </a:lnTo>
                <a:lnTo>
                  <a:pt x="349631" y="38607"/>
                </a:lnTo>
                <a:close/>
              </a:path>
              <a:path w="400685" h="386715">
                <a:moveTo>
                  <a:pt x="400557" y="0"/>
                </a:moveTo>
                <a:lnTo>
                  <a:pt x="319277" y="25400"/>
                </a:lnTo>
                <a:lnTo>
                  <a:pt x="340510" y="47396"/>
                </a:lnTo>
                <a:lnTo>
                  <a:pt x="349631" y="38607"/>
                </a:lnTo>
                <a:lnTo>
                  <a:pt x="386935" y="38607"/>
                </a:lnTo>
                <a:lnTo>
                  <a:pt x="400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20" y="797051"/>
            <a:ext cx="1310005" cy="1312545"/>
          </a:xfrm>
          <a:custGeom>
            <a:avLst/>
            <a:gdLst/>
            <a:ahLst/>
            <a:cxnLst/>
            <a:rect l="l" t="t" r="r" b="b"/>
            <a:pathLst>
              <a:path w="1310005" h="1312545">
                <a:moveTo>
                  <a:pt x="684149" y="618744"/>
                </a:moveTo>
                <a:lnTo>
                  <a:pt x="76200" y="618744"/>
                </a:lnTo>
                <a:lnTo>
                  <a:pt x="76200" y="588264"/>
                </a:lnTo>
                <a:lnTo>
                  <a:pt x="0" y="626364"/>
                </a:lnTo>
                <a:lnTo>
                  <a:pt x="76200" y="664464"/>
                </a:lnTo>
                <a:lnTo>
                  <a:pt x="76200" y="633984"/>
                </a:lnTo>
                <a:lnTo>
                  <a:pt x="684149" y="633984"/>
                </a:lnTo>
                <a:lnTo>
                  <a:pt x="684149" y="618744"/>
                </a:lnTo>
                <a:close/>
              </a:path>
              <a:path w="1310005" h="1312545">
                <a:moveTo>
                  <a:pt x="689610" y="544830"/>
                </a:moveTo>
                <a:lnTo>
                  <a:pt x="287756" y="141579"/>
                </a:lnTo>
                <a:lnTo>
                  <a:pt x="296760" y="132588"/>
                </a:lnTo>
                <a:lnTo>
                  <a:pt x="309372" y="120015"/>
                </a:lnTo>
                <a:lnTo>
                  <a:pt x="228600" y="92964"/>
                </a:lnTo>
                <a:lnTo>
                  <a:pt x="255397" y="173863"/>
                </a:lnTo>
                <a:lnTo>
                  <a:pt x="276948" y="152361"/>
                </a:lnTo>
                <a:lnTo>
                  <a:pt x="678815" y="555498"/>
                </a:lnTo>
                <a:lnTo>
                  <a:pt x="689610" y="544830"/>
                </a:lnTo>
                <a:close/>
              </a:path>
              <a:path w="1310005" h="1312545">
                <a:moveTo>
                  <a:pt x="733806" y="703326"/>
                </a:moveTo>
                <a:lnTo>
                  <a:pt x="723138" y="692658"/>
                </a:lnTo>
                <a:lnTo>
                  <a:pt x="319735" y="1095946"/>
                </a:lnTo>
                <a:lnTo>
                  <a:pt x="298208" y="1074420"/>
                </a:lnTo>
                <a:lnTo>
                  <a:pt x="271272" y="1155192"/>
                </a:lnTo>
                <a:lnTo>
                  <a:pt x="352094" y="1128268"/>
                </a:lnTo>
                <a:lnTo>
                  <a:pt x="339509" y="1115695"/>
                </a:lnTo>
                <a:lnTo>
                  <a:pt x="330530" y="1106728"/>
                </a:lnTo>
                <a:lnTo>
                  <a:pt x="733806" y="703326"/>
                </a:lnTo>
                <a:close/>
              </a:path>
              <a:path w="1310005" h="1312545">
                <a:moveTo>
                  <a:pt x="800100" y="76200"/>
                </a:moveTo>
                <a:lnTo>
                  <a:pt x="793750" y="63500"/>
                </a:lnTo>
                <a:lnTo>
                  <a:pt x="762000" y="0"/>
                </a:lnTo>
                <a:lnTo>
                  <a:pt x="723900" y="76200"/>
                </a:lnTo>
                <a:lnTo>
                  <a:pt x="754380" y="76200"/>
                </a:lnTo>
                <a:lnTo>
                  <a:pt x="754380" y="550926"/>
                </a:lnTo>
                <a:lnTo>
                  <a:pt x="769620" y="550926"/>
                </a:lnTo>
                <a:lnTo>
                  <a:pt x="769620" y="76200"/>
                </a:lnTo>
                <a:lnTo>
                  <a:pt x="800100" y="76200"/>
                </a:lnTo>
                <a:close/>
              </a:path>
              <a:path w="1310005" h="1312545">
                <a:moveTo>
                  <a:pt x="801497" y="1236599"/>
                </a:moveTo>
                <a:lnTo>
                  <a:pt x="770978" y="1236091"/>
                </a:lnTo>
                <a:lnTo>
                  <a:pt x="779145" y="778891"/>
                </a:lnTo>
                <a:lnTo>
                  <a:pt x="763905" y="778637"/>
                </a:lnTo>
                <a:lnTo>
                  <a:pt x="755738" y="1235837"/>
                </a:lnTo>
                <a:lnTo>
                  <a:pt x="725297" y="1235329"/>
                </a:lnTo>
                <a:lnTo>
                  <a:pt x="762000" y="1312164"/>
                </a:lnTo>
                <a:lnTo>
                  <a:pt x="795121" y="1248791"/>
                </a:lnTo>
                <a:lnTo>
                  <a:pt x="801497" y="1236599"/>
                </a:lnTo>
                <a:close/>
              </a:path>
              <a:path w="1310005" h="1312545">
                <a:moveTo>
                  <a:pt x="1309624" y="1083564"/>
                </a:moveTo>
                <a:lnTo>
                  <a:pt x="1294104" y="1049528"/>
                </a:lnTo>
                <a:lnTo>
                  <a:pt x="1274318" y="1006094"/>
                </a:lnTo>
                <a:lnTo>
                  <a:pt x="1255179" y="1029754"/>
                </a:lnTo>
                <a:lnTo>
                  <a:pt x="843026" y="696595"/>
                </a:lnTo>
                <a:lnTo>
                  <a:pt x="833374" y="708533"/>
                </a:lnTo>
                <a:lnTo>
                  <a:pt x="1245628" y="1041552"/>
                </a:lnTo>
                <a:lnTo>
                  <a:pt x="1226439" y="1065276"/>
                </a:lnTo>
                <a:lnTo>
                  <a:pt x="1309624" y="1083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1580" y="742314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891" y="584707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1247089"/>
            <a:ext cx="194881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7845" algn="l"/>
              </a:tabLst>
            </a:pPr>
            <a:r>
              <a:rPr sz="2000" dirty="0">
                <a:latin typeface="Times New Roman"/>
                <a:cs typeface="Times New Roman"/>
              </a:rPr>
              <a:t>4	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095" y="1884426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72438"/>
            <a:ext cx="2536190" cy="7448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Work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  <a:p>
            <a:pPr marL="813435"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7338" y="212458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9051" y="1847469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346575" y="12954"/>
            <a:ext cx="2613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Freeman</a:t>
            </a:r>
            <a:r>
              <a:rPr spc="-20" dirty="0"/>
              <a:t> </a:t>
            </a:r>
            <a:r>
              <a:rPr spc="-5" dirty="0"/>
              <a:t>Chain</a:t>
            </a:r>
            <a:r>
              <a:rPr spc="-25" dirty="0"/>
              <a:t> </a:t>
            </a:r>
            <a:r>
              <a:rPr spc="-5" dirty="0"/>
              <a:t>Code</a:t>
            </a: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213100" y="782701"/>
          <a:ext cx="2514598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165850" y="755650"/>
          <a:ext cx="2514598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288541" y="2694813"/>
            <a:ext cx="358076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  <a:tabLst>
                <a:tab pos="3040380" algn="l"/>
              </a:tabLst>
            </a:pPr>
            <a:r>
              <a:rPr sz="2000" dirty="0">
                <a:latin typeface="Times New Roman"/>
                <a:cs typeface="Times New Roman"/>
              </a:rPr>
              <a:t>Code :	</a:t>
            </a:r>
            <a:r>
              <a:rPr sz="2000" spc="5" dirty="0">
                <a:latin typeface="Times New Roman"/>
                <a:cs typeface="Times New Roman"/>
              </a:rPr>
              <a:t>0642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tabLst>
                <a:tab pos="3055620" algn="l"/>
                <a:tab pos="3157855" algn="l"/>
              </a:tabLst>
            </a:pP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		</a:t>
            </a:r>
            <a:r>
              <a:rPr sz="2000" spc="5" dirty="0">
                <a:latin typeface="Times New Roman"/>
                <a:cs typeface="Times New Roman"/>
              </a:rPr>
              <a:t>666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Circular First Difference:</a:t>
            </a:r>
            <a:r>
              <a:rPr sz="2000" spc="5" dirty="0">
                <a:latin typeface="Times New Roman"/>
                <a:cs typeface="Times New Roman"/>
              </a:rPr>
              <a:t> 6666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ape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:	</a:t>
            </a:r>
            <a:r>
              <a:rPr sz="2000" spc="5" dirty="0">
                <a:latin typeface="Times New Roman"/>
                <a:cs typeface="Times New Roman"/>
              </a:rPr>
              <a:t>666</a:t>
            </a: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tabLst>
                <a:tab pos="3032125" algn="l"/>
              </a:tabLst>
            </a:pP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	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37179" y="2694813"/>
            <a:ext cx="61658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7531</a:t>
            </a:r>
            <a:endParaRPr sz="200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666</a:t>
            </a:r>
            <a:endParaRPr sz="200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6666</a:t>
            </a:r>
            <a:endParaRPr sz="20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000" spc="10" dirty="0">
                <a:latin typeface="Times New Roman"/>
                <a:cs typeface="Times New Roman"/>
              </a:rPr>
              <a:t>6</a:t>
            </a:r>
            <a:r>
              <a:rPr sz="2000" spc="5" dirty="0">
                <a:latin typeface="Times New Roman"/>
                <a:cs typeface="Times New Roman"/>
              </a:rPr>
              <a:t>66</a:t>
            </a: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2121" y="106806"/>
            <a:ext cx="2085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Point</a:t>
            </a:r>
            <a:r>
              <a:rPr sz="2800" spc="-95" dirty="0"/>
              <a:t> </a:t>
            </a:r>
            <a:r>
              <a:rPr sz="2800" spc="-5" dirty="0"/>
              <a:t>Detector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755650"/>
          <a:ext cx="2724784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03650" y="1212850"/>
          <a:ext cx="1562100" cy="1108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37250" y="755650"/>
          <a:ext cx="2724784" cy="23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-24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779270" y="2986481"/>
            <a:ext cx="127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7550" y="238518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243" y="3321567"/>
            <a:ext cx="394238" cy="203899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013450" y="3879850"/>
          <a:ext cx="2724784" cy="2346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152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27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91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5431" y="6375624"/>
            <a:ext cx="1042416" cy="32109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837" y="4927825"/>
            <a:ext cx="4444475" cy="32109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204" y="661377"/>
            <a:ext cx="237832" cy="41304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1500" y="762762"/>
            <a:ext cx="77723" cy="25400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604003" y="1549869"/>
            <a:ext cx="238125" cy="413384"/>
            <a:chOff x="4604003" y="1549869"/>
            <a:chExt cx="238125" cy="413384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4003" y="1549869"/>
              <a:ext cx="237832" cy="41304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6299" y="1651254"/>
              <a:ext cx="77724" cy="254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4575" y="2914269"/>
            <a:ext cx="1811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Thank</a:t>
            </a:r>
            <a:r>
              <a:rPr sz="3200" i="1" spc="-95" dirty="0">
                <a:latin typeface="Times New Roman"/>
                <a:cs typeface="Times New Roman"/>
              </a:rPr>
              <a:t> </a:t>
            </a:r>
            <a:r>
              <a:rPr sz="3600" i="1" spc="-114" dirty="0">
                <a:latin typeface="Times New Roman"/>
                <a:cs typeface="Times New Roman"/>
              </a:rPr>
              <a:t>You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414" y="106806"/>
            <a:ext cx="198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Line</a:t>
            </a:r>
            <a:r>
              <a:rPr sz="2800" spc="-75" dirty="0"/>
              <a:t> </a:t>
            </a:r>
            <a:r>
              <a:rPr sz="2800" spc="-5" dirty="0"/>
              <a:t>Detector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352425"/>
          <a:ext cx="2707639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09925" y="755650"/>
          <a:ext cx="27432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6050" y="3594100"/>
          <a:ext cx="1122044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7650" y="3575050"/>
          <a:ext cx="1122044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6050" y="4946650"/>
          <a:ext cx="1122044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17650" y="4946650"/>
          <a:ext cx="1122044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55166" y="2756661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519421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3994" y="4519421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451" y="5867400"/>
            <a:ext cx="813816" cy="46177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0220" y="5867400"/>
            <a:ext cx="978407" cy="46177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03776" y="3046476"/>
            <a:ext cx="794003" cy="460248"/>
          </a:xfrm>
          <a:prstGeom prst="rect">
            <a:avLst/>
          </a:prstGeom>
        </p:spPr>
      </p:pic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089650" y="763651"/>
          <a:ext cx="2819400" cy="2193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31463" y="3173649"/>
            <a:ext cx="835340" cy="278571"/>
          </a:xfrm>
          <a:prstGeom prst="rect">
            <a:avLst/>
          </a:prstGeom>
        </p:spPr>
      </p:pic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078226" y="4337050"/>
          <a:ext cx="2037076" cy="2193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327650" y="4337050"/>
          <a:ext cx="2037076" cy="2193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71315" y="6472425"/>
            <a:ext cx="763524" cy="38557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38800" y="6472425"/>
            <a:ext cx="1240536" cy="3855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24012" y="3788302"/>
            <a:ext cx="4727622" cy="29772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6804" y="254469"/>
            <a:ext cx="237832" cy="41304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9100" y="355854"/>
            <a:ext cx="77723" cy="25400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45236" y="3785603"/>
            <a:ext cx="238125" cy="414655"/>
            <a:chOff x="745236" y="3785603"/>
            <a:chExt cx="238125" cy="414655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236" y="3785603"/>
              <a:ext cx="237832" cy="41454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27532" y="3886962"/>
              <a:ext cx="78105" cy="255904"/>
            </a:xfrm>
            <a:custGeom>
              <a:avLst/>
              <a:gdLst/>
              <a:ahLst/>
              <a:cxnLst/>
              <a:rect l="l" t="t" r="r" b="b"/>
              <a:pathLst>
                <a:path w="78105" h="255904">
                  <a:moveTo>
                    <a:pt x="51815" y="64769"/>
                  </a:moveTo>
                  <a:lnTo>
                    <a:pt x="25908" y="64769"/>
                  </a:lnTo>
                  <a:lnTo>
                    <a:pt x="25908" y="255650"/>
                  </a:lnTo>
                  <a:lnTo>
                    <a:pt x="51815" y="255650"/>
                  </a:lnTo>
                  <a:lnTo>
                    <a:pt x="51815" y="64769"/>
                  </a:lnTo>
                  <a:close/>
                </a:path>
                <a:path w="78105" h="255904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7" y="64769"/>
                  </a:lnTo>
                  <a:lnTo>
                    <a:pt x="38862" y="0"/>
                  </a:lnTo>
                  <a:close/>
                </a:path>
                <a:path w="78105" h="255904">
                  <a:moveTo>
                    <a:pt x="71247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089404" y="3785603"/>
            <a:ext cx="238125" cy="414655"/>
            <a:chOff x="2089404" y="3785603"/>
            <a:chExt cx="238125" cy="41465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89404" y="3785603"/>
              <a:ext cx="237832" cy="41454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171700" y="3886962"/>
              <a:ext cx="78105" cy="255904"/>
            </a:xfrm>
            <a:custGeom>
              <a:avLst/>
              <a:gdLst/>
              <a:ahLst/>
              <a:cxnLst/>
              <a:rect l="l" t="t" r="r" b="b"/>
              <a:pathLst>
                <a:path w="78105" h="255904">
                  <a:moveTo>
                    <a:pt x="51816" y="64769"/>
                  </a:moveTo>
                  <a:lnTo>
                    <a:pt x="25907" y="64769"/>
                  </a:lnTo>
                  <a:lnTo>
                    <a:pt x="25907" y="255650"/>
                  </a:lnTo>
                  <a:lnTo>
                    <a:pt x="51816" y="255650"/>
                  </a:lnTo>
                  <a:lnTo>
                    <a:pt x="51816" y="64769"/>
                  </a:lnTo>
                  <a:close/>
                </a:path>
                <a:path w="78105" h="255904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69"/>
                  </a:lnTo>
                  <a:lnTo>
                    <a:pt x="71247" y="64769"/>
                  </a:lnTo>
                  <a:lnTo>
                    <a:pt x="38862" y="0"/>
                  </a:lnTo>
                  <a:close/>
                </a:path>
                <a:path w="78105" h="255904">
                  <a:moveTo>
                    <a:pt x="71247" y="64769"/>
                  </a:moveTo>
                  <a:lnTo>
                    <a:pt x="51816" y="64769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5236" y="5157177"/>
            <a:ext cx="237832" cy="41304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7532" y="5258561"/>
            <a:ext cx="77724" cy="25400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87879" y="5157177"/>
            <a:ext cx="237832" cy="41304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70176" y="5258561"/>
            <a:ext cx="77724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414" y="106806"/>
            <a:ext cx="198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Line</a:t>
            </a:r>
            <a:r>
              <a:rPr sz="2800" spc="-75" dirty="0"/>
              <a:t> </a:t>
            </a:r>
            <a:r>
              <a:rPr sz="2800" spc="-5" dirty="0"/>
              <a:t>Detector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46650" y="1898650"/>
          <a:ext cx="27432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6050" y="3594100"/>
          <a:ext cx="1122044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7650" y="3575050"/>
          <a:ext cx="1122044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6050" y="4946650"/>
          <a:ext cx="1122044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17650" y="4946650"/>
          <a:ext cx="1122044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-1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55166" y="2990215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519421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3994" y="4519421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451" y="5867400"/>
            <a:ext cx="813816" cy="4617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0220" y="5867400"/>
            <a:ext cx="978407" cy="46177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099428" y="4213936"/>
            <a:ext cx="212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74650" y="571500"/>
          <a:ext cx="2707639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723" y="508977"/>
            <a:ext cx="237832" cy="41304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1019" y="610362"/>
            <a:ext cx="77723" cy="2540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5236" y="3835869"/>
            <a:ext cx="237832" cy="41304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532" y="3937253"/>
            <a:ext cx="77724" cy="2540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89404" y="3835869"/>
            <a:ext cx="237832" cy="41304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1700" y="3937253"/>
            <a:ext cx="77724" cy="2540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5236" y="5157177"/>
            <a:ext cx="237832" cy="41304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532" y="5258561"/>
            <a:ext cx="77724" cy="2540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0448" y="5157177"/>
            <a:ext cx="237832" cy="41304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42744" y="5258561"/>
            <a:ext cx="77724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2685" y="106806"/>
            <a:ext cx="2204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Edge</a:t>
            </a:r>
            <a:r>
              <a:rPr sz="2800" spc="-70" dirty="0"/>
              <a:t> </a:t>
            </a:r>
            <a:r>
              <a:rPr sz="2800" spc="-5" dirty="0"/>
              <a:t>Detectors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831850"/>
          <a:ext cx="236029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633209" y="370078"/>
            <a:ext cx="1423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Work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8375" y="640207"/>
            <a:ext cx="8553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Robert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5050" y="1089025"/>
          <a:ext cx="1066800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067300" y="1122425"/>
          <a:ext cx="1066800" cy="741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58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2191" y="1828863"/>
            <a:ext cx="794003" cy="4617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400" y="1828863"/>
            <a:ext cx="967739" cy="4617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4411" y="723900"/>
            <a:ext cx="2758440" cy="4617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97402" y="2303729"/>
            <a:ext cx="906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Prewitt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360801" y="2859023"/>
          <a:ext cx="1495425" cy="109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318125" y="2859023"/>
          <a:ext cx="1497327" cy="109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2276" y="3913670"/>
            <a:ext cx="606551" cy="46173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50991" y="3887723"/>
            <a:ext cx="585215" cy="4617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508375" y="4363592"/>
            <a:ext cx="72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Sobel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346450" y="4916551"/>
          <a:ext cx="1495425" cy="1096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3"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20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8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303901" y="4916551"/>
          <a:ext cx="1497327" cy="1096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0" y="6015228"/>
            <a:ext cx="598931" cy="46177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28715" y="5989320"/>
            <a:ext cx="577596" cy="4617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35645" y="2430358"/>
            <a:ext cx="1916171" cy="28556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85481" y="4387041"/>
            <a:ext cx="1888414" cy="28186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86855" y="3175977"/>
            <a:ext cx="237832" cy="41304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169152" y="3277361"/>
            <a:ext cx="77724" cy="25400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46803" y="3175977"/>
            <a:ext cx="237832" cy="41304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29100" y="3277361"/>
            <a:ext cx="77724" cy="2540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66003" y="1085075"/>
            <a:ext cx="237832" cy="414540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448300" y="1186433"/>
            <a:ext cx="78105" cy="255904"/>
          </a:xfrm>
          <a:custGeom>
            <a:avLst/>
            <a:gdLst/>
            <a:ahLst/>
            <a:cxnLst/>
            <a:rect l="l" t="t" r="r" b="b"/>
            <a:pathLst>
              <a:path w="78104" h="255905">
                <a:moveTo>
                  <a:pt x="51815" y="64769"/>
                </a:moveTo>
                <a:lnTo>
                  <a:pt x="25908" y="64769"/>
                </a:lnTo>
                <a:lnTo>
                  <a:pt x="25908" y="255524"/>
                </a:lnTo>
                <a:lnTo>
                  <a:pt x="51815" y="255524"/>
                </a:lnTo>
                <a:lnTo>
                  <a:pt x="51815" y="64769"/>
                </a:lnTo>
                <a:close/>
              </a:path>
              <a:path w="78104" h="25590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4" h="255905">
                <a:moveTo>
                  <a:pt x="71247" y="64769"/>
                </a:moveTo>
                <a:lnTo>
                  <a:pt x="51815" y="64769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3842003" y="1085075"/>
            <a:ext cx="238125" cy="414655"/>
            <a:chOff x="3842003" y="1085075"/>
            <a:chExt cx="238125" cy="414655"/>
          </a:xfrm>
        </p:grpSpPr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42003" y="1085075"/>
              <a:ext cx="237832" cy="41454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924299" y="1186434"/>
              <a:ext cx="78105" cy="255904"/>
            </a:xfrm>
            <a:custGeom>
              <a:avLst/>
              <a:gdLst/>
              <a:ahLst/>
              <a:cxnLst/>
              <a:rect l="l" t="t" r="r" b="b"/>
              <a:pathLst>
                <a:path w="78104" h="255905">
                  <a:moveTo>
                    <a:pt x="51815" y="64769"/>
                  </a:moveTo>
                  <a:lnTo>
                    <a:pt x="25908" y="64769"/>
                  </a:lnTo>
                  <a:lnTo>
                    <a:pt x="25908" y="255524"/>
                  </a:lnTo>
                  <a:lnTo>
                    <a:pt x="51815" y="255524"/>
                  </a:lnTo>
                  <a:lnTo>
                    <a:pt x="51815" y="64769"/>
                  </a:lnTo>
                  <a:close/>
                </a:path>
                <a:path w="78104" h="255905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7" y="64769"/>
                  </a:lnTo>
                  <a:lnTo>
                    <a:pt x="38862" y="0"/>
                  </a:lnTo>
                  <a:close/>
                </a:path>
                <a:path w="78104" h="255905">
                  <a:moveTo>
                    <a:pt x="71247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3004" y="787869"/>
            <a:ext cx="237832" cy="41304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5300" y="889253"/>
            <a:ext cx="77723" cy="2540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46803" y="5233415"/>
            <a:ext cx="237832" cy="41304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29100" y="5334761"/>
            <a:ext cx="77724" cy="2540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80759" y="5233415"/>
            <a:ext cx="237832" cy="41304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163055" y="5334761"/>
            <a:ext cx="77724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2685" y="106806"/>
            <a:ext cx="2204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Edge</a:t>
            </a:r>
            <a:r>
              <a:rPr sz="2800" spc="-70" dirty="0"/>
              <a:t> </a:t>
            </a:r>
            <a:r>
              <a:rPr sz="2800" spc="-5" dirty="0"/>
              <a:t>Detectors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831850"/>
          <a:ext cx="236029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633209" y="370078"/>
            <a:ext cx="1423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Work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8375" y="640207"/>
            <a:ext cx="8553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Robert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5050" y="1089025"/>
          <a:ext cx="1066800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067300" y="1122425"/>
          <a:ext cx="1066800" cy="741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58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2191" y="1828863"/>
            <a:ext cx="794003" cy="4617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400" y="1828863"/>
            <a:ext cx="967739" cy="4617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4411" y="723900"/>
            <a:ext cx="2758440" cy="4617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97402" y="2303729"/>
            <a:ext cx="906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Prewitt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360801" y="2859023"/>
          <a:ext cx="1495425" cy="109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318125" y="2859023"/>
          <a:ext cx="1497327" cy="109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2276" y="3913670"/>
            <a:ext cx="606551" cy="46173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50991" y="3887723"/>
            <a:ext cx="585215" cy="4617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508375" y="4363592"/>
            <a:ext cx="72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Sobel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346450" y="4916551"/>
          <a:ext cx="1495425" cy="1096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3"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20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8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303901" y="4916551"/>
          <a:ext cx="1497327" cy="1096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0" y="6015228"/>
            <a:ext cx="598931" cy="46177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28715" y="5989320"/>
            <a:ext cx="577596" cy="4617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35645" y="2430358"/>
            <a:ext cx="1916171" cy="28556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85481" y="4387041"/>
            <a:ext cx="1888414" cy="28186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918203" y="1085075"/>
            <a:ext cx="238125" cy="414655"/>
            <a:chOff x="3918203" y="1085075"/>
            <a:chExt cx="238125" cy="414655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18203" y="1085075"/>
              <a:ext cx="237832" cy="41454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000499" y="1186434"/>
              <a:ext cx="78105" cy="255904"/>
            </a:xfrm>
            <a:custGeom>
              <a:avLst/>
              <a:gdLst/>
              <a:ahLst/>
              <a:cxnLst/>
              <a:rect l="l" t="t" r="r" b="b"/>
              <a:pathLst>
                <a:path w="78104" h="255905">
                  <a:moveTo>
                    <a:pt x="51815" y="64769"/>
                  </a:moveTo>
                  <a:lnTo>
                    <a:pt x="25908" y="64769"/>
                  </a:lnTo>
                  <a:lnTo>
                    <a:pt x="25908" y="255524"/>
                  </a:lnTo>
                  <a:lnTo>
                    <a:pt x="51815" y="255524"/>
                  </a:lnTo>
                  <a:lnTo>
                    <a:pt x="51815" y="64769"/>
                  </a:lnTo>
                  <a:close/>
                </a:path>
                <a:path w="78104" h="255905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7" y="64769"/>
                  </a:lnTo>
                  <a:lnTo>
                    <a:pt x="38862" y="0"/>
                  </a:lnTo>
                  <a:close/>
                </a:path>
                <a:path w="78104" h="255905">
                  <a:moveTo>
                    <a:pt x="71247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66003" y="1085075"/>
            <a:ext cx="237832" cy="414540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5448300" y="1186433"/>
            <a:ext cx="78105" cy="255904"/>
          </a:xfrm>
          <a:custGeom>
            <a:avLst/>
            <a:gdLst/>
            <a:ahLst/>
            <a:cxnLst/>
            <a:rect l="l" t="t" r="r" b="b"/>
            <a:pathLst>
              <a:path w="78104" h="255905">
                <a:moveTo>
                  <a:pt x="51815" y="64769"/>
                </a:moveTo>
                <a:lnTo>
                  <a:pt x="25908" y="64769"/>
                </a:lnTo>
                <a:lnTo>
                  <a:pt x="25908" y="255524"/>
                </a:lnTo>
                <a:lnTo>
                  <a:pt x="51815" y="255524"/>
                </a:lnTo>
                <a:lnTo>
                  <a:pt x="51815" y="64769"/>
                </a:lnTo>
                <a:close/>
              </a:path>
              <a:path w="78104" h="25590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4" h="255905">
                <a:moveTo>
                  <a:pt x="71247" y="64769"/>
                </a:moveTo>
                <a:lnTo>
                  <a:pt x="51815" y="64769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92952" y="5233415"/>
            <a:ext cx="237832" cy="41304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175247" y="5334761"/>
            <a:ext cx="77724" cy="2540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46803" y="5233415"/>
            <a:ext cx="237832" cy="41304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29100" y="5334761"/>
            <a:ext cx="77724" cy="25400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92952" y="3175977"/>
            <a:ext cx="237832" cy="41304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175247" y="3277361"/>
            <a:ext cx="77724" cy="2540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46803" y="3175977"/>
            <a:ext cx="237832" cy="41304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29100" y="3277361"/>
            <a:ext cx="77724" cy="2540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1604" y="737577"/>
            <a:ext cx="237832" cy="41304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23900" y="838961"/>
            <a:ext cx="77723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32131"/>
            <a:ext cx="8378825" cy="640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5135">
              <a:lnSpc>
                <a:spcPts val="26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Canny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Detector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00"/>
              </a:lnSpc>
            </a:pPr>
            <a:r>
              <a:rPr sz="2400" dirty="0">
                <a:latin typeface="Times New Roman"/>
                <a:cs typeface="Times New Roman"/>
              </a:rPr>
              <a:t>Characteristics: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Criterion</a:t>
            </a:r>
            <a:r>
              <a:rPr sz="2400" dirty="0">
                <a:latin typeface="Times New Roman"/>
                <a:cs typeface="Times New Roman"/>
              </a:rPr>
              <a:t> 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Detection</a:t>
            </a:r>
            <a:r>
              <a:rPr sz="2400" dirty="0">
                <a:latin typeface="Times New Roman"/>
                <a:cs typeface="Times New Roman"/>
              </a:rPr>
              <a:t> 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Robustness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noise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:The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optimum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detector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must</a:t>
            </a:r>
            <a:r>
              <a:rPr sz="2400" spc="-5" dirty="0">
                <a:latin typeface="Times New Roman"/>
                <a:cs typeface="Times New Roman"/>
              </a:rPr>
              <a:t> minimize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probability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false </a:t>
            </a:r>
            <a:r>
              <a:rPr sz="2400" dirty="0">
                <a:latin typeface="Times New Roman"/>
                <a:cs typeface="Times New Roman"/>
              </a:rPr>
              <a:t> positive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 well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false </a:t>
            </a:r>
            <a:r>
              <a:rPr sz="2400" dirty="0">
                <a:latin typeface="Times New Roman"/>
                <a:cs typeface="Times New Roman"/>
              </a:rPr>
              <a:t>negative.</a:t>
            </a:r>
            <a:endParaRPr sz="2400">
              <a:latin typeface="Times New Roman"/>
              <a:cs typeface="Times New Roman"/>
            </a:endParaRPr>
          </a:p>
          <a:p>
            <a:pPr marL="469900" marR="635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Criterion </a:t>
            </a:r>
            <a:r>
              <a:rPr sz="2400" dirty="0">
                <a:latin typeface="Times New Roman"/>
                <a:cs typeface="Times New Roman"/>
              </a:rPr>
              <a:t>2 : Good </a:t>
            </a:r>
            <a:r>
              <a:rPr sz="2400" spc="-5" dirty="0">
                <a:latin typeface="Times New Roman"/>
                <a:cs typeface="Times New Roman"/>
              </a:rPr>
              <a:t>Localization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edge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close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 possible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edges.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Criterion </a:t>
            </a:r>
            <a:r>
              <a:rPr sz="2400" dirty="0">
                <a:latin typeface="Times New Roman"/>
                <a:cs typeface="Times New Roman"/>
              </a:rPr>
              <a:t>3 : </a:t>
            </a:r>
            <a:r>
              <a:rPr sz="2400" spc="-5" dirty="0">
                <a:latin typeface="Times New Roman"/>
                <a:cs typeface="Times New Roman"/>
              </a:rPr>
              <a:t>Strong </a:t>
            </a:r>
            <a:r>
              <a:rPr sz="2400" dirty="0">
                <a:latin typeface="Times New Roman"/>
                <a:cs typeface="Times New Roman"/>
              </a:rPr>
              <a:t>Response </a:t>
            </a:r>
            <a:r>
              <a:rPr sz="2400" spc="-5" dirty="0">
                <a:latin typeface="Times New Roman"/>
                <a:cs typeface="Times New Roman"/>
              </a:rPr>
              <a:t>Constraint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Not too many </a:t>
            </a:r>
            <a:r>
              <a:rPr sz="2400" dirty="0">
                <a:latin typeface="Times New Roman"/>
                <a:cs typeface="Times New Roman"/>
              </a:rPr>
              <a:t>or too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few </a:t>
            </a:r>
            <a:r>
              <a:rPr sz="2400" dirty="0">
                <a:latin typeface="Times New Roman"/>
                <a:cs typeface="Times New Roman"/>
              </a:rPr>
              <a:t>responses : The </a:t>
            </a:r>
            <a:r>
              <a:rPr sz="2400" spc="-5" dirty="0">
                <a:latin typeface="Times New Roman"/>
                <a:cs typeface="Times New Roman"/>
              </a:rPr>
              <a:t>detector must </a:t>
            </a:r>
            <a:r>
              <a:rPr sz="2400" dirty="0">
                <a:latin typeface="Times New Roman"/>
                <a:cs typeface="Times New Roman"/>
              </a:rPr>
              <a:t>return </a:t>
            </a:r>
            <a:r>
              <a:rPr sz="2400" spc="-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point only </a:t>
            </a:r>
            <a:r>
              <a:rPr sz="2400" spc="-5" dirty="0">
                <a:latin typeface="Times New Roman"/>
                <a:cs typeface="Times New Roman"/>
              </a:rPr>
              <a:t>for each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26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1695"/>
              </a:spcBef>
            </a:pPr>
            <a:r>
              <a:rPr sz="2400" dirty="0">
                <a:latin typeface="Times New Roman"/>
                <a:cs typeface="Times New Roman"/>
              </a:rPr>
              <a:t>Steps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536700" lvl="1" indent="-457834">
              <a:lnSpc>
                <a:spcPct val="100000"/>
              </a:lnSpc>
              <a:buAutoNum type="arabicPeriod"/>
              <a:tabLst>
                <a:tab pos="1536700" algn="l"/>
                <a:tab pos="1537335" algn="l"/>
              </a:tabLst>
            </a:pPr>
            <a:r>
              <a:rPr sz="2400" spc="-5" dirty="0">
                <a:latin typeface="Times New Roman"/>
                <a:cs typeface="Times New Roman"/>
              </a:rPr>
              <a:t>Smoothing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Gaussian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Filter</a:t>
            </a:r>
            <a:endParaRPr sz="2400">
              <a:latin typeface="Times New Roman"/>
              <a:cs typeface="Times New Roman"/>
            </a:endParaRPr>
          </a:p>
          <a:p>
            <a:pPr marL="1536700" lvl="1" indent="-457834">
              <a:lnSpc>
                <a:spcPct val="100000"/>
              </a:lnSpc>
              <a:buAutoNum type="arabicPeriod"/>
              <a:tabLst>
                <a:tab pos="1536700" algn="l"/>
                <a:tab pos="1537335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Derivative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filter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</a:t>
            </a:r>
            <a:endParaRPr sz="2400">
              <a:latin typeface="Times New Roman"/>
              <a:cs typeface="Times New Roman"/>
            </a:endParaRPr>
          </a:p>
          <a:p>
            <a:pPr marL="1536700" lvl="1" indent="-457834">
              <a:lnSpc>
                <a:spcPct val="100000"/>
              </a:lnSpc>
              <a:buAutoNum type="arabicPeriod"/>
              <a:tabLst>
                <a:tab pos="1536700" algn="l"/>
                <a:tab pos="1537335" algn="l"/>
              </a:tabLst>
            </a:pP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5" dirty="0">
                <a:latin typeface="Times New Roman"/>
                <a:cs typeface="Times New Roman"/>
              </a:rPr>
              <a:t> magnitude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 </a:t>
            </a:r>
            <a:r>
              <a:rPr sz="2400" spc="-5" dirty="0">
                <a:latin typeface="Times New Roman"/>
                <a:cs typeface="Times New Roman"/>
              </a:rPr>
              <a:t>orientation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gradient</a:t>
            </a:r>
            <a:endParaRPr sz="2400">
              <a:latin typeface="Times New Roman"/>
              <a:cs typeface="Times New Roman"/>
            </a:endParaRPr>
          </a:p>
          <a:p>
            <a:pPr marL="1536700" lvl="1" indent="-457834">
              <a:lnSpc>
                <a:spcPct val="100000"/>
              </a:lnSpc>
              <a:buAutoNum type="arabicPeriod"/>
              <a:tabLst>
                <a:tab pos="1536700" algn="l"/>
                <a:tab pos="1537335" algn="l"/>
              </a:tabLst>
            </a:pPr>
            <a:r>
              <a:rPr sz="2400" spc="-5" dirty="0">
                <a:latin typeface="Times New Roman"/>
                <a:cs typeface="Times New Roman"/>
              </a:rPr>
              <a:t>Apply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Suppression</a:t>
            </a:r>
            <a:endParaRPr sz="2400">
              <a:latin typeface="Times New Roman"/>
              <a:cs typeface="Times New Roman"/>
            </a:endParaRPr>
          </a:p>
          <a:p>
            <a:pPr marL="1536700" lvl="1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536700" algn="l"/>
                <a:tab pos="1537335" algn="l"/>
              </a:tabLst>
            </a:pPr>
            <a:r>
              <a:rPr sz="2400" dirty="0">
                <a:latin typeface="Times New Roman"/>
                <a:cs typeface="Times New Roman"/>
              </a:rPr>
              <a:t>Apply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Hysteresis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Threshold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32131"/>
            <a:ext cx="5595620" cy="99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0">
              <a:lnSpc>
                <a:spcPts val="2575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Canny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Detector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60"/>
              </a:lnSpc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Smoothing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Gaussian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Filter</a:t>
            </a:r>
            <a:endParaRPr sz="2400">
              <a:latin typeface="Times New Roman"/>
              <a:cs typeface="Times New Roman"/>
            </a:endParaRPr>
          </a:p>
          <a:p>
            <a:pPr marL="510540">
              <a:lnSpc>
                <a:spcPts val="2665"/>
              </a:lnSpc>
            </a:pPr>
            <a:r>
              <a:rPr sz="2400" i="1" spc="-5" dirty="0">
                <a:latin typeface="Times New Roman"/>
                <a:cs typeface="Times New Roman"/>
              </a:rPr>
              <a:t>Image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45" dirty="0">
                <a:latin typeface="Times New Roman"/>
                <a:cs typeface="Times New Roman"/>
              </a:rPr>
              <a:t>I(r,c)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528827"/>
            <a:ext cx="1514855" cy="30190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0991" y="2520188"/>
            <a:ext cx="8475345" cy="138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Disc</a:t>
            </a:r>
            <a:r>
              <a:rPr sz="2400" dirty="0">
                <a:latin typeface="Times New Roman"/>
                <a:cs typeface="Times New Roman"/>
              </a:rPr>
              <a:t>rete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Approxi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Gauss</a:t>
            </a:r>
            <a:r>
              <a:rPr sz="2400" dirty="0">
                <a:latin typeface="Times New Roman"/>
                <a:cs typeface="Times New Roman"/>
              </a:rPr>
              <a:t>ian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Kerne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955"/>
              </a:spcBef>
            </a:pPr>
            <a:r>
              <a:rPr sz="2400" spc="-5" dirty="0">
                <a:latin typeface="Times New Roman"/>
                <a:cs typeface="Times New Roman"/>
              </a:rPr>
              <a:t>source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:wikipedia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83919" y="931163"/>
            <a:ext cx="6369050" cy="1123315"/>
            <a:chOff x="883919" y="931163"/>
            <a:chExt cx="6369050" cy="11233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255" y="931163"/>
              <a:ext cx="6347434" cy="6690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919" y="1592580"/>
              <a:ext cx="5355310" cy="461772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06600" y="3159125"/>
          <a:ext cx="1716404" cy="1111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16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16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2114" y="3395471"/>
            <a:ext cx="333586" cy="646176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42987" y="4441825"/>
          <a:ext cx="2590798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7368" y="4981955"/>
            <a:ext cx="771144" cy="786384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941951" y="3992626"/>
          <a:ext cx="3200400" cy="2560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06596" y="4588764"/>
            <a:ext cx="941831" cy="786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3334</Words>
  <Application>Microsoft Office PowerPoint</Application>
  <PresentationFormat>On-screen Show (4:3)</PresentationFormat>
  <Paragraphs>2505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Times New Roman</vt:lpstr>
      <vt:lpstr>Office Theme</vt:lpstr>
      <vt:lpstr>IMAGE SEGMENTATION</vt:lpstr>
      <vt:lpstr>Segmentation Based on Image Discontinuities Partitioning Image into discrete &amp; non-overlapping Regions</vt:lpstr>
      <vt:lpstr>Point Detector</vt:lpstr>
      <vt:lpstr>Line Detector</vt:lpstr>
      <vt:lpstr>Line Detector</vt:lpstr>
      <vt:lpstr>Edge Detectors</vt:lpstr>
      <vt:lpstr>Edge Detectors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Canny Edge Detector</vt:lpstr>
      <vt:lpstr>Canny Edge Detector</vt:lpstr>
      <vt:lpstr>Canny Edge Detector</vt:lpstr>
      <vt:lpstr>Canny Edge Detector</vt:lpstr>
      <vt:lpstr>Canny Edge Detector</vt:lpstr>
      <vt:lpstr>Canny Edge Detector Sobel</vt:lpstr>
      <vt:lpstr>Class Work Solution</vt:lpstr>
      <vt:lpstr>Class Work Solution</vt:lpstr>
      <vt:lpstr>Class Work Solution</vt:lpstr>
      <vt:lpstr>Canny Edge Detector</vt:lpstr>
      <vt:lpstr>Representation &amp; Description</vt:lpstr>
      <vt:lpstr>Boundary Following Moore Boundary Tracking Algorithm</vt:lpstr>
      <vt:lpstr>ClassWork</vt:lpstr>
      <vt:lpstr>ClassWork Solution Boundary Following</vt:lpstr>
      <vt:lpstr>Freeman Chain Code</vt:lpstr>
      <vt:lpstr>Freeman Chain Code</vt:lpstr>
      <vt:lpstr>Freeman Chain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</dc:creator>
  <cp:lastModifiedBy>Windows User</cp:lastModifiedBy>
  <cp:revision>4</cp:revision>
  <dcterms:created xsi:type="dcterms:W3CDTF">2022-03-04T11:24:59Z</dcterms:created>
  <dcterms:modified xsi:type="dcterms:W3CDTF">2022-12-02T07:33:23Z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2022-03-04T00:00:00Z</vt:filetime>
  </property>
</Properties>
</file>