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AACEE-7623-4E14-B8F5-12933BE7D69E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B37AA-4A07-4EC1-839D-EC13A0CFE8D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m = 1, c = 0 so, y =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8D68-15CA-462A-B95B-23929A58FBF0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334967" y="4038601"/>
            <a:ext cx="8447087" cy="2352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2"/>
            <a:ext cx="8245162" cy="1475013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9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 bwMode="ltGray">
          <a:xfrm>
            <a:off x="330204" y="614364"/>
            <a:ext cx="8482013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>
              <a:solidFill>
                <a:srgbClr val="903163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>
              <a:solidFill>
                <a:srgbClr val="903163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 bwMode="ltGray">
          <a:xfrm>
            <a:off x="6629400" y="600075"/>
            <a:ext cx="2179638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5" y="675730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7" y="675730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953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t>Oct 08, 2022</a:t>
            </a:r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29" y="5951540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srgbClr val="903163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317" y="5956300"/>
            <a:ext cx="87312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A931B2-34B5-41F1-825E-7BB37726C09E}" type="slidenum">
              <a:rPr lang="en-IN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3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3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1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1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903163"/>
                </a:solidFill>
              </a:rPr>
              <a:t>Oct 08, 2022</a:t>
            </a:r>
            <a:endParaRPr lang="en-US">
              <a:solidFill>
                <a:srgbClr val="903163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 bwMode="ltGray">
          <a:xfrm>
            <a:off x="330204" y="614364"/>
            <a:ext cx="8482013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2180499"/>
            <a:ext cx="8272211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55012" y="6492876"/>
            <a:ext cx="788988" cy="365125"/>
          </a:xfrm>
        </p:spPr>
        <p:txBody>
          <a:bodyPr/>
          <a:lstStyle>
            <a:lvl1pPr>
              <a:defRPr/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 dirty="0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 bwMode="ltGray">
          <a:xfrm>
            <a:off x="336554" y="5141915"/>
            <a:ext cx="84677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9" y="3043913"/>
            <a:ext cx="8272211" cy="1497507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9" y="4541419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t>Oct 08, 2022</a:t>
            </a:r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A931B2-34B5-41F1-825E-7BB37726C09E}" type="slidenum">
              <a:rPr lang="en-IN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 bwMode="ltGray">
          <a:xfrm>
            <a:off x="334967" y="606425"/>
            <a:ext cx="847407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9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7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7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>
              <a:solidFill>
                <a:srgbClr val="903163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>
              <a:solidFill>
                <a:srgbClr val="903163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ltGray">
          <a:xfrm>
            <a:off x="334967" y="606425"/>
            <a:ext cx="847407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9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900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6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>
              <a:solidFill>
                <a:srgbClr val="903163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>
              <a:solidFill>
                <a:srgbClr val="903163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 bwMode="ltGray">
          <a:xfrm>
            <a:off x="330204" y="606425"/>
            <a:ext cx="8475663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9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 dirty="0">
              <a:solidFill>
                <a:srgbClr val="903163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5012" y="6492876"/>
            <a:ext cx="788988" cy="365125"/>
          </a:xfrm>
        </p:spPr>
        <p:txBody>
          <a:bodyPr/>
          <a:lstStyle>
            <a:lvl1pPr>
              <a:defRPr/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 dirty="0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 dirty="0">
              <a:solidFill>
                <a:srgbClr val="903163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92876"/>
            <a:ext cx="5187950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srgbClr val="903163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405332"/>
            <a:ext cx="971600" cy="452669"/>
          </a:xfrm>
        </p:spPr>
        <p:txBody>
          <a:bodyPr/>
          <a:lstStyle>
            <a:lvl1pPr>
              <a:defRPr sz="2400"/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 bwMode="ltGray">
          <a:xfrm>
            <a:off x="336550" y="5141913"/>
            <a:ext cx="8472488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7"/>
            <a:ext cx="3682084" cy="689515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133600" cy="365125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t>Oct 08, 2022</a:t>
            </a:r>
            <a:endParaRPr lang="en-IN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7744" y="6492876"/>
            <a:ext cx="51879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55012" y="6492876"/>
            <a:ext cx="788988" cy="365125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A931B2-34B5-41F1-825E-7BB37726C09E}" type="slidenum">
              <a:rPr lang="en-IN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IN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9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7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8" y="5260131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>
              <a:solidFill>
                <a:srgbClr val="903163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768" y="6492876"/>
            <a:ext cx="518795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5012" y="6492876"/>
            <a:ext cx="788988" cy="365125"/>
          </a:xfrm>
        </p:spPr>
        <p:txBody>
          <a:bodyPr/>
          <a:lstStyle>
            <a:lvl1pPr>
              <a:defRPr sz="2000"/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6567" y="704851"/>
            <a:ext cx="8270875" cy="1189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6567" y="2335213"/>
            <a:ext cx="8270875" cy="35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itchFamily="18" charset="0"/>
              <a:buNone/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mtClean="0">
                <a:solidFill>
                  <a:srgbClr val="903163"/>
                </a:solidFill>
              </a:rPr>
              <a:t>Oct 08, 2022</a:t>
            </a:r>
            <a:endParaRPr lang="en-IN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760" y="6492876"/>
            <a:ext cx="5187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itchFamily="18" charset="0"/>
              <a:buNone/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5012" y="6492876"/>
            <a:ext cx="788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chemeClr val="accent2"/>
                </a:solidFill>
              </a:defRPr>
            </a:lvl1pPr>
          </a:lstStyle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‹#›</a:t>
            </a:fld>
            <a:endParaRPr lang="en-IN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67" y="457201"/>
            <a:ext cx="2778125" cy="952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0917" y="454028"/>
            <a:ext cx="2778125" cy="984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54" y="457201"/>
            <a:ext cx="2778125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Hough  Transform</a:t>
            </a:r>
            <a:endParaRPr lang="en-IN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930400"/>
            <a:ext cx="8496944" cy="4666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4800" indent="-304800" defTabSz="457200" fontAlgn="base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rgbClr val="903163"/>
              </a:buClr>
              <a:buSzPct val="92000"/>
              <a:buFont typeface="Wingdings 2" pitchFamily="18" charset="2"/>
              <a:buChar char=""/>
              <a:defRPr/>
            </a:pPr>
            <a:r>
              <a:rPr lang="en-US" sz="2400" dirty="0">
                <a:solidFill>
                  <a:srgbClr val="3D3D3D"/>
                </a:solidFill>
              </a:rPr>
              <a:t>Performed after Edge Detection</a:t>
            </a:r>
          </a:p>
          <a:p>
            <a:pPr marL="304800" indent="-304800" defTabSz="457200" fontAlgn="base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rgbClr val="903163"/>
              </a:buClr>
              <a:buSzPct val="92000"/>
              <a:buFont typeface="Wingdings 2" pitchFamily="18" charset="2"/>
              <a:buChar char=""/>
              <a:defRPr/>
            </a:pPr>
            <a:r>
              <a:rPr lang="en-US" sz="2400" dirty="0">
                <a:solidFill>
                  <a:srgbClr val="3D3D3D"/>
                </a:solidFill>
              </a:rPr>
              <a:t>It is a technique to isolate the curve of a given shape in a given image</a:t>
            </a:r>
          </a:p>
          <a:p>
            <a:pPr marL="304800" indent="-304800" defTabSz="457200" fontAlgn="base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rgbClr val="903163"/>
              </a:buClr>
              <a:buSzPct val="92000"/>
              <a:buFont typeface="Wingdings 2" pitchFamily="18" charset="2"/>
              <a:buChar char=""/>
              <a:defRPr/>
            </a:pPr>
            <a:r>
              <a:rPr lang="en-US" sz="2400" dirty="0">
                <a:solidFill>
                  <a:srgbClr val="3D3D3D"/>
                </a:solidFill>
              </a:rPr>
              <a:t>Classical Hough Transform can locate regular curves like straight lines, circles, parabolas, ellipses, etc.</a:t>
            </a:r>
          </a:p>
          <a:p>
            <a:pPr marL="628650" lvl="1" indent="-304800" defTabSz="457200" fontAlgn="base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rgbClr val="903163"/>
              </a:buClr>
              <a:buSzPct val="92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3D3D3D"/>
                </a:solidFill>
              </a:rPr>
              <a:t>Requires that the curve be specified in some parametric form</a:t>
            </a:r>
          </a:p>
          <a:p>
            <a:pPr marL="304800" indent="-304800" defTabSz="457200" fontAlgn="base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rgbClr val="903163"/>
              </a:buClr>
              <a:buSzPct val="92000"/>
              <a:buFont typeface="Wingdings 2" pitchFamily="18" charset="2"/>
              <a:buChar char=""/>
              <a:defRPr/>
            </a:pPr>
            <a:r>
              <a:rPr lang="en-US" sz="2400" dirty="0">
                <a:solidFill>
                  <a:srgbClr val="3D3D3D"/>
                </a:solidFill>
              </a:rPr>
              <a:t>Generalized Hough Transform can be used where a simple analytic description of feature is not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1</a:t>
            </a:fld>
            <a:endParaRPr lang="en-IN" dirty="0">
              <a:solidFill>
                <a:srgbClr val="9031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337303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EAA4C8-9F91-4B71-B551-5822F6FF4B82}" type="slidenum">
              <a:rPr lang="en-US" smtClean="0">
                <a:solidFill>
                  <a:srgbClr val="903163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90316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838200"/>
          <a:ext cx="24384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6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5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4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3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2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1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0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0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1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2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3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4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5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 smtClean="0"/>
                        <a:t>6</a:t>
                      </a:r>
                      <a:endParaRPr lang="en-IN" sz="19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04800" y="382590"/>
            <a:ext cx="3733800" cy="3446562"/>
            <a:chOff x="304800" y="381793"/>
            <a:chExt cx="3733800" cy="344741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" y="3428961"/>
              <a:ext cx="3200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760789" y="1904583"/>
              <a:ext cx="304716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21" name="TextBox 13"/>
            <p:cNvSpPr txBox="1">
              <a:spLocks noChangeArrowheads="1"/>
            </p:cNvSpPr>
            <p:nvPr/>
          </p:nvSpPr>
          <p:spPr bwMode="auto">
            <a:xfrm>
              <a:off x="3352800" y="3429001"/>
              <a:ext cx="685800" cy="400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000" b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8522" name="TextBox 14"/>
            <p:cNvSpPr txBox="1">
              <a:spLocks noChangeArrowheads="1"/>
            </p:cNvSpPr>
            <p:nvPr/>
          </p:nvSpPr>
          <p:spPr bwMode="auto">
            <a:xfrm>
              <a:off x="304800" y="457200"/>
              <a:ext cx="685800" cy="400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2000" b="1">
                  <a:solidFill>
                    <a:prstClr val="black"/>
                  </a:solidFill>
                </a:rPr>
                <a:t>y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63888" y="740701"/>
            <a:ext cx="49530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srgbClr val="FF0000"/>
                </a:solidFill>
              </a:rPr>
              <a:t>Use 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Hough Transform to form the main edge.</a:t>
            </a:r>
          </a:p>
          <a:p>
            <a:pPr algn="ctr">
              <a:defRPr/>
            </a:pPr>
            <a:r>
              <a:rPr lang="en-IN" sz="2800" dirty="0">
                <a:solidFill>
                  <a:srgbClr val="FF0000"/>
                </a:solidFill>
              </a:rPr>
              <a:t>Work with polar coordinates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5829267"/>
            <a:ext cx="7467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2800" dirty="0" err="1">
                <a:solidFill>
                  <a:prstClr val="black"/>
                </a:solidFill>
              </a:rPr>
              <a:t>Edgels</a:t>
            </a:r>
            <a:r>
              <a:rPr lang="en-IN" sz="2800" dirty="0">
                <a:solidFill>
                  <a:prstClr val="black"/>
                </a:solidFill>
              </a:rPr>
              <a:t> – (0,5), (1,4), (3,2), (3,3), (5,0)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5696" y="4869163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prstClr val="black"/>
                </a:solidFill>
              </a:rPr>
              <a:t>p  = x </a:t>
            </a:r>
            <a:r>
              <a:rPr lang="en-IN" sz="3200" dirty="0" err="1">
                <a:solidFill>
                  <a:prstClr val="black"/>
                </a:solidFill>
              </a:rPr>
              <a:t>cos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l-GR" sz="3200" dirty="0">
                <a:solidFill>
                  <a:prstClr val="black"/>
                </a:solidFill>
              </a:rPr>
              <a:t>θ</a:t>
            </a:r>
            <a:r>
              <a:rPr lang="en-US" sz="3200" dirty="0">
                <a:solidFill>
                  <a:prstClr val="black"/>
                </a:solidFill>
              </a:rPr>
              <a:t> + y sin</a:t>
            </a:r>
            <a:r>
              <a:rPr lang="el-GR" sz="3200" dirty="0">
                <a:solidFill>
                  <a:prstClr val="black"/>
                </a:solidFill>
              </a:rPr>
              <a:t>θ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337303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E2EDC2-65DA-4C99-88CC-2BFB6A3BE8B8}" type="slidenum">
              <a:rPr lang="en-US" smtClean="0">
                <a:solidFill>
                  <a:srgbClr val="903163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90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836716"/>
            <a:ext cx="6477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</a:rPr>
              <a:t>For each point use the equation.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852936"/>
            <a:ext cx="7239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IN" sz="2800" dirty="0">
                <a:solidFill>
                  <a:prstClr val="black"/>
                </a:solidFill>
              </a:rPr>
              <a:t>p = 0 </a:t>
            </a:r>
            <a:r>
              <a:rPr lang="en-IN" sz="2800" dirty="0" err="1">
                <a:solidFill>
                  <a:prstClr val="black"/>
                </a:solidFill>
              </a:rPr>
              <a:t>cos</a:t>
            </a:r>
            <a:r>
              <a:rPr lang="en-IN" sz="2800" dirty="0">
                <a:solidFill>
                  <a:prstClr val="black"/>
                </a:solidFill>
              </a:rPr>
              <a:t> </a:t>
            </a:r>
            <a:r>
              <a:rPr lang="el-GR" sz="2800" dirty="0">
                <a:solidFill>
                  <a:prstClr val="black"/>
                </a:solidFill>
              </a:rPr>
              <a:t>θ</a:t>
            </a:r>
            <a:r>
              <a:rPr lang="en-US" sz="2800" dirty="0">
                <a:solidFill>
                  <a:prstClr val="black"/>
                </a:solidFill>
              </a:rPr>
              <a:t> + 5 sin </a:t>
            </a:r>
            <a:r>
              <a:rPr lang="el-GR" sz="2800" dirty="0">
                <a:solidFill>
                  <a:prstClr val="black"/>
                </a:solidFill>
              </a:rPr>
              <a:t>θ </a:t>
            </a:r>
            <a:r>
              <a:rPr lang="en-US" sz="2800" dirty="0">
                <a:solidFill>
                  <a:prstClr val="black"/>
                </a:solidFill>
              </a:rPr>
              <a:t>           (0,5)</a:t>
            </a:r>
          </a:p>
          <a:p>
            <a:pPr>
              <a:spcAft>
                <a:spcPts val="1200"/>
              </a:spcAft>
              <a:defRPr/>
            </a:pPr>
            <a:r>
              <a:rPr lang="en-IN" sz="2800" dirty="0">
                <a:solidFill>
                  <a:prstClr val="black"/>
                </a:solidFill>
                <a:latin typeface="Century Schoolbook"/>
              </a:rPr>
              <a:t>p = 1 </a:t>
            </a:r>
            <a:r>
              <a:rPr lang="en-IN" sz="2800" dirty="0" err="1">
                <a:solidFill>
                  <a:prstClr val="black"/>
                </a:solidFill>
                <a:latin typeface="Century Schoolbook"/>
              </a:rPr>
              <a:t>cos</a:t>
            </a:r>
            <a:r>
              <a:rPr lang="en-IN" sz="2800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+ 4 sin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 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        (1,4)</a:t>
            </a:r>
          </a:p>
          <a:p>
            <a:pPr>
              <a:spcAft>
                <a:spcPts val="1200"/>
              </a:spcAft>
              <a:defRPr/>
            </a:pPr>
            <a:r>
              <a:rPr lang="en-IN" sz="2800" dirty="0">
                <a:solidFill>
                  <a:prstClr val="black"/>
                </a:solidFill>
                <a:latin typeface="Century Schoolbook"/>
              </a:rPr>
              <a:t>p = 3 </a:t>
            </a:r>
            <a:r>
              <a:rPr lang="en-IN" sz="2800" dirty="0" err="1">
                <a:solidFill>
                  <a:prstClr val="black"/>
                </a:solidFill>
                <a:latin typeface="Century Schoolbook"/>
              </a:rPr>
              <a:t>cos</a:t>
            </a:r>
            <a:r>
              <a:rPr lang="en-IN" sz="2800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+ 2 sin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 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        (3,2)</a:t>
            </a:r>
          </a:p>
          <a:p>
            <a:pPr>
              <a:spcAft>
                <a:spcPts val="1200"/>
              </a:spcAft>
              <a:defRPr/>
            </a:pPr>
            <a:r>
              <a:rPr lang="en-IN" sz="2800" dirty="0">
                <a:solidFill>
                  <a:prstClr val="black"/>
                </a:solidFill>
                <a:latin typeface="Century Schoolbook"/>
              </a:rPr>
              <a:t>p = 3 </a:t>
            </a:r>
            <a:r>
              <a:rPr lang="en-IN" sz="2800" dirty="0" err="1">
                <a:solidFill>
                  <a:prstClr val="black"/>
                </a:solidFill>
                <a:latin typeface="Century Schoolbook"/>
              </a:rPr>
              <a:t>cos</a:t>
            </a:r>
            <a:r>
              <a:rPr lang="en-IN" sz="2800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+ 3 sin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 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        (3,3)</a:t>
            </a:r>
          </a:p>
          <a:p>
            <a:pPr>
              <a:spcAft>
                <a:spcPts val="1200"/>
              </a:spcAft>
              <a:defRPr/>
            </a:pPr>
            <a:r>
              <a:rPr lang="en-IN" sz="2800" dirty="0">
                <a:solidFill>
                  <a:prstClr val="black"/>
                </a:solidFill>
                <a:latin typeface="Century Schoolbook"/>
              </a:rPr>
              <a:t>p = 5 </a:t>
            </a:r>
            <a:r>
              <a:rPr lang="en-IN" sz="2800" dirty="0" err="1">
                <a:solidFill>
                  <a:prstClr val="black"/>
                </a:solidFill>
                <a:latin typeface="Century Schoolbook"/>
              </a:rPr>
              <a:t>cos</a:t>
            </a:r>
            <a:r>
              <a:rPr lang="en-IN" sz="2800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+ 0 sin </a:t>
            </a:r>
            <a:r>
              <a:rPr lang="el-GR" sz="2800" dirty="0">
                <a:solidFill>
                  <a:prstClr val="black"/>
                </a:solidFill>
                <a:latin typeface="Century Schoolbook"/>
              </a:rPr>
              <a:t>θ </a:t>
            </a:r>
            <a:r>
              <a:rPr lang="en-US" sz="2800" dirty="0">
                <a:solidFill>
                  <a:prstClr val="black"/>
                </a:solidFill>
                <a:latin typeface="Century Schoolbook"/>
              </a:rPr>
              <a:t>         (5,0)</a:t>
            </a:r>
            <a:endParaRPr lang="en-IN" sz="28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1796819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</a:rPr>
              <a:t>p  = x </a:t>
            </a:r>
            <a:r>
              <a:rPr lang="en-IN" sz="2800" dirty="0" err="1">
                <a:solidFill>
                  <a:prstClr val="black"/>
                </a:solidFill>
              </a:rPr>
              <a:t>cos</a:t>
            </a:r>
            <a:r>
              <a:rPr lang="en-IN" sz="2800" dirty="0">
                <a:solidFill>
                  <a:prstClr val="black"/>
                </a:solidFill>
              </a:rPr>
              <a:t> </a:t>
            </a:r>
            <a:r>
              <a:rPr lang="el-GR" sz="2800" dirty="0">
                <a:solidFill>
                  <a:prstClr val="black"/>
                </a:solidFill>
              </a:rPr>
              <a:t>θ</a:t>
            </a:r>
            <a:r>
              <a:rPr lang="en-US" sz="2800" dirty="0">
                <a:solidFill>
                  <a:prstClr val="black"/>
                </a:solidFill>
              </a:rPr>
              <a:t> + y sin</a:t>
            </a:r>
            <a:r>
              <a:rPr lang="el-GR" sz="2800" dirty="0">
                <a:solidFill>
                  <a:prstClr val="black"/>
                </a:solidFill>
              </a:rPr>
              <a:t>θ</a:t>
            </a:r>
            <a:endParaRPr lang="en-IN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337303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A3533C-88CC-42F8-8899-40B0C15CEC5F}" type="slidenum">
              <a:rPr lang="en-US" smtClean="0">
                <a:solidFill>
                  <a:srgbClr val="903163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903163"/>
              </a:solidFill>
            </a:endParaRPr>
          </a:p>
        </p:txBody>
      </p:sp>
      <p:pic>
        <p:nvPicPr>
          <p:cNvPr id="1595394" name="Picture 2" descr="http://image.tutorvista.com/content/feed/u346/mom.GIF"/>
          <p:cNvPicPr>
            <a:picLocks noChangeAspect="1" noChangeArrowheads="1"/>
          </p:cNvPicPr>
          <p:nvPr/>
        </p:nvPicPr>
        <p:blipFill>
          <a:blip r:embed="rId2" cstate="print"/>
          <a:srcRect b="54820"/>
          <a:stretch>
            <a:fillRect/>
          </a:stretch>
        </p:blipFill>
        <p:spPr bwMode="auto">
          <a:xfrm>
            <a:off x="1547664" y="644691"/>
            <a:ext cx="5734050" cy="1700808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1640" y="3044957"/>
          <a:ext cx="6336000" cy="369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n-lt"/>
                        </a:rPr>
                        <a:t>0 </a:t>
                      </a:r>
                      <a:r>
                        <a:rPr lang="en-IN" sz="2400" dirty="0" err="1" smtClean="0">
                          <a:latin typeface="+mn-lt"/>
                        </a:rPr>
                        <a:t>cos</a:t>
                      </a:r>
                      <a:r>
                        <a:rPr lang="en-IN" sz="2400" dirty="0" smtClean="0">
                          <a:latin typeface="+mn-lt"/>
                        </a:rPr>
                        <a:t> </a:t>
                      </a:r>
                      <a:r>
                        <a:rPr lang="el-GR" sz="2400" dirty="0" smtClean="0">
                          <a:latin typeface="+mn-lt"/>
                        </a:rPr>
                        <a:t>θ</a:t>
                      </a:r>
                      <a:r>
                        <a:rPr lang="en-US" sz="2400" dirty="0" smtClean="0">
                          <a:latin typeface="+mn-lt"/>
                        </a:rPr>
                        <a:t> + 5 sin </a:t>
                      </a:r>
                      <a:r>
                        <a:rPr lang="el-GR" sz="2400" dirty="0" smtClean="0">
                          <a:latin typeface="+mn-lt"/>
                        </a:rPr>
                        <a:t>θ 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1 </a:t>
                      </a:r>
                      <a:r>
                        <a:rPr lang="es-ES" sz="2400" dirty="0" err="1" smtClean="0"/>
                        <a:t>cos</a:t>
                      </a:r>
                      <a:r>
                        <a:rPr lang="es-ES" sz="2400" dirty="0" smtClean="0"/>
                        <a:t> θ + 4 sin θ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3 </a:t>
                      </a:r>
                      <a:r>
                        <a:rPr lang="es-ES" sz="2400" dirty="0" err="1" smtClean="0"/>
                        <a:t>cos</a:t>
                      </a:r>
                      <a:r>
                        <a:rPr lang="es-ES" sz="2400" dirty="0" smtClean="0"/>
                        <a:t> θ + 2 sin θ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3 </a:t>
                      </a:r>
                      <a:r>
                        <a:rPr lang="es-ES" sz="2400" dirty="0" err="1" smtClean="0"/>
                        <a:t>cos</a:t>
                      </a:r>
                      <a:r>
                        <a:rPr lang="es-ES" sz="2400" dirty="0" smtClean="0"/>
                        <a:t> θ + 3 sin θ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5 </a:t>
                      </a:r>
                      <a:r>
                        <a:rPr lang="es-ES" sz="2400" dirty="0" err="1" smtClean="0"/>
                        <a:t>cos</a:t>
                      </a:r>
                      <a:r>
                        <a:rPr lang="es-ES" sz="2400" dirty="0" smtClean="0"/>
                        <a:t> θ + 0 sin θ</a:t>
                      </a:r>
                      <a:endParaRPr lang="en-IN" sz="2400" dirty="0"/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2.5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2.9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3.9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4.3</a:t>
                      </a:r>
                      <a:endParaRPr lang="en-IN" sz="2400" dirty="0"/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45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3.5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3.5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3.5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4.2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3.5</a:t>
                      </a:r>
                      <a:endParaRPr lang="en-IN" sz="2400" dirty="0"/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60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4.3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3.9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3.2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2.5</a:t>
                      </a:r>
                      <a:endParaRPr lang="en-IN" sz="2400" dirty="0"/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90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337301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A3533C-88CC-42F8-8899-40B0C15CEC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836712"/>
            <a:ext cx="72728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000" dirty="0">
                <a:latin typeface="+mn-lt"/>
              </a:rPr>
              <a:t>In the given question, the curve corresponding to the point (3,3) does not intersect at the common point (3.5, 45), where the other curves meet.</a:t>
            </a:r>
          </a:p>
          <a:p>
            <a:pPr algn="ctr">
              <a:defRPr/>
            </a:pPr>
            <a:endParaRPr lang="en-IN" sz="2000" dirty="0" smtClean="0">
              <a:latin typeface="+mn-lt"/>
            </a:endParaRPr>
          </a:p>
          <a:p>
            <a:pPr algn="ctr">
              <a:defRPr/>
            </a:pPr>
            <a:endParaRPr lang="en-IN" sz="2000" dirty="0" smtClean="0"/>
          </a:p>
          <a:p>
            <a:pPr algn="ctr">
              <a:defRPr/>
            </a:pPr>
            <a:r>
              <a:rPr lang="en-IN" sz="2000" dirty="0" smtClean="0">
                <a:latin typeface="+mn-lt"/>
              </a:rPr>
              <a:t>The </a:t>
            </a:r>
            <a:r>
              <a:rPr lang="en-IN" sz="2000" dirty="0">
                <a:latin typeface="+mn-lt"/>
              </a:rPr>
              <a:t>equation for the edge will be: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718484"/>
            <a:ext cx="54864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IN" sz="3200" dirty="0">
                <a:solidFill>
                  <a:schemeClr val="tx1"/>
                </a:solidFill>
              </a:rPr>
              <a:t>3.5 = x </a:t>
            </a:r>
            <a:r>
              <a:rPr lang="en-IN" sz="3200" dirty="0" err="1">
                <a:solidFill>
                  <a:schemeClr val="tx1"/>
                </a:solidFill>
              </a:rPr>
              <a:t>cos</a:t>
            </a:r>
            <a:r>
              <a:rPr lang="en-IN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45 + y sin </a:t>
            </a:r>
            <a:r>
              <a:rPr lang="en-US" sz="3200" dirty="0" smtClean="0">
                <a:solidFill>
                  <a:schemeClr val="tx1"/>
                </a:solidFill>
              </a:rPr>
              <a:t>45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528" y="836712"/>
            <a:ext cx="8496944" cy="5376597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Given marked edge pixels, find examples of specific shapes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Line segments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Circles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Generalized shapes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Basic idea - Patented 1962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Every edge pixel is a point that votes for all shapes that pass through it.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Votes are collected in “parameter space” - look for peaks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2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-40000"/>
          </a:blip>
          <a:srcRect/>
          <a:stretch>
            <a:fillRect/>
          </a:stretch>
        </p:blipFill>
        <p:spPr bwMode="auto">
          <a:xfrm>
            <a:off x="1691680" y="3525013"/>
            <a:ext cx="6035006" cy="300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B281-F7C8-445D-B5AC-B1CAF1F253B0}" type="slidenum">
              <a:rPr lang="en-IN" smtClean="0">
                <a:solidFill>
                  <a:srgbClr val="903163"/>
                </a:solidFill>
              </a:rPr>
              <a:pPr/>
              <a:t>3</a:t>
            </a:fld>
            <a:endParaRPr lang="en-IN">
              <a:solidFill>
                <a:srgbClr val="90316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152404"/>
            <a:ext cx="8229600" cy="410633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Straight Line</a:t>
            </a:r>
            <a:endParaRPr lang="en-IN" b="1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85803"/>
            <a:ext cx="85918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</a:t>
            </a:r>
            <a:r>
              <a:rPr lang="en-I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mx</a:t>
            </a: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c            </a:t>
            </a:r>
            <a:r>
              <a:rPr lang="en-IN" sz="2000" dirty="0">
                <a:solidFill>
                  <a:prstClr val="black"/>
                </a:solidFill>
              </a:rPr>
              <a:t>where m is the slope &amp; c the y-intercept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solidFill>
                  <a:prstClr val="black"/>
                </a:solidFill>
              </a:rPr>
              <a:t>The equation can be rewritten in c – m space as: </a:t>
            </a: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 = -</a:t>
            </a:r>
            <a:r>
              <a:rPr lang="en-I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</a:t>
            </a: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y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solidFill>
                  <a:prstClr val="black"/>
                </a:solidFill>
              </a:rPr>
              <a:t>Suppose we have several edge points (x</a:t>
            </a:r>
            <a:r>
              <a:rPr lang="en-IN" sz="2000" baseline="-25000" dirty="0">
                <a:solidFill>
                  <a:prstClr val="black"/>
                </a:solidFill>
              </a:rPr>
              <a:t>1</a:t>
            </a:r>
            <a:r>
              <a:rPr lang="en-IN" sz="2000" dirty="0">
                <a:solidFill>
                  <a:prstClr val="black"/>
                </a:solidFill>
              </a:rPr>
              <a:t>, y</a:t>
            </a:r>
            <a:r>
              <a:rPr lang="en-IN" sz="2000" baseline="-25000" dirty="0">
                <a:solidFill>
                  <a:prstClr val="black"/>
                </a:solidFill>
              </a:rPr>
              <a:t>1</a:t>
            </a:r>
            <a:r>
              <a:rPr lang="en-IN" sz="2000" dirty="0">
                <a:solidFill>
                  <a:prstClr val="black"/>
                </a:solidFill>
              </a:rPr>
              <a:t>), ..., (</a:t>
            </a:r>
            <a:r>
              <a:rPr lang="en-IN" sz="2000" dirty="0" err="1">
                <a:solidFill>
                  <a:prstClr val="black"/>
                </a:solidFill>
              </a:rPr>
              <a:t>x</a:t>
            </a:r>
            <a:r>
              <a:rPr lang="en-IN" sz="2000" baseline="-25000" dirty="0" err="1">
                <a:solidFill>
                  <a:prstClr val="black"/>
                </a:solidFill>
              </a:rPr>
              <a:t>n</a:t>
            </a:r>
            <a:r>
              <a:rPr lang="en-IN" sz="2000" dirty="0">
                <a:solidFill>
                  <a:prstClr val="black"/>
                </a:solidFill>
              </a:rPr>
              <a:t>, </a:t>
            </a:r>
            <a:r>
              <a:rPr lang="en-IN" sz="2000" dirty="0" err="1">
                <a:solidFill>
                  <a:prstClr val="black"/>
                </a:solidFill>
              </a:rPr>
              <a:t>y</a:t>
            </a:r>
            <a:r>
              <a:rPr lang="en-IN" sz="2000" baseline="-25000" dirty="0" err="1">
                <a:solidFill>
                  <a:prstClr val="black"/>
                </a:solidFill>
              </a:rPr>
              <a:t>n</a:t>
            </a:r>
            <a:r>
              <a:rPr lang="en-IN" sz="2000" dirty="0">
                <a:solidFill>
                  <a:prstClr val="black"/>
                </a:solidFill>
              </a:rPr>
              <a:t>) in x – y space that we want to fit in a line.</a:t>
            </a:r>
          </a:p>
          <a:p>
            <a:pPr>
              <a:spcAft>
                <a:spcPts val="1200"/>
              </a:spcAft>
            </a:pPr>
            <a:r>
              <a:rPr lang="en-IN" sz="2000" b="1" dirty="0">
                <a:solidFill>
                  <a:srgbClr val="0070C0"/>
                </a:solidFill>
              </a:rPr>
              <a:t>Each point in x – y space maps to a line in c – m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cap="none" dirty="0" smtClean="0"/>
              <a:t>Properties in slope-intercept space</a:t>
            </a:r>
            <a:endParaRPr lang="en-I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2084853"/>
            <a:ext cx="8439472" cy="4416491"/>
          </a:xfrm>
          <a:prstGeom prst="rect">
            <a:avLst/>
          </a:prstGeom>
        </p:spPr>
        <p:txBody>
          <a:bodyPr/>
          <a:lstStyle/>
          <a:p>
            <a:pPr marL="577850" indent="-577850" fontAlgn="base">
              <a:spcBef>
                <a:spcPct val="20000"/>
              </a:spcBef>
              <a:spcAft>
                <a:spcPts val="3000"/>
              </a:spcAft>
              <a:buClr>
                <a:srgbClr val="002060"/>
              </a:buClr>
              <a:buFont typeface="Wingdings 2" pitchFamily="18" charset="2"/>
              <a:buChar char=""/>
              <a:defRPr/>
            </a:pPr>
            <a:r>
              <a:rPr lang="en-US" sz="2400" dirty="0">
                <a:solidFill>
                  <a:prstClr val="black"/>
                </a:solidFill>
              </a:rPr>
              <a:t>Each point (</a:t>
            </a:r>
            <a:r>
              <a:rPr lang="en-US" sz="2400" i="1" dirty="0">
                <a:solidFill>
                  <a:prstClr val="black"/>
                </a:solidFill>
              </a:rPr>
              <a:t>x</a:t>
            </a:r>
            <a:r>
              <a:rPr lang="en-US" sz="2400" i="1" baseline="-25000" dirty="0">
                <a:solidFill>
                  <a:prstClr val="black"/>
                </a:solidFill>
              </a:rPr>
              <a:t>i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i="1" dirty="0" err="1">
                <a:solidFill>
                  <a:prstClr val="black"/>
                </a:solidFill>
              </a:rPr>
              <a:t>y</a:t>
            </a:r>
            <a:r>
              <a:rPr lang="en-US" sz="2400" i="1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 defines a line in the </a:t>
            </a:r>
            <a:r>
              <a:rPr lang="en-US" sz="2400" i="1" dirty="0">
                <a:solidFill>
                  <a:prstClr val="black"/>
                </a:solidFill>
              </a:rPr>
              <a:t>c </a:t>
            </a:r>
            <a:r>
              <a:rPr lang="en-US" sz="2400" dirty="0">
                <a:solidFill>
                  <a:prstClr val="black"/>
                </a:solidFill>
              </a:rPr>
              <a:t>− </a:t>
            </a:r>
            <a:r>
              <a:rPr lang="en-US" sz="2400" i="1" dirty="0">
                <a:solidFill>
                  <a:prstClr val="black"/>
                </a:solidFill>
              </a:rPr>
              <a:t>m </a:t>
            </a:r>
            <a:r>
              <a:rPr lang="en-US" sz="2400" dirty="0">
                <a:solidFill>
                  <a:prstClr val="black"/>
                </a:solidFill>
              </a:rPr>
              <a:t>space (parameter space).</a:t>
            </a:r>
          </a:p>
          <a:p>
            <a:pPr marL="577850" indent="-577850" fontAlgn="base">
              <a:spcBef>
                <a:spcPct val="20000"/>
              </a:spcBef>
              <a:spcAft>
                <a:spcPts val="3000"/>
              </a:spcAft>
              <a:buClr>
                <a:srgbClr val="002060"/>
              </a:buClr>
              <a:buFont typeface="Wingdings 2" pitchFamily="18" charset="2"/>
              <a:buChar char=""/>
              <a:defRPr/>
            </a:pPr>
            <a:r>
              <a:rPr lang="en-US" sz="2400" dirty="0">
                <a:solidFill>
                  <a:srgbClr val="0070C0"/>
                </a:solidFill>
              </a:rPr>
              <a:t>Points lying on the same line in the </a:t>
            </a:r>
            <a:r>
              <a:rPr lang="en-US" sz="2400" i="1" dirty="0">
                <a:solidFill>
                  <a:srgbClr val="0070C0"/>
                </a:solidFill>
              </a:rPr>
              <a:t>x </a:t>
            </a:r>
            <a:r>
              <a:rPr lang="en-US" sz="2400" dirty="0">
                <a:solidFill>
                  <a:srgbClr val="0070C0"/>
                </a:solidFill>
              </a:rPr>
              <a:t>− </a:t>
            </a:r>
            <a:r>
              <a:rPr lang="en-US" sz="2400" i="1" dirty="0">
                <a:solidFill>
                  <a:srgbClr val="0070C0"/>
                </a:solidFill>
              </a:rPr>
              <a:t>y </a:t>
            </a:r>
            <a:r>
              <a:rPr lang="en-US" sz="2400" dirty="0">
                <a:solidFill>
                  <a:srgbClr val="0070C0"/>
                </a:solidFill>
              </a:rPr>
              <a:t>space, define lines in the parameter space which </a:t>
            </a:r>
            <a:r>
              <a:rPr lang="en-US" sz="2400" b="1" u="sng" dirty="0">
                <a:solidFill>
                  <a:srgbClr val="0070C0"/>
                </a:solidFill>
              </a:rPr>
              <a:t>all intersect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at the same point.</a:t>
            </a:r>
          </a:p>
          <a:p>
            <a:pPr marL="577850" indent="-577850" fontAlgn="base">
              <a:spcBef>
                <a:spcPct val="20000"/>
              </a:spcBef>
              <a:spcAft>
                <a:spcPts val="3000"/>
              </a:spcAft>
              <a:buClr>
                <a:srgbClr val="002060"/>
              </a:buClr>
              <a:buFont typeface="Wingdings 2" pitchFamily="18" charset="2"/>
              <a:buChar char=""/>
              <a:defRPr/>
            </a:pPr>
            <a:r>
              <a:rPr lang="en-US" sz="2400" dirty="0">
                <a:solidFill>
                  <a:prstClr val="black"/>
                </a:solidFill>
              </a:rPr>
              <a:t>The coordinates of the point of intersection define the parameters of the line in the </a:t>
            </a:r>
            <a:r>
              <a:rPr lang="en-US" sz="2400" i="1" dirty="0">
                <a:solidFill>
                  <a:prstClr val="black"/>
                </a:solidFill>
              </a:rPr>
              <a:t>x </a:t>
            </a:r>
            <a:r>
              <a:rPr lang="en-US" sz="2400" dirty="0">
                <a:solidFill>
                  <a:prstClr val="black"/>
                </a:solidFill>
              </a:rPr>
              <a:t>− </a:t>
            </a:r>
            <a:r>
              <a:rPr lang="en-US" sz="2400" i="1" dirty="0">
                <a:solidFill>
                  <a:prstClr val="black"/>
                </a:solidFill>
              </a:rPr>
              <a:t>y </a:t>
            </a:r>
            <a:r>
              <a:rPr lang="en-US" sz="2400" dirty="0">
                <a:solidFill>
                  <a:prstClr val="black"/>
                </a:solidFill>
              </a:rPr>
              <a:t>space.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4</a:t>
            </a:fld>
            <a:endParaRPr lang="en-IN" dirty="0">
              <a:solidFill>
                <a:srgbClr val="9031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892829"/>
            <a:ext cx="8820472" cy="4965171"/>
          </a:xfrm>
          <a:prstGeom prst="rect">
            <a:avLst/>
          </a:prstGeom>
        </p:spPr>
        <p:txBody>
          <a:bodyPr/>
          <a:lstStyle/>
          <a:p>
            <a:pPr marL="304800" indent="-304800" defTabSz="457200" fontAlgn="base">
              <a:spcAft>
                <a:spcPts val="600"/>
              </a:spcAft>
              <a:buClr>
                <a:srgbClr val="903163"/>
              </a:buClr>
              <a:buSzPct val="92000"/>
              <a:defRPr/>
            </a:pPr>
            <a:r>
              <a:rPr lang="en-US" sz="2400" dirty="0">
                <a:solidFill>
                  <a:srgbClr val="3D3D3D"/>
                </a:solidFill>
              </a:rPr>
              <a:t>1. Quantize parameter space (c, m):</a:t>
            </a:r>
          </a:p>
          <a:p>
            <a:pPr marL="304800" indent="-304800" defTabSz="457200" fontAlgn="base"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sz="2400" i="1" dirty="0">
                <a:solidFill>
                  <a:srgbClr val="3D3D3D"/>
                </a:solidFill>
              </a:rPr>
              <a:t>	 P </a:t>
            </a:r>
            <a:r>
              <a:rPr lang="en-US" sz="2400" dirty="0">
                <a:solidFill>
                  <a:srgbClr val="3D3D3D"/>
                </a:solidFill>
              </a:rPr>
              <a:t>[</a:t>
            </a:r>
            <a:r>
              <a:rPr lang="en-US" sz="2400" i="1" dirty="0" err="1">
                <a:solidFill>
                  <a:srgbClr val="3D3D3D"/>
                </a:solidFill>
              </a:rPr>
              <a:t>m</a:t>
            </a:r>
            <a:r>
              <a:rPr lang="en-US" sz="2400" baseline="-25000" dirty="0" err="1">
                <a:solidFill>
                  <a:srgbClr val="3D3D3D"/>
                </a:solidFill>
              </a:rPr>
              <a:t>min</a:t>
            </a:r>
            <a:r>
              <a:rPr lang="en-US" sz="2400" dirty="0">
                <a:solidFill>
                  <a:srgbClr val="3D3D3D"/>
                </a:solidFill>
              </a:rPr>
              <a:t>, . . . , </a:t>
            </a:r>
            <a:r>
              <a:rPr lang="en-US" sz="2400" i="1" dirty="0" err="1">
                <a:solidFill>
                  <a:srgbClr val="3D3D3D"/>
                </a:solidFill>
              </a:rPr>
              <a:t>m</a:t>
            </a:r>
            <a:r>
              <a:rPr lang="en-US" sz="2400" baseline="-25000" dirty="0" err="1">
                <a:solidFill>
                  <a:srgbClr val="3D3D3D"/>
                </a:solidFill>
              </a:rPr>
              <a:t>max</a:t>
            </a:r>
            <a:r>
              <a:rPr lang="en-US" sz="2400" dirty="0">
                <a:solidFill>
                  <a:srgbClr val="3D3D3D"/>
                </a:solidFill>
              </a:rPr>
              <a:t>]</a:t>
            </a:r>
            <a:r>
              <a:rPr lang="en-US" sz="2400" i="1" dirty="0">
                <a:solidFill>
                  <a:srgbClr val="3D3D3D"/>
                </a:solidFill>
              </a:rPr>
              <a:t> </a:t>
            </a:r>
            <a:r>
              <a:rPr lang="en-US" sz="2400" dirty="0">
                <a:solidFill>
                  <a:srgbClr val="3D3D3D"/>
                </a:solidFill>
              </a:rPr>
              <a:t>[</a:t>
            </a:r>
            <a:r>
              <a:rPr lang="en-US" sz="2400" i="1" dirty="0" err="1">
                <a:solidFill>
                  <a:srgbClr val="3D3D3D"/>
                </a:solidFill>
              </a:rPr>
              <a:t>c</a:t>
            </a:r>
            <a:r>
              <a:rPr lang="en-US" sz="2400" baseline="-25000" dirty="0" err="1">
                <a:solidFill>
                  <a:srgbClr val="3D3D3D"/>
                </a:solidFill>
              </a:rPr>
              <a:t>min</a:t>
            </a:r>
            <a:r>
              <a:rPr lang="en-US" sz="2400" dirty="0">
                <a:solidFill>
                  <a:srgbClr val="3D3D3D"/>
                </a:solidFill>
              </a:rPr>
              <a:t>, . . . , </a:t>
            </a:r>
            <a:r>
              <a:rPr lang="en-US" sz="2400" i="1" dirty="0" err="1">
                <a:solidFill>
                  <a:srgbClr val="3D3D3D"/>
                </a:solidFill>
              </a:rPr>
              <a:t>c</a:t>
            </a:r>
            <a:r>
              <a:rPr lang="en-US" sz="2400" baseline="-25000" dirty="0" err="1">
                <a:solidFill>
                  <a:srgbClr val="3D3D3D"/>
                </a:solidFill>
              </a:rPr>
              <a:t>max</a:t>
            </a:r>
            <a:r>
              <a:rPr lang="en-US" sz="2400" dirty="0">
                <a:solidFill>
                  <a:srgbClr val="3D3D3D"/>
                </a:solidFill>
              </a:rPr>
              <a:t>]</a:t>
            </a:r>
          </a:p>
          <a:p>
            <a:pPr marL="304800" indent="-304800" defTabSz="457200" fontAlgn="base">
              <a:lnSpc>
                <a:spcPct val="90000"/>
              </a:lnSpc>
              <a:spcAft>
                <a:spcPts val="600"/>
              </a:spcAft>
              <a:buClr>
                <a:srgbClr val="903163"/>
              </a:buClr>
              <a:buSzPct val="92000"/>
              <a:buFont typeface="Wingdings 2" pitchFamily="18" charset="2"/>
              <a:buNone/>
              <a:defRPr/>
            </a:pPr>
            <a:r>
              <a:rPr lang="en-US" sz="2400" dirty="0">
                <a:solidFill>
                  <a:srgbClr val="3D3D3D"/>
                </a:solidFill>
              </a:rPr>
              <a:t>2. For each edge point (</a:t>
            </a:r>
            <a:r>
              <a:rPr lang="en-US" sz="2400" i="1" dirty="0">
                <a:solidFill>
                  <a:srgbClr val="3D3D3D"/>
                </a:solidFill>
              </a:rPr>
              <a:t>x</a:t>
            </a:r>
            <a:r>
              <a:rPr lang="en-US" sz="2400" dirty="0">
                <a:solidFill>
                  <a:srgbClr val="3D3D3D"/>
                </a:solidFill>
              </a:rPr>
              <a:t>, </a:t>
            </a:r>
            <a:r>
              <a:rPr lang="en-US" sz="2400" i="1" dirty="0">
                <a:solidFill>
                  <a:srgbClr val="3D3D3D"/>
                </a:solidFill>
              </a:rPr>
              <a:t>y</a:t>
            </a:r>
            <a:r>
              <a:rPr lang="en-US" sz="2400" dirty="0">
                <a:solidFill>
                  <a:srgbClr val="3D3D3D"/>
                </a:solidFill>
              </a:rPr>
              <a:t>)</a:t>
            </a:r>
          </a:p>
          <a:p>
            <a:pPr marL="304800" indent="-304800" defTabSz="457200" fontAlgn="base">
              <a:lnSpc>
                <a:spcPct val="90000"/>
              </a:lnSpc>
              <a:spcAft>
                <a:spcPts val="600"/>
              </a:spcAft>
              <a:buClr>
                <a:srgbClr val="903163"/>
              </a:buClr>
              <a:buSzPct val="92000"/>
              <a:buFont typeface="Wingdings 2" pitchFamily="18" charset="2"/>
              <a:buNone/>
              <a:defRPr/>
            </a:pPr>
            <a:r>
              <a:rPr lang="en-US" sz="2400" dirty="0">
                <a:solidFill>
                  <a:srgbClr val="3D3D3D"/>
                </a:solidFill>
              </a:rPr>
              <a:t>        For(</a:t>
            </a:r>
            <a:r>
              <a:rPr lang="en-US" sz="2400" i="1" dirty="0">
                <a:solidFill>
                  <a:srgbClr val="3D3D3D"/>
                </a:solidFill>
              </a:rPr>
              <a:t>m </a:t>
            </a:r>
            <a:r>
              <a:rPr lang="en-US" sz="2400" dirty="0">
                <a:solidFill>
                  <a:srgbClr val="3D3D3D"/>
                </a:solidFill>
              </a:rPr>
              <a:t>= </a:t>
            </a:r>
            <a:r>
              <a:rPr lang="en-US" sz="2400" i="1" dirty="0" err="1">
                <a:solidFill>
                  <a:srgbClr val="3D3D3D"/>
                </a:solidFill>
              </a:rPr>
              <a:t>m</a:t>
            </a:r>
            <a:r>
              <a:rPr lang="en-US" sz="2400" baseline="-25000" dirty="0" err="1">
                <a:solidFill>
                  <a:srgbClr val="3D3D3D"/>
                </a:solidFill>
              </a:rPr>
              <a:t>min</a:t>
            </a:r>
            <a:r>
              <a:rPr lang="en-US" sz="2400" dirty="0">
                <a:solidFill>
                  <a:srgbClr val="3D3D3D"/>
                </a:solidFill>
              </a:rPr>
              <a:t>; </a:t>
            </a:r>
            <a:r>
              <a:rPr lang="en-US" sz="2400" i="1" dirty="0">
                <a:solidFill>
                  <a:srgbClr val="3D3D3D"/>
                </a:solidFill>
              </a:rPr>
              <a:t>m </a:t>
            </a:r>
            <a:r>
              <a:rPr lang="en-US" sz="2400" dirty="0">
                <a:solidFill>
                  <a:srgbClr val="3D3D3D"/>
                </a:solidFill>
              </a:rPr>
              <a:t>≤ </a:t>
            </a:r>
            <a:r>
              <a:rPr lang="en-US" sz="2400" i="1" dirty="0" err="1">
                <a:solidFill>
                  <a:srgbClr val="3D3D3D"/>
                </a:solidFill>
              </a:rPr>
              <a:t>m</a:t>
            </a:r>
            <a:r>
              <a:rPr lang="en-US" sz="2400" baseline="-25000" dirty="0" err="1">
                <a:solidFill>
                  <a:srgbClr val="3D3D3D"/>
                </a:solidFill>
              </a:rPr>
              <a:t>max</a:t>
            </a:r>
            <a:r>
              <a:rPr lang="en-US" sz="2400" dirty="0">
                <a:solidFill>
                  <a:srgbClr val="3D3D3D"/>
                </a:solidFill>
              </a:rPr>
              <a:t>; </a:t>
            </a:r>
            <a:r>
              <a:rPr lang="en-US" sz="2400" i="1" dirty="0">
                <a:solidFill>
                  <a:srgbClr val="3D3D3D"/>
                </a:solidFill>
              </a:rPr>
              <a:t>m</a:t>
            </a:r>
            <a:r>
              <a:rPr lang="en-US" sz="2400" dirty="0">
                <a:solidFill>
                  <a:srgbClr val="3D3D3D"/>
                </a:solidFill>
              </a:rPr>
              <a:t>++) {</a:t>
            </a:r>
          </a:p>
          <a:p>
            <a:pPr marL="304800" indent="-304800" defTabSz="457200" fontAlgn="base">
              <a:lnSpc>
                <a:spcPct val="90000"/>
              </a:lnSpc>
              <a:spcAft>
                <a:spcPts val="600"/>
              </a:spcAft>
              <a:buClr>
                <a:srgbClr val="903163"/>
              </a:buClr>
              <a:buSzPct val="92000"/>
              <a:buFont typeface="Wingdings 2" pitchFamily="18" charset="2"/>
              <a:buNone/>
              <a:defRPr/>
            </a:pPr>
            <a:r>
              <a:rPr lang="en-US" sz="2400" dirty="0">
                <a:solidFill>
                  <a:srgbClr val="3D3D3D"/>
                </a:solidFill>
              </a:rPr>
              <a:t>             </a:t>
            </a:r>
            <a:r>
              <a:rPr lang="en-US" sz="2400" i="1" dirty="0">
                <a:solidFill>
                  <a:srgbClr val="3D3D3D"/>
                </a:solidFill>
              </a:rPr>
              <a:t>c </a:t>
            </a:r>
            <a:r>
              <a:rPr lang="en-US" sz="2400" dirty="0">
                <a:solidFill>
                  <a:srgbClr val="3D3D3D"/>
                </a:solidFill>
              </a:rPr>
              <a:t>= − </a:t>
            </a:r>
            <a:r>
              <a:rPr lang="en-US" sz="2400" i="1" dirty="0" err="1">
                <a:solidFill>
                  <a:srgbClr val="3D3D3D"/>
                </a:solidFill>
              </a:rPr>
              <a:t>xm</a:t>
            </a:r>
            <a:r>
              <a:rPr lang="en-US" sz="2400" i="1" dirty="0">
                <a:solidFill>
                  <a:srgbClr val="3D3D3D"/>
                </a:solidFill>
              </a:rPr>
              <a:t> </a:t>
            </a:r>
            <a:r>
              <a:rPr lang="en-US" sz="2400" dirty="0">
                <a:solidFill>
                  <a:srgbClr val="3D3D3D"/>
                </a:solidFill>
              </a:rPr>
              <a:t>+ </a:t>
            </a:r>
            <a:r>
              <a:rPr lang="en-US" sz="2400" i="1" dirty="0">
                <a:solidFill>
                  <a:srgbClr val="3D3D3D"/>
                </a:solidFill>
              </a:rPr>
              <a:t>y</a:t>
            </a:r>
            <a:r>
              <a:rPr lang="en-US" sz="2400" dirty="0">
                <a:solidFill>
                  <a:srgbClr val="3D3D3D"/>
                </a:solidFill>
              </a:rPr>
              <a:t>; /* round off if needed *</a:t>
            </a:r>
          </a:p>
          <a:p>
            <a:pPr marL="304800" indent="-304800" defTabSz="457200" fontAlgn="base">
              <a:lnSpc>
                <a:spcPct val="90000"/>
              </a:lnSpc>
              <a:spcAft>
                <a:spcPts val="600"/>
              </a:spcAft>
              <a:buClr>
                <a:srgbClr val="903163"/>
              </a:buClr>
              <a:buSzPct val="92000"/>
              <a:buFont typeface="Wingdings 2" pitchFamily="18" charset="2"/>
              <a:buNone/>
              <a:defRPr/>
            </a:pPr>
            <a:r>
              <a:rPr lang="en-US" sz="2400" dirty="0">
                <a:solidFill>
                  <a:srgbClr val="3D3D3D"/>
                </a:solidFill>
              </a:rPr>
              <a:t>            (</a:t>
            </a:r>
            <a:r>
              <a:rPr lang="en-US" sz="2400" i="1" dirty="0">
                <a:solidFill>
                  <a:srgbClr val="3D3D3D"/>
                </a:solidFill>
              </a:rPr>
              <a:t>P</a:t>
            </a:r>
            <a:r>
              <a:rPr lang="en-US" sz="2400" dirty="0">
                <a:solidFill>
                  <a:srgbClr val="3D3D3D"/>
                </a:solidFill>
              </a:rPr>
              <a:t>[</a:t>
            </a:r>
            <a:r>
              <a:rPr lang="en-US" sz="2400" i="1" dirty="0">
                <a:solidFill>
                  <a:srgbClr val="3D3D3D"/>
                </a:solidFill>
              </a:rPr>
              <a:t>m</a:t>
            </a:r>
            <a:r>
              <a:rPr lang="en-US" sz="2400" dirty="0">
                <a:solidFill>
                  <a:srgbClr val="3D3D3D"/>
                </a:solidFill>
              </a:rPr>
              <a:t>][</a:t>
            </a:r>
            <a:r>
              <a:rPr lang="en-US" sz="2400" i="1" dirty="0">
                <a:solidFill>
                  <a:srgbClr val="3D3D3D"/>
                </a:solidFill>
              </a:rPr>
              <a:t>c</a:t>
            </a:r>
            <a:r>
              <a:rPr lang="en-US" sz="2400" dirty="0">
                <a:solidFill>
                  <a:srgbClr val="3D3D3D"/>
                </a:solidFill>
              </a:rPr>
              <a:t>])++; /* </a:t>
            </a:r>
            <a:r>
              <a:rPr lang="en-US" sz="2400" b="1" dirty="0">
                <a:solidFill>
                  <a:srgbClr val="903163"/>
                </a:solidFill>
              </a:rPr>
              <a:t>voting</a:t>
            </a:r>
            <a:r>
              <a:rPr lang="en-US" sz="2400" dirty="0">
                <a:solidFill>
                  <a:srgbClr val="3D3D3D"/>
                </a:solidFill>
              </a:rPr>
              <a:t> */      }</a:t>
            </a:r>
          </a:p>
          <a:p>
            <a:pPr marL="304800" indent="-304800" defTabSz="457200" fontAlgn="base">
              <a:lnSpc>
                <a:spcPct val="90000"/>
              </a:lnSpc>
              <a:spcAft>
                <a:spcPts val="600"/>
              </a:spcAft>
              <a:buClr>
                <a:srgbClr val="903163"/>
              </a:buClr>
              <a:buSzPct val="92000"/>
              <a:buFont typeface="Wingdings 2" pitchFamily="18" charset="2"/>
              <a:buNone/>
              <a:defRPr/>
            </a:pPr>
            <a:r>
              <a:rPr lang="en-US" sz="2400" dirty="0">
                <a:solidFill>
                  <a:srgbClr val="3D3D3D"/>
                </a:solidFill>
              </a:rPr>
              <a:t>3. Find local maxima in </a:t>
            </a:r>
            <a:r>
              <a:rPr lang="en-US" sz="2400" i="1" dirty="0">
                <a:solidFill>
                  <a:srgbClr val="3D3D3D"/>
                </a:solidFill>
              </a:rPr>
              <a:t>P</a:t>
            </a:r>
            <a:r>
              <a:rPr lang="en-US" sz="2400" dirty="0">
                <a:solidFill>
                  <a:srgbClr val="3D3D3D"/>
                </a:solidFill>
              </a:rPr>
              <a:t>[</a:t>
            </a:r>
            <a:r>
              <a:rPr lang="en-US" sz="2400" i="1" dirty="0">
                <a:solidFill>
                  <a:srgbClr val="3D3D3D"/>
                </a:solidFill>
              </a:rPr>
              <a:t>m</a:t>
            </a:r>
            <a:r>
              <a:rPr lang="en-US" sz="2400" dirty="0">
                <a:solidFill>
                  <a:srgbClr val="3D3D3D"/>
                </a:solidFill>
              </a:rPr>
              <a:t>][</a:t>
            </a:r>
            <a:r>
              <a:rPr lang="en-US" sz="2400" i="1" dirty="0">
                <a:solidFill>
                  <a:srgbClr val="3D3D3D"/>
                </a:solidFill>
              </a:rPr>
              <a:t>c</a:t>
            </a:r>
            <a:r>
              <a:rPr lang="en-US" sz="2400" dirty="0">
                <a:solidFill>
                  <a:srgbClr val="3D3D3D"/>
                </a:solidFill>
              </a:rPr>
              <a:t>]</a:t>
            </a:r>
          </a:p>
          <a:p>
            <a:pPr marL="304800" indent="-304800" defTabSz="457200" fontAlgn="base">
              <a:lnSpc>
                <a:spcPct val="90000"/>
              </a:lnSpc>
              <a:spcAft>
                <a:spcPts val="600"/>
              </a:spcAft>
              <a:buClr>
                <a:srgbClr val="903163"/>
              </a:buClr>
              <a:buSzPct val="92000"/>
              <a:buFont typeface="Wingdings 2" pitchFamily="18" charset="2"/>
              <a:buNone/>
              <a:defRPr/>
            </a:pPr>
            <a:endParaRPr lang="en-US" sz="1000" dirty="0">
              <a:solidFill>
                <a:srgbClr val="3D3D3D"/>
              </a:solidFill>
            </a:endParaRPr>
          </a:p>
          <a:p>
            <a:pPr marL="304800" indent="-304800" defTabSz="457200" fontAlgn="base">
              <a:lnSpc>
                <a:spcPct val="90000"/>
              </a:lnSpc>
              <a:spcAft>
                <a:spcPts val="600"/>
              </a:spcAft>
              <a:buClr>
                <a:srgbClr val="903163"/>
              </a:buClr>
              <a:buSzPct val="92000"/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sz="2400" b="1" i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sz="2400" b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sz="2400" b="1" i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2400" b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][</a:t>
            </a:r>
            <a:r>
              <a:rPr lang="en-US" sz="2400" b="1" i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400" b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= M, then </a:t>
            </a:r>
            <a:r>
              <a:rPr lang="en-US" sz="2400" b="1" i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 </a:t>
            </a:r>
            <a:r>
              <a:rPr lang="en-US" sz="2400" b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points lie on the line </a:t>
            </a:r>
            <a:r>
              <a:rPr lang="en-US" sz="2400" b="1" i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</a:t>
            </a:r>
            <a:r>
              <a:rPr lang="en-US" sz="2400" b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sz="2400" b="1" i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 x </a:t>
            </a:r>
            <a:r>
              <a:rPr lang="en-US" sz="2400" b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en-US" sz="2400" b="1" i="1" dirty="0">
                <a:solidFill>
                  <a:srgbClr val="3D3D3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400" b="1" dirty="0">
              <a:solidFill>
                <a:srgbClr val="3D3D3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04800" indent="-304800" defTabSz="457200" fontAlgn="base">
              <a:spcAft>
                <a:spcPts val="600"/>
              </a:spcAft>
              <a:buClr>
                <a:srgbClr val="903163"/>
              </a:buClr>
              <a:buSzPct val="92000"/>
              <a:defRPr/>
            </a:pPr>
            <a:endParaRPr lang="en-US" sz="2400" dirty="0">
              <a:solidFill>
                <a:srgbClr val="3D3D3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5</a:t>
            </a:fld>
            <a:endParaRPr lang="en-IN" dirty="0">
              <a:solidFill>
                <a:srgbClr val="9031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836712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black"/>
                </a:solidFill>
              </a:rPr>
              <a:t>Find the equation for the edge for the following edge points</a:t>
            </a:r>
          </a:p>
          <a:p>
            <a:pPr marL="463550" indent="-46355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(2,2)</a:t>
            </a:r>
          </a:p>
          <a:p>
            <a:pPr marL="463550" indent="-46355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(4,7)</a:t>
            </a:r>
          </a:p>
          <a:p>
            <a:pPr marL="463550" indent="-46355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(5,5)</a:t>
            </a:r>
          </a:p>
          <a:p>
            <a:pPr marL="463550" indent="-46355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(6,2)</a:t>
            </a:r>
          </a:p>
          <a:p>
            <a:pPr marL="463550" indent="-46355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(6,6)</a:t>
            </a:r>
          </a:p>
          <a:p>
            <a:pPr marL="463550" indent="-463550">
              <a:buFont typeface="Arial" pitchFamily="34" charset="0"/>
              <a:buChar char="•"/>
            </a:pPr>
            <a:endParaRPr lang="en-IN" sz="2400" dirty="0">
              <a:solidFill>
                <a:prstClr val="black"/>
              </a:solidFill>
            </a:endParaRPr>
          </a:p>
          <a:p>
            <a:pPr marL="463550" indent="-463550"/>
            <a:r>
              <a:rPr lang="en-IN" sz="2400" dirty="0">
                <a:solidFill>
                  <a:prstClr val="black"/>
                </a:solidFill>
              </a:rPr>
              <a:t>Let </a:t>
            </a:r>
            <a:r>
              <a:rPr lang="en-IN" sz="2400" dirty="0" err="1">
                <a:solidFill>
                  <a:prstClr val="black"/>
                </a:solidFill>
              </a:rPr>
              <a:t>m</a:t>
            </a:r>
            <a:r>
              <a:rPr lang="en-IN" sz="2400" baseline="-25000" dirty="0" err="1">
                <a:solidFill>
                  <a:prstClr val="black"/>
                </a:solidFill>
              </a:rPr>
              <a:t>min</a:t>
            </a:r>
            <a:r>
              <a:rPr lang="en-IN" sz="2400" dirty="0">
                <a:solidFill>
                  <a:prstClr val="black"/>
                </a:solidFill>
              </a:rPr>
              <a:t> = -2 &amp; </a:t>
            </a:r>
            <a:r>
              <a:rPr lang="en-IN" sz="2400" dirty="0" err="1">
                <a:solidFill>
                  <a:prstClr val="black"/>
                </a:solidFill>
              </a:rPr>
              <a:t>m</a:t>
            </a:r>
            <a:r>
              <a:rPr lang="en-IN" sz="2400" baseline="-25000" dirty="0" err="1">
                <a:solidFill>
                  <a:prstClr val="black"/>
                </a:solidFill>
              </a:rPr>
              <a:t>max</a:t>
            </a:r>
            <a:r>
              <a:rPr lang="en-IN" sz="2400" dirty="0">
                <a:solidFill>
                  <a:prstClr val="black"/>
                </a:solidFill>
              </a:rPr>
              <a:t> =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880" y="1796819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c = -2m + 2</a:t>
            </a:r>
          </a:p>
          <a:p>
            <a:r>
              <a:rPr lang="en-IN" sz="2400" dirty="0">
                <a:solidFill>
                  <a:srgbClr val="C00000"/>
                </a:solidFill>
              </a:rPr>
              <a:t>c = -4m + 7</a:t>
            </a:r>
          </a:p>
          <a:p>
            <a:r>
              <a:rPr lang="en-IN" sz="2400" dirty="0">
                <a:solidFill>
                  <a:srgbClr val="C00000"/>
                </a:solidFill>
              </a:rPr>
              <a:t>c = -5m + 5</a:t>
            </a:r>
          </a:p>
          <a:p>
            <a:r>
              <a:rPr lang="en-IN" sz="2400" dirty="0">
                <a:solidFill>
                  <a:srgbClr val="C00000"/>
                </a:solidFill>
              </a:rPr>
              <a:t>c = -6m + 2</a:t>
            </a:r>
          </a:p>
          <a:p>
            <a:r>
              <a:rPr lang="en-IN" sz="2400" dirty="0">
                <a:solidFill>
                  <a:srgbClr val="C00000"/>
                </a:solidFill>
              </a:rPr>
              <a:t>c = -6m + 6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6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6876256" y="3621024"/>
            <a:ext cx="1152128" cy="4800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83968" y="3621024"/>
            <a:ext cx="1152128" cy="4800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5696" y="3621024"/>
            <a:ext cx="1152128" cy="4800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52120" y="3140968"/>
            <a:ext cx="1152128" cy="48005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55976" y="2084852"/>
            <a:ext cx="1152128" cy="480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35696" y="3044960"/>
            <a:ext cx="1152128" cy="48005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59832" y="2084852"/>
            <a:ext cx="1152128" cy="4800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3045" name="AutoShape 5"/>
          <p:cNvSpPr>
            <a:spLocks noChangeAspect="1" noChangeArrowheads="1" noTextEdit="1"/>
          </p:cNvSpPr>
          <p:nvPr/>
        </p:nvSpPr>
        <p:spPr bwMode="auto">
          <a:xfrm>
            <a:off x="971550" y="452669"/>
            <a:ext cx="7200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1776418" y="609303"/>
            <a:ext cx="9525" cy="39751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3033718" y="609303"/>
            <a:ext cx="9525" cy="39751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4291018" y="609303"/>
            <a:ext cx="9525" cy="39751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5548318" y="609303"/>
            <a:ext cx="9525" cy="39751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6805614" y="609303"/>
            <a:ext cx="9525" cy="39751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1085850" y="2076155"/>
            <a:ext cx="699135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1085850" y="2584155"/>
            <a:ext cx="699135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1085850" y="3079455"/>
            <a:ext cx="699135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1085850" y="3574755"/>
            <a:ext cx="699135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1085850" y="4082755"/>
            <a:ext cx="699135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1081093" y="609303"/>
            <a:ext cx="9525" cy="39751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8062915" y="609303"/>
            <a:ext cx="9525" cy="39751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59" name="Rectangle 19"/>
          <p:cNvSpPr>
            <a:spLocks noChangeArrowheads="1"/>
          </p:cNvSpPr>
          <p:nvPr/>
        </p:nvSpPr>
        <p:spPr bwMode="auto">
          <a:xfrm>
            <a:off x="1085850" y="602955"/>
            <a:ext cx="699135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1085850" y="4578055"/>
            <a:ext cx="699135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43061" name="Rectangle 21"/>
          <p:cNvSpPr>
            <a:spLocks noChangeArrowheads="1"/>
          </p:cNvSpPr>
          <p:nvPr/>
        </p:nvSpPr>
        <p:spPr bwMode="auto">
          <a:xfrm>
            <a:off x="1323975" y="1121537"/>
            <a:ext cx="224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2" name="Rectangle 22"/>
          <p:cNvSpPr>
            <a:spLocks noChangeArrowheads="1"/>
          </p:cNvSpPr>
          <p:nvPr/>
        </p:nvSpPr>
        <p:spPr bwMode="auto">
          <a:xfrm>
            <a:off x="2141543" y="634703"/>
            <a:ext cx="519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(2,2)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1865317" y="1130003"/>
            <a:ext cx="42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 =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4" name="Rectangle 24"/>
          <p:cNvSpPr>
            <a:spLocks noChangeArrowheads="1"/>
          </p:cNvSpPr>
          <p:nvPr/>
        </p:nvSpPr>
        <p:spPr bwMode="auto">
          <a:xfrm>
            <a:off x="2284413" y="1130003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2370143" y="1130003"/>
            <a:ext cx="654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2m +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2332038" y="16126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3371854" y="634703"/>
            <a:ext cx="589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(4, 7)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8" name="Rectangle 28"/>
          <p:cNvSpPr>
            <a:spLocks noChangeArrowheads="1"/>
          </p:cNvSpPr>
          <p:nvPr/>
        </p:nvSpPr>
        <p:spPr bwMode="auto">
          <a:xfrm>
            <a:off x="3124204" y="1130003"/>
            <a:ext cx="42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 =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69" name="Rectangle 29"/>
          <p:cNvSpPr>
            <a:spLocks noChangeArrowheads="1"/>
          </p:cNvSpPr>
          <p:nvPr/>
        </p:nvSpPr>
        <p:spPr bwMode="auto">
          <a:xfrm>
            <a:off x="3543300" y="1130003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0" name="Rectangle 30"/>
          <p:cNvSpPr>
            <a:spLocks noChangeArrowheads="1"/>
          </p:cNvSpPr>
          <p:nvPr/>
        </p:nvSpPr>
        <p:spPr bwMode="auto">
          <a:xfrm>
            <a:off x="3629029" y="1130003"/>
            <a:ext cx="654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4m +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3590925" y="16126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7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2" name="Rectangle 32"/>
          <p:cNvSpPr>
            <a:spLocks noChangeArrowheads="1"/>
          </p:cNvSpPr>
          <p:nvPr/>
        </p:nvSpPr>
        <p:spPr bwMode="auto">
          <a:xfrm>
            <a:off x="4657730" y="878121"/>
            <a:ext cx="519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(5,5)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3" name="Rectangle 33"/>
          <p:cNvSpPr>
            <a:spLocks noChangeArrowheads="1"/>
          </p:cNvSpPr>
          <p:nvPr/>
        </p:nvSpPr>
        <p:spPr bwMode="auto">
          <a:xfrm>
            <a:off x="4314829" y="1373421"/>
            <a:ext cx="42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 =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4" name="Rectangle 34"/>
          <p:cNvSpPr>
            <a:spLocks noChangeArrowheads="1"/>
          </p:cNvSpPr>
          <p:nvPr/>
        </p:nvSpPr>
        <p:spPr bwMode="auto">
          <a:xfrm>
            <a:off x="4733925" y="1373421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5" name="Rectangle 35"/>
          <p:cNvSpPr>
            <a:spLocks noChangeArrowheads="1"/>
          </p:cNvSpPr>
          <p:nvPr/>
        </p:nvSpPr>
        <p:spPr bwMode="auto">
          <a:xfrm>
            <a:off x="4819654" y="1373421"/>
            <a:ext cx="724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5m +5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6" name="Rectangle 36"/>
          <p:cNvSpPr>
            <a:spLocks noChangeArrowheads="1"/>
          </p:cNvSpPr>
          <p:nvPr/>
        </p:nvSpPr>
        <p:spPr bwMode="auto">
          <a:xfrm>
            <a:off x="5888042" y="634703"/>
            <a:ext cx="589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(6, 2)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7" name="Rectangle 37"/>
          <p:cNvSpPr>
            <a:spLocks noChangeArrowheads="1"/>
          </p:cNvSpPr>
          <p:nvPr/>
        </p:nvSpPr>
        <p:spPr bwMode="auto">
          <a:xfrm>
            <a:off x="5640392" y="1130003"/>
            <a:ext cx="42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 =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8" name="Rectangle 38"/>
          <p:cNvSpPr>
            <a:spLocks noChangeArrowheads="1"/>
          </p:cNvSpPr>
          <p:nvPr/>
        </p:nvSpPr>
        <p:spPr bwMode="auto">
          <a:xfrm>
            <a:off x="6059488" y="1130003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79" name="Rectangle 39"/>
          <p:cNvSpPr>
            <a:spLocks noChangeArrowheads="1"/>
          </p:cNvSpPr>
          <p:nvPr/>
        </p:nvSpPr>
        <p:spPr bwMode="auto">
          <a:xfrm>
            <a:off x="6145218" y="1130003"/>
            <a:ext cx="654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6m +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0" name="Rectangle 40"/>
          <p:cNvSpPr>
            <a:spLocks noChangeArrowheads="1"/>
          </p:cNvSpPr>
          <p:nvPr/>
        </p:nvSpPr>
        <p:spPr bwMode="auto">
          <a:xfrm>
            <a:off x="6107113" y="16126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1" name="Rectangle 41"/>
          <p:cNvSpPr>
            <a:spLocks noChangeArrowheads="1"/>
          </p:cNvSpPr>
          <p:nvPr/>
        </p:nvSpPr>
        <p:spPr bwMode="auto">
          <a:xfrm>
            <a:off x="7173918" y="878121"/>
            <a:ext cx="519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(6,6)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2" name="Rectangle 42"/>
          <p:cNvSpPr>
            <a:spLocks noChangeArrowheads="1"/>
          </p:cNvSpPr>
          <p:nvPr/>
        </p:nvSpPr>
        <p:spPr bwMode="auto">
          <a:xfrm>
            <a:off x="6831017" y="1373421"/>
            <a:ext cx="42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 = 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3" name="Rectangle 43"/>
          <p:cNvSpPr>
            <a:spLocks noChangeArrowheads="1"/>
          </p:cNvSpPr>
          <p:nvPr/>
        </p:nvSpPr>
        <p:spPr bwMode="auto">
          <a:xfrm>
            <a:off x="7250113" y="1373421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4" name="Rectangle 44"/>
          <p:cNvSpPr>
            <a:spLocks noChangeArrowheads="1"/>
          </p:cNvSpPr>
          <p:nvPr/>
        </p:nvSpPr>
        <p:spPr bwMode="auto">
          <a:xfrm>
            <a:off x="7335842" y="1373421"/>
            <a:ext cx="724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6m +6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5" name="Rectangle 45"/>
          <p:cNvSpPr>
            <a:spLocks noChangeArrowheads="1"/>
          </p:cNvSpPr>
          <p:nvPr/>
        </p:nvSpPr>
        <p:spPr bwMode="auto">
          <a:xfrm>
            <a:off x="1314450" y="2110021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6" name="Rectangle 46"/>
          <p:cNvSpPr>
            <a:spLocks noChangeArrowheads="1"/>
          </p:cNvSpPr>
          <p:nvPr/>
        </p:nvSpPr>
        <p:spPr bwMode="auto">
          <a:xfrm>
            <a:off x="1400175" y="2110021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7" name="Rectangle 47"/>
          <p:cNvSpPr>
            <a:spLocks noChangeArrowheads="1"/>
          </p:cNvSpPr>
          <p:nvPr/>
        </p:nvSpPr>
        <p:spPr bwMode="auto">
          <a:xfrm>
            <a:off x="2332039" y="2110021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6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8" name="Rectangle 48"/>
          <p:cNvSpPr>
            <a:spLocks noChangeArrowheads="1"/>
          </p:cNvSpPr>
          <p:nvPr/>
        </p:nvSpPr>
        <p:spPr bwMode="auto">
          <a:xfrm>
            <a:off x="3524255" y="2110021"/>
            <a:ext cx="28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15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89" name="Rectangle 49"/>
          <p:cNvSpPr>
            <a:spLocks noChangeArrowheads="1"/>
          </p:cNvSpPr>
          <p:nvPr/>
        </p:nvSpPr>
        <p:spPr bwMode="auto">
          <a:xfrm>
            <a:off x="4781553" y="2110021"/>
            <a:ext cx="28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15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0" name="Rectangle 50"/>
          <p:cNvSpPr>
            <a:spLocks noChangeArrowheads="1"/>
          </p:cNvSpPr>
          <p:nvPr/>
        </p:nvSpPr>
        <p:spPr bwMode="auto">
          <a:xfrm>
            <a:off x="6040443" y="2110021"/>
            <a:ext cx="28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14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1" name="Rectangle 51"/>
          <p:cNvSpPr>
            <a:spLocks noChangeArrowheads="1"/>
          </p:cNvSpPr>
          <p:nvPr/>
        </p:nvSpPr>
        <p:spPr bwMode="auto">
          <a:xfrm>
            <a:off x="7297743" y="2110021"/>
            <a:ext cx="28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18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2" name="Rectangle 52"/>
          <p:cNvSpPr>
            <a:spLocks noChangeArrowheads="1"/>
          </p:cNvSpPr>
          <p:nvPr/>
        </p:nvSpPr>
        <p:spPr bwMode="auto">
          <a:xfrm>
            <a:off x="1314450" y="2609555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3" name="Rectangle 53"/>
          <p:cNvSpPr>
            <a:spLocks noChangeArrowheads="1"/>
          </p:cNvSpPr>
          <p:nvPr/>
        </p:nvSpPr>
        <p:spPr bwMode="auto">
          <a:xfrm>
            <a:off x="1400175" y="2609555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4" name="Rectangle 54"/>
          <p:cNvSpPr>
            <a:spLocks noChangeArrowheads="1"/>
          </p:cNvSpPr>
          <p:nvPr/>
        </p:nvSpPr>
        <p:spPr bwMode="auto">
          <a:xfrm>
            <a:off x="2332038" y="260955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5" name="Rectangle 55"/>
          <p:cNvSpPr>
            <a:spLocks noChangeArrowheads="1"/>
          </p:cNvSpPr>
          <p:nvPr/>
        </p:nvSpPr>
        <p:spPr bwMode="auto">
          <a:xfrm>
            <a:off x="3533776" y="2609555"/>
            <a:ext cx="263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11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6" name="Rectangle 56"/>
          <p:cNvSpPr>
            <a:spLocks noChangeArrowheads="1"/>
          </p:cNvSpPr>
          <p:nvPr/>
        </p:nvSpPr>
        <p:spPr bwMode="auto">
          <a:xfrm>
            <a:off x="4781553" y="2609555"/>
            <a:ext cx="28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10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7" name="Rectangle 57"/>
          <p:cNvSpPr>
            <a:spLocks noChangeArrowheads="1"/>
          </p:cNvSpPr>
          <p:nvPr/>
        </p:nvSpPr>
        <p:spPr bwMode="auto">
          <a:xfrm>
            <a:off x="6107114" y="2609555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8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8" name="Rectangle 58"/>
          <p:cNvSpPr>
            <a:spLocks noChangeArrowheads="1"/>
          </p:cNvSpPr>
          <p:nvPr/>
        </p:nvSpPr>
        <p:spPr bwMode="auto">
          <a:xfrm>
            <a:off x="7297743" y="2609555"/>
            <a:ext cx="28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099" name="Rectangle 59"/>
          <p:cNvSpPr>
            <a:spLocks noChangeArrowheads="1"/>
          </p:cNvSpPr>
          <p:nvPr/>
        </p:nvSpPr>
        <p:spPr bwMode="auto">
          <a:xfrm>
            <a:off x="1362075" y="31112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0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0" name="Rectangle 60"/>
          <p:cNvSpPr>
            <a:spLocks noChangeArrowheads="1"/>
          </p:cNvSpPr>
          <p:nvPr/>
        </p:nvSpPr>
        <p:spPr bwMode="auto">
          <a:xfrm>
            <a:off x="2332039" y="31112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1" name="Rectangle 61"/>
          <p:cNvSpPr>
            <a:spLocks noChangeArrowheads="1"/>
          </p:cNvSpPr>
          <p:nvPr/>
        </p:nvSpPr>
        <p:spPr bwMode="auto">
          <a:xfrm>
            <a:off x="3590926" y="31112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7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2" name="Rectangle 62"/>
          <p:cNvSpPr>
            <a:spLocks noChangeArrowheads="1"/>
          </p:cNvSpPr>
          <p:nvPr/>
        </p:nvSpPr>
        <p:spPr bwMode="auto">
          <a:xfrm>
            <a:off x="4848226" y="31112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5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3" name="Rectangle 63"/>
          <p:cNvSpPr>
            <a:spLocks noChangeArrowheads="1"/>
          </p:cNvSpPr>
          <p:nvPr/>
        </p:nvSpPr>
        <p:spPr bwMode="auto">
          <a:xfrm>
            <a:off x="6107114" y="31112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4" name="Rectangle 64"/>
          <p:cNvSpPr>
            <a:spLocks noChangeArrowheads="1"/>
          </p:cNvSpPr>
          <p:nvPr/>
        </p:nvSpPr>
        <p:spPr bwMode="auto">
          <a:xfrm>
            <a:off x="7364414" y="3111203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6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5" name="Rectangle 65"/>
          <p:cNvSpPr>
            <a:spLocks noChangeArrowheads="1"/>
          </p:cNvSpPr>
          <p:nvPr/>
        </p:nvSpPr>
        <p:spPr bwMode="auto">
          <a:xfrm>
            <a:off x="1362075" y="361073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6" name="Rectangle 66"/>
          <p:cNvSpPr>
            <a:spLocks noChangeArrowheads="1"/>
          </p:cNvSpPr>
          <p:nvPr/>
        </p:nvSpPr>
        <p:spPr bwMode="auto">
          <a:xfrm>
            <a:off x="2332039" y="361073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0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7" name="Rectangle 67"/>
          <p:cNvSpPr>
            <a:spLocks noChangeArrowheads="1"/>
          </p:cNvSpPr>
          <p:nvPr/>
        </p:nvSpPr>
        <p:spPr bwMode="auto">
          <a:xfrm>
            <a:off x="3590926" y="361073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8" name="Rectangle 68"/>
          <p:cNvSpPr>
            <a:spLocks noChangeArrowheads="1"/>
          </p:cNvSpPr>
          <p:nvPr/>
        </p:nvSpPr>
        <p:spPr bwMode="auto">
          <a:xfrm>
            <a:off x="4848226" y="361073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0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09" name="Rectangle 69"/>
          <p:cNvSpPr>
            <a:spLocks noChangeArrowheads="1"/>
          </p:cNvSpPr>
          <p:nvPr/>
        </p:nvSpPr>
        <p:spPr bwMode="auto">
          <a:xfrm>
            <a:off x="6069014" y="3610737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0" name="Rectangle 70"/>
          <p:cNvSpPr>
            <a:spLocks noChangeArrowheads="1"/>
          </p:cNvSpPr>
          <p:nvPr/>
        </p:nvSpPr>
        <p:spPr bwMode="auto">
          <a:xfrm>
            <a:off x="6154739" y="361073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1" name="Rectangle 71"/>
          <p:cNvSpPr>
            <a:spLocks noChangeArrowheads="1"/>
          </p:cNvSpPr>
          <p:nvPr/>
        </p:nvSpPr>
        <p:spPr bwMode="auto">
          <a:xfrm>
            <a:off x="7364414" y="361073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0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2" name="Rectangle 72"/>
          <p:cNvSpPr>
            <a:spLocks noChangeArrowheads="1"/>
          </p:cNvSpPr>
          <p:nvPr/>
        </p:nvSpPr>
        <p:spPr bwMode="auto">
          <a:xfrm>
            <a:off x="1362075" y="411238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3" name="Rectangle 73"/>
          <p:cNvSpPr>
            <a:spLocks noChangeArrowheads="1"/>
          </p:cNvSpPr>
          <p:nvPr/>
        </p:nvSpPr>
        <p:spPr bwMode="auto">
          <a:xfrm>
            <a:off x="2293939" y="4112387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4" name="Rectangle 74"/>
          <p:cNvSpPr>
            <a:spLocks noChangeArrowheads="1"/>
          </p:cNvSpPr>
          <p:nvPr/>
        </p:nvSpPr>
        <p:spPr bwMode="auto">
          <a:xfrm>
            <a:off x="2379664" y="411238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5" name="Rectangle 75"/>
          <p:cNvSpPr>
            <a:spLocks noChangeArrowheads="1"/>
          </p:cNvSpPr>
          <p:nvPr/>
        </p:nvSpPr>
        <p:spPr bwMode="auto">
          <a:xfrm>
            <a:off x="3552826" y="4112387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6" name="Rectangle 76"/>
          <p:cNvSpPr>
            <a:spLocks noChangeArrowheads="1"/>
          </p:cNvSpPr>
          <p:nvPr/>
        </p:nvSpPr>
        <p:spPr bwMode="auto">
          <a:xfrm>
            <a:off x="3638551" y="411238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7" name="Rectangle 77"/>
          <p:cNvSpPr>
            <a:spLocks noChangeArrowheads="1"/>
          </p:cNvSpPr>
          <p:nvPr/>
        </p:nvSpPr>
        <p:spPr bwMode="auto">
          <a:xfrm>
            <a:off x="4810126" y="4112387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8" name="Rectangle 78"/>
          <p:cNvSpPr>
            <a:spLocks noChangeArrowheads="1"/>
          </p:cNvSpPr>
          <p:nvPr/>
        </p:nvSpPr>
        <p:spPr bwMode="auto">
          <a:xfrm>
            <a:off x="4895851" y="411238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5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19" name="Rectangle 79"/>
          <p:cNvSpPr>
            <a:spLocks noChangeArrowheads="1"/>
          </p:cNvSpPr>
          <p:nvPr/>
        </p:nvSpPr>
        <p:spPr bwMode="auto">
          <a:xfrm>
            <a:off x="5992814" y="4112387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20" name="Rectangle 80"/>
          <p:cNvSpPr>
            <a:spLocks noChangeArrowheads="1"/>
          </p:cNvSpPr>
          <p:nvPr/>
        </p:nvSpPr>
        <p:spPr bwMode="auto">
          <a:xfrm>
            <a:off x="6078540" y="4112387"/>
            <a:ext cx="28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10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21" name="Rectangle 81"/>
          <p:cNvSpPr>
            <a:spLocks noChangeArrowheads="1"/>
          </p:cNvSpPr>
          <p:nvPr/>
        </p:nvSpPr>
        <p:spPr bwMode="auto">
          <a:xfrm>
            <a:off x="7326314" y="4112387"/>
            <a:ext cx="83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3122" name="Rectangle 82"/>
          <p:cNvSpPr>
            <a:spLocks noChangeArrowheads="1"/>
          </p:cNvSpPr>
          <p:nvPr/>
        </p:nvSpPr>
        <p:spPr bwMode="auto">
          <a:xfrm>
            <a:off x="7412038" y="4112387"/>
            <a:ext cx="141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6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1043608" y="4773149"/>
          <a:ext cx="2880320" cy="1696720"/>
        </p:xfrm>
        <a:graphic>
          <a:graphicData uri="http://schemas.openxmlformats.org/drawingml/2006/table">
            <a:tbl>
              <a:tblPr/>
              <a:tblGrid>
                <a:gridCol w="102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Point</a:t>
                      </a: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Votes</a:t>
                      </a: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(-2, 15)</a:t>
                      </a:r>
                      <a:endParaRPr lang="en-IN" sz="27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</a:t>
                      </a: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(0, 2)</a:t>
                      </a:r>
                      <a:endParaRPr lang="en-IN" sz="27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2</a:t>
                      </a: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 dirty="0" smtClean="0">
                          <a:solidFill>
                            <a:srgbClr val="FFFFFF"/>
                          </a:solidFill>
                          <a:latin typeface="Arial Narrow"/>
                        </a:rPr>
                        <a:t>(1, 0)</a:t>
                      </a:r>
                      <a:endParaRPr lang="en-IN" sz="2700" b="0" i="0" u="none" strike="noStrike" dirty="0">
                        <a:solidFill>
                          <a:srgbClr val="FFFFFF"/>
                        </a:solidFill>
                        <a:latin typeface="Arial Narrow"/>
                      </a:endParaRP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700" b="0" i="0" u="none" strike="noStrike" dirty="0">
                          <a:solidFill>
                            <a:srgbClr val="FFFFFF"/>
                          </a:solidFill>
                          <a:latin typeface="Arial Narrow"/>
                        </a:rPr>
                        <a:t>3</a:t>
                      </a:r>
                    </a:p>
                  </a:txBody>
                  <a:tcPr marL="9525" marR="9525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4067944" y="4869160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prstClr val="black"/>
                </a:solidFill>
              </a:rPr>
              <a:t>So, the equation becomes</a:t>
            </a:r>
          </a:p>
          <a:p>
            <a:pPr algn="ctr"/>
            <a:r>
              <a:rPr lang="en-IN" sz="2000" b="1" dirty="0">
                <a:solidFill>
                  <a:srgbClr val="0070C0"/>
                </a:solidFill>
              </a:rPr>
              <a:t>y = x</a:t>
            </a:r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7</a:t>
            </a:fld>
            <a:endParaRPr lang="en-IN">
              <a:solidFill>
                <a:srgbClr val="9031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9" grpId="0" animBg="1"/>
      <p:bldP spid="88" grpId="0" animBg="1"/>
      <p:bldP spid="87" grpId="0" animBg="1"/>
      <p:bldP spid="85" grpId="0" animBg="1"/>
      <p:bldP spid="86" grpId="0" animBg="1"/>
      <p:bldP spid="84" grpId="0" animBg="1"/>
      <p:bldP spid="343087" grpId="0"/>
      <p:bldP spid="343088" grpId="0"/>
      <p:bldP spid="343089" grpId="0"/>
      <p:bldP spid="343090" grpId="0"/>
      <p:bldP spid="343091" grpId="0"/>
      <p:bldP spid="343094" grpId="0"/>
      <p:bldP spid="343095" grpId="0"/>
      <p:bldP spid="343096" grpId="0"/>
      <p:bldP spid="343097" grpId="0"/>
      <p:bldP spid="343098" grpId="0"/>
      <p:bldP spid="343100" grpId="0"/>
      <p:bldP spid="343101" grpId="0"/>
      <p:bldP spid="343102" grpId="0"/>
      <p:bldP spid="343103" grpId="0"/>
      <p:bldP spid="343104" grpId="0"/>
      <p:bldP spid="343106" grpId="0"/>
      <p:bldP spid="343107" grpId="0"/>
      <p:bldP spid="343108" grpId="0"/>
      <p:bldP spid="343110" grpId="0"/>
      <p:bldP spid="343111" grpId="0"/>
      <p:bldP spid="343114" grpId="0"/>
      <p:bldP spid="343116" grpId="0"/>
      <p:bldP spid="343118" grpId="0"/>
      <p:bldP spid="343120" grpId="0"/>
      <p:bldP spid="343122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 l="20546" r="20546"/>
          <a:stretch>
            <a:fillRect/>
          </a:stretch>
        </p:blipFill>
        <p:spPr bwMode="auto">
          <a:xfrm rot="20162346">
            <a:off x="179512" y="252399"/>
            <a:ext cx="1296144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B281-F7C8-445D-B5AC-B1CAF1F253B0}" type="slidenum">
              <a:rPr lang="en-IN" smtClean="0">
                <a:solidFill>
                  <a:srgbClr val="903163"/>
                </a:solidFill>
              </a:rPr>
              <a:pPr/>
              <a:t>8</a:t>
            </a:fld>
            <a:endParaRPr lang="en-IN">
              <a:solidFill>
                <a:srgbClr val="90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96822"/>
            <a:ext cx="48965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1200"/>
              </a:spcAft>
              <a:buClr>
                <a:srgbClr val="B2324B">
                  <a:lumMod val="50000"/>
                </a:srgbClr>
              </a:buClr>
              <a:buFont typeface="Book Antiqua" pitchFamily="18" charset="0"/>
              <a:buChar char="♦"/>
            </a:pPr>
            <a:r>
              <a:rPr lang="en-IN" sz="2400" dirty="0">
                <a:solidFill>
                  <a:prstClr val="black"/>
                </a:solidFill>
              </a:rPr>
              <a:t>But there is a Problem </a:t>
            </a:r>
          </a:p>
          <a:p>
            <a:pPr marL="355600" indent="-355600">
              <a:spcAft>
                <a:spcPts val="1200"/>
              </a:spcAft>
              <a:buClr>
                <a:srgbClr val="B2324B">
                  <a:lumMod val="50000"/>
                </a:srgbClr>
              </a:buClr>
              <a:buFont typeface="Book Antiqua" pitchFamily="18" charset="0"/>
              <a:buChar char="♦"/>
            </a:pPr>
            <a:r>
              <a:rPr lang="en-IN" sz="2400" dirty="0">
                <a:solidFill>
                  <a:prstClr val="black"/>
                </a:solidFill>
              </a:rPr>
              <a:t>The slope of line parallel to y – axis is infinity, the computer can not handle it.</a:t>
            </a:r>
          </a:p>
          <a:p>
            <a:pPr marL="355600" indent="-355600">
              <a:spcAft>
                <a:spcPts val="1200"/>
              </a:spcAft>
              <a:buClr>
                <a:srgbClr val="B2324B">
                  <a:lumMod val="50000"/>
                </a:srgbClr>
              </a:buClr>
              <a:buFont typeface="Book Antiqua" pitchFamily="18" charset="0"/>
              <a:buChar char="♦"/>
            </a:pPr>
            <a:r>
              <a:rPr lang="en-IN" sz="2400" dirty="0">
                <a:solidFill>
                  <a:prstClr val="black"/>
                </a:solidFill>
              </a:rPr>
              <a:t>So, we follow another parameterization of a line</a:t>
            </a:r>
          </a:p>
          <a:p>
            <a:pPr algn="ctr"/>
            <a:endParaRPr lang="en-IN" sz="2400" dirty="0">
              <a:solidFill>
                <a:prstClr val="black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 = x </a:t>
            </a:r>
            <a:r>
              <a:rPr lang="en-I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</a:t>
            </a:r>
            <a:r>
              <a: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y sin</a:t>
            </a:r>
            <a:r>
              <a:rPr lang="el-G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</a:t>
            </a:r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6034" name="Picture 2"/>
          <p:cNvPicPr>
            <a:picLocks noChangeAspect="1" noChangeArrowheads="1"/>
          </p:cNvPicPr>
          <p:nvPr/>
        </p:nvPicPr>
        <p:blipFill>
          <a:blip r:embed="rId3" cstate="print">
            <a:lum bright="-30000" contrast="-30000"/>
          </a:blip>
          <a:srcRect/>
          <a:stretch>
            <a:fillRect/>
          </a:stretch>
        </p:blipFill>
        <p:spPr bwMode="auto">
          <a:xfrm>
            <a:off x="5051262" y="2084854"/>
            <a:ext cx="3913231" cy="346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AutoShape 2" descr="Image result for emoji for problem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892829"/>
            <a:ext cx="8352928" cy="48691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</a:rPr>
              <a:t>1. Quantize the parameter space (</a:t>
            </a: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p, </a:t>
            </a:r>
            <a:r>
              <a:rPr lang="el-GR" sz="2400" dirty="0">
                <a:solidFill>
                  <a:prstClr val="black"/>
                </a:solidFill>
                <a:cs typeface="Times New Roman" pitchFamily="18" charset="0"/>
              </a:rPr>
              <a:t>θ</a:t>
            </a: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)</a:t>
            </a:r>
            <a:endParaRPr lang="el-GR" sz="2400" dirty="0">
              <a:solidFill>
                <a:prstClr val="black"/>
              </a:solidFill>
              <a:cs typeface="Times New Roman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prstClr val="black"/>
                </a:solidFill>
              </a:rPr>
              <a:t>     P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baseline="-25000" dirty="0" err="1">
                <a:solidFill>
                  <a:prstClr val="black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, . . . , </a:t>
            </a:r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baseline="-25000" dirty="0" err="1">
                <a:solidFill>
                  <a:prstClr val="black"/>
                </a:solidFill>
              </a:rPr>
              <a:t>max</a:t>
            </a:r>
            <a:r>
              <a:rPr lang="en-US" sz="2400" dirty="0">
                <a:solidFill>
                  <a:prstClr val="black"/>
                </a:solidFill>
              </a:rPr>
              <a:t>][</a:t>
            </a:r>
            <a:r>
              <a:rPr lang="en-US" sz="2400" dirty="0" err="1">
                <a:solidFill>
                  <a:prstClr val="black"/>
                </a:solidFill>
              </a:rPr>
              <a:t>θ</a:t>
            </a:r>
            <a:r>
              <a:rPr lang="en-US" sz="2400" baseline="-25000" dirty="0" err="1">
                <a:solidFill>
                  <a:prstClr val="black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, . . . ,</a:t>
            </a:r>
            <a:r>
              <a:rPr lang="en-US" sz="2400" dirty="0" err="1">
                <a:solidFill>
                  <a:prstClr val="black"/>
                </a:solidFill>
              </a:rPr>
              <a:t>θ</a:t>
            </a:r>
            <a:r>
              <a:rPr lang="en-US" sz="2400" baseline="-25000" dirty="0" err="1">
                <a:solidFill>
                  <a:prstClr val="black"/>
                </a:solidFill>
              </a:rPr>
              <a:t>max</a:t>
            </a:r>
            <a:r>
              <a:rPr lang="en-US" sz="2400" dirty="0">
                <a:solidFill>
                  <a:prstClr val="black"/>
                </a:solidFill>
              </a:rPr>
              <a:t>]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1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2. For each edge point (</a:t>
            </a:r>
            <a:r>
              <a:rPr lang="en-US" sz="2400" i="1" dirty="0">
                <a:solidFill>
                  <a:prstClr val="black"/>
                </a:solidFill>
              </a:rPr>
              <a:t>x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i="1" dirty="0">
                <a:solidFill>
                  <a:prstClr val="black"/>
                </a:solidFill>
              </a:rPr>
              <a:t>y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For(θ = </a:t>
            </a:r>
            <a:r>
              <a:rPr lang="en-US" sz="2400" dirty="0" err="1">
                <a:solidFill>
                  <a:prstClr val="black"/>
                </a:solidFill>
              </a:rPr>
              <a:t>θ</a:t>
            </a:r>
            <a:r>
              <a:rPr lang="en-US" sz="2400" baseline="-25000" dirty="0" err="1">
                <a:solidFill>
                  <a:prstClr val="black"/>
                </a:solidFill>
              </a:rPr>
              <a:t>min</a:t>
            </a:r>
            <a:r>
              <a:rPr lang="en-US" sz="2400" dirty="0">
                <a:solidFill>
                  <a:prstClr val="black"/>
                </a:solidFill>
              </a:rPr>
              <a:t>; θ ≤ </a:t>
            </a:r>
            <a:r>
              <a:rPr lang="en-US" sz="2400" dirty="0" err="1">
                <a:solidFill>
                  <a:prstClr val="black"/>
                </a:solidFill>
              </a:rPr>
              <a:t>θ</a:t>
            </a:r>
            <a:r>
              <a:rPr lang="en-US" sz="2400" baseline="-25000" dirty="0" err="1">
                <a:solidFill>
                  <a:prstClr val="black"/>
                </a:solidFill>
              </a:rPr>
              <a:t>max</a:t>
            </a:r>
            <a:r>
              <a:rPr lang="en-US" sz="2400" dirty="0">
                <a:solidFill>
                  <a:prstClr val="black"/>
                </a:solidFill>
              </a:rPr>
              <a:t>; θ ++)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p = </a:t>
            </a:r>
            <a:r>
              <a:rPr lang="en-US" sz="2400" i="1" dirty="0">
                <a:solidFill>
                  <a:prstClr val="black"/>
                </a:solidFill>
              </a:rPr>
              <a:t>x </a:t>
            </a:r>
            <a:r>
              <a:rPr lang="en-US" sz="2400" i="1" dirty="0" err="1">
                <a:solidFill>
                  <a:prstClr val="black"/>
                </a:solidFill>
              </a:rPr>
              <a:t>cos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θ) + </a:t>
            </a:r>
            <a:r>
              <a:rPr lang="en-US" sz="2400" i="1" dirty="0">
                <a:solidFill>
                  <a:prstClr val="black"/>
                </a:solidFill>
              </a:rPr>
              <a:t>y sin(</a:t>
            </a:r>
            <a:r>
              <a:rPr lang="en-US" sz="2400" dirty="0">
                <a:solidFill>
                  <a:prstClr val="black"/>
                </a:solidFill>
              </a:rPr>
              <a:t>θ) ; /* round off if needed *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(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[p][θ])++; /* voting */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}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3. Find local maxima in 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[p][θ]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31B2-34B5-41F1-825E-7BB37726C09E}" type="slidenum">
              <a:rPr lang="en-IN" smtClean="0">
                <a:solidFill>
                  <a:srgbClr val="903163"/>
                </a:solidFill>
              </a:rPr>
              <a:pPr/>
              <a:t>9</a:t>
            </a:fld>
            <a:endParaRPr lang="en-IN" dirty="0">
              <a:solidFill>
                <a:srgbClr val="9031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3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13_16x9.potx" id="{30B6B7DB-9D08-4A25-AC4A-BD1346C5BC18}" vid="{73269AAA-9A26-4A89-AF5A-B8A22036B9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851</Words>
  <Application>Microsoft Office PowerPoint</Application>
  <PresentationFormat>On-screen Show (4:3)</PresentationFormat>
  <Paragraphs>215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Narrow</vt:lpstr>
      <vt:lpstr>Book Antiqua</vt:lpstr>
      <vt:lpstr>Calibri</vt:lpstr>
      <vt:lpstr>Century Schoolbook</vt:lpstr>
      <vt:lpstr>Corbel</vt:lpstr>
      <vt:lpstr>Courier New</vt:lpstr>
      <vt:lpstr>Gill Sans MT</vt:lpstr>
      <vt:lpstr>华文中宋</vt:lpstr>
      <vt:lpstr>Times New Roman</vt:lpstr>
      <vt:lpstr>Wingdings 2</vt:lpstr>
      <vt:lpstr>Theme31</vt:lpstr>
      <vt:lpstr>Hough  Transform</vt:lpstr>
      <vt:lpstr>PowerPoint Presentation</vt:lpstr>
      <vt:lpstr>Straight Line</vt:lpstr>
      <vt:lpstr>Properties in slope-intercept space</vt:lpstr>
      <vt:lpstr>Algorithm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 Transform</dc:title>
  <dc:creator>CB</dc:creator>
  <cp:lastModifiedBy>Windows User</cp:lastModifiedBy>
  <cp:revision>2</cp:revision>
  <dcterms:created xsi:type="dcterms:W3CDTF">2022-11-30T05:19:22Z</dcterms:created>
  <dcterms:modified xsi:type="dcterms:W3CDTF">2022-12-02T07:35:12Z</dcterms:modified>
</cp:coreProperties>
</file>