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91" r:id="rId6"/>
    <p:sldId id="29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83" r:id="rId22"/>
    <p:sldId id="284" r:id="rId23"/>
    <p:sldId id="285" r:id="rId24"/>
    <p:sldId id="286" r:id="rId25"/>
    <p:sldId id="287" r:id="rId26"/>
    <p:sldId id="278" r:id="rId27"/>
    <p:sldId id="259" r:id="rId28"/>
    <p:sldId id="279" r:id="rId29"/>
    <p:sldId id="280" r:id="rId30"/>
    <p:sldId id="281" r:id="rId31"/>
    <p:sldId id="282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DA03-F1BE-EDEC-FACD-56B6838D7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7BA5A-12BE-688B-0059-0802BE78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95C9-9DFE-FA9B-AF00-5CC294A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97DA-0349-40EC-A09F-7EAD4C574E6B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C575-87FD-E22C-FB42-7C75100F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C3DB-3D1F-BB75-86F3-648BBE0E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03EE-C835-482D-B27E-3DA7AA41E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36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839B-FFEC-113B-B2D2-78C54140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4113B-8DA0-85FE-37F2-6306EC846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1EE49-2D80-F254-8E7F-954A5624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97DA-0349-40EC-A09F-7EAD4C574E6B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2F7B-0A77-AB70-58B7-218457BF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BCE9-EC70-EEA3-91A9-5B0D30A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03EE-C835-482D-B27E-3DA7AA41E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3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A50E5-33B4-6B3D-B1AA-CAF6A7466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8A7D-8758-2692-1CA1-22736D6ED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C95C-CEB1-4E93-74C8-5C6DE1C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97DA-0349-40EC-A09F-7EAD4C574E6B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72CE3-3793-04D1-8D05-00C12275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2EC3-C099-514D-4362-B9D7F44B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03EE-C835-482D-B27E-3DA7AA41E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72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DEB4-9122-EFDC-7453-CB82843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6D0C-2617-07A1-476A-33236439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9180C-EEFA-3274-BCE3-B659EA59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97DA-0349-40EC-A09F-7EAD4C574E6B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FBCB-EFB0-4D96-6109-8F63CCD1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68FB-D446-5EAF-2438-DE5527A5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03EE-C835-482D-B27E-3DA7AA41E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1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B9F2-2A86-7C55-CF1C-C41487A4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6286-5705-81F5-AF4E-7FAC2ABC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21C7-FE7D-6BB4-FBAE-CD0D8B4C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97DA-0349-40EC-A09F-7EAD4C574E6B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1AB4-F922-3E72-A911-56459957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D2A74-FFED-C9B6-D28D-A8EE5A77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03EE-C835-482D-B27E-3DA7AA41E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13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54BF-DF53-9E94-103E-C7D2ECEB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166F-45B4-96F5-9100-A7D69E16B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228AF-0DA8-39EE-6ED2-C1314BCB4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C51E4-B021-A213-CBBE-467F5815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97DA-0349-40EC-A09F-7EAD4C574E6B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ECA39-EDDE-E4CA-3BE9-D61D98C5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3F24F-13AD-E40F-CB49-90BAD1E9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03EE-C835-482D-B27E-3DA7AA41E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97BD-C0CC-44DC-A174-6ACE71DE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6BE07-8742-9F12-96CA-B5A5188A2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F852F-7718-D5F3-3DEF-76A078163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78E05-5689-A041-798C-A06AE83B9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9F90F-623E-531D-9753-5A9D0200F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D100E-FD66-7944-1CF6-6CF7DE8C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97DA-0349-40EC-A09F-7EAD4C574E6B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4FA7F-2633-C345-0C93-65340EC7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4E7C3-1A03-FF30-76D8-442C7AC4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03EE-C835-482D-B27E-3DA7AA41E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4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BA13-2F84-453B-584D-FEB8B27D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BA967-CE29-EBE5-4823-D1086315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97DA-0349-40EC-A09F-7EAD4C574E6B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726E1-F08E-EE0B-70A7-A7BD389B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D302C-4DE9-E9F7-63E2-25614806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03EE-C835-482D-B27E-3DA7AA41E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3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BACBE-96F4-4EC7-DF05-C7DE33F6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97DA-0349-40EC-A09F-7EAD4C574E6B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747E7-DAFD-88B2-0495-15C09DB8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348E-9BCB-2EBB-6BDB-391FB4B3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03EE-C835-482D-B27E-3DA7AA41E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6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95B3-A3DB-6636-DAF3-F76BDB1F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55AD-48FD-6F4D-DAE9-64094FE1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7B3C1-3457-774A-E1B8-420DD92B4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BB50E-7F82-8D22-EE13-C9B34044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97DA-0349-40EC-A09F-7EAD4C574E6B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A6E4B-C06A-B17A-FFEA-D5CB4E7D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3BFF6-4614-2FF4-3E79-7551702B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03EE-C835-482D-B27E-3DA7AA41E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5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7492-0962-C275-F6F6-39218820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4241D-98A5-7F52-D2C4-25D75CEEE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17EA5-23AA-EDC0-BA08-062350E4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DB79D-10F6-FABE-5B69-77F6FAF0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97DA-0349-40EC-A09F-7EAD4C574E6B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E650F-2314-37E2-20E0-8A135F76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4FF8-7874-A910-355A-C4286576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03EE-C835-482D-B27E-3DA7AA41E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61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582AC-CD9E-1095-8048-ECEF8F92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06C6D-43DD-019D-0761-5A7641D8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8F4B-1909-8FD8-4AA0-324B58371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997DA-0349-40EC-A09F-7EAD4C574E6B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4B68-71B9-94B1-3E1A-49D848097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92781-7AD5-222C-6862-ECA6671CD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A03EE-C835-482D-B27E-3DA7AA41E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0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27E3-4CC2-C3C0-17CF-AA7B7E2E1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Principal Component Analysis (PCA)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BC62A-2BF5-5314-C045-C33251B4D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BCSE 0105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8057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F439-A1AB-057B-8AEB-17606059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91010-0DC5-E839-753D-0B5ACE98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9" y="1879578"/>
            <a:ext cx="11603114" cy="41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F5F2-82E4-D126-B5F0-002B45BE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91" y="77839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C051-F288-9773-485D-CABED41D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96" y="1012054"/>
            <a:ext cx="11546150" cy="1855433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Covariance is always measured between </a:t>
            </a:r>
            <a:r>
              <a:rPr lang="en-US" sz="3600" dirty="0">
                <a:solidFill>
                  <a:srgbClr val="FF0000"/>
                </a:solidFill>
              </a:rPr>
              <a:t>2 dimensions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/>
              <a:t>If you calculate the covariance between one dimension and itself, you get the variance.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BAC1D-E2DF-C7D9-3817-DE825A9D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28" y="2945580"/>
            <a:ext cx="7090078" cy="1404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075E79-334C-9551-97B3-11FBA58C5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877" y="4863154"/>
            <a:ext cx="7410416" cy="15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4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C23E-05A1-887D-7E54-2CC2CE61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214204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735A-4ACD-17CA-3A09-4598AF357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7" y="2086251"/>
            <a:ext cx="10515600" cy="4294897"/>
          </a:xfrm>
        </p:spPr>
        <p:txBody>
          <a:bodyPr/>
          <a:lstStyle/>
          <a:p>
            <a:pPr algn="just"/>
            <a:r>
              <a:rPr lang="en-IN" sz="3600" dirty="0">
                <a:solidFill>
                  <a:srgbClr val="FF0000"/>
                </a:solidFill>
              </a:rPr>
              <a:t>Positive</a:t>
            </a:r>
            <a:r>
              <a:rPr lang="en-IN" sz="3600" dirty="0"/>
              <a:t> value indicates that both dimensions </a:t>
            </a:r>
            <a:r>
              <a:rPr lang="en-IN" sz="3600" dirty="0">
                <a:solidFill>
                  <a:srgbClr val="FF0000"/>
                </a:solidFill>
              </a:rPr>
              <a:t>increase together.</a:t>
            </a:r>
          </a:p>
          <a:p>
            <a:pPr algn="just"/>
            <a:r>
              <a:rPr lang="en-IN" sz="3600" dirty="0">
                <a:solidFill>
                  <a:srgbClr val="FF0000"/>
                </a:solidFill>
              </a:rPr>
              <a:t>Negative</a:t>
            </a:r>
            <a:r>
              <a:rPr lang="en-IN" sz="3600" dirty="0"/>
              <a:t> value indicates that if one dimension </a:t>
            </a:r>
            <a:r>
              <a:rPr lang="en-IN" sz="3600" dirty="0">
                <a:solidFill>
                  <a:srgbClr val="FF0000"/>
                </a:solidFill>
              </a:rPr>
              <a:t>increases,</a:t>
            </a:r>
            <a:r>
              <a:rPr lang="en-IN" sz="3600" dirty="0"/>
              <a:t> the other </a:t>
            </a:r>
            <a:r>
              <a:rPr lang="en-IN" sz="3600" dirty="0">
                <a:solidFill>
                  <a:srgbClr val="FF0000"/>
                </a:solidFill>
              </a:rPr>
              <a:t>decreases. </a:t>
            </a:r>
          </a:p>
          <a:p>
            <a:pPr algn="just"/>
            <a:r>
              <a:rPr lang="en-IN" sz="3600" dirty="0"/>
              <a:t>If covariance is </a:t>
            </a:r>
            <a:r>
              <a:rPr lang="en-IN" sz="3600" dirty="0">
                <a:solidFill>
                  <a:srgbClr val="FF0000"/>
                </a:solidFill>
              </a:rPr>
              <a:t>zero</a:t>
            </a:r>
            <a:r>
              <a:rPr lang="en-IN" sz="3600" dirty="0"/>
              <a:t>, it indicates that the two dimensions are </a:t>
            </a:r>
            <a:r>
              <a:rPr lang="en-IN" sz="3600" dirty="0">
                <a:solidFill>
                  <a:srgbClr val="FF0000"/>
                </a:solidFill>
              </a:rPr>
              <a:t>independent </a:t>
            </a:r>
            <a:r>
              <a:rPr lang="en-IN" sz="3600" dirty="0"/>
              <a:t>of each other.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AD634-B14F-A60E-5501-0505D826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7" y="807867"/>
            <a:ext cx="10586622" cy="8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6750-92A0-95CC-9BE4-C71D04F4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Both are similar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80E50-C58E-78B2-5489-0CA31937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83" y="2473587"/>
            <a:ext cx="2529116" cy="569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37F76-5D7E-B30C-5505-C642F5756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71" y="4189196"/>
            <a:ext cx="2422728" cy="7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5F2B-3269-D2F5-5DF3-9D4CAAE0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The 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0F1B-9078-3D69-2CD1-D764A4E3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1"/>
            <a:ext cx="10515600" cy="4987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4000" dirty="0"/>
              <a:t>For two dimensions </a:t>
            </a:r>
          </a:p>
          <a:p>
            <a:endParaRPr lang="en-IN" sz="4000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19900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3B01A-C92E-863B-1553-0A84D5A5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95" y="2202717"/>
            <a:ext cx="6611273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6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4047-60DE-EA89-5713-8E517F78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The covariance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E217-138F-E3B1-BEA3-207352D1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000" dirty="0"/>
              <a:t>For three dimensions 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D43E3-AAB8-2D76-471F-64C117E9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32" y="2832083"/>
            <a:ext cx="8719331" cy="2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8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CAE322-4C58-248B-6D15-A2B8CF76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1" y="190156"/>
            <a:ext cx="11035965" cy="62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9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9B38-719B-DE0E-1B05-8FAB62D9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Eigen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8CC7-3127-E625-F160-4B831BAB9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8"/>
            <a:ext cx="10515600" cy="4871946"/>
          </a:xfrm>
        </p:spPr>
        <p:txBody>
          <a:bodyPr/>
          <a:lstStyle/>
          <a:p>
            <a:pPr algn="just"/>
            <a:r>
              <a:rPr lang="en-IN" dirty="0"/>
              <a:t>Can only be found for </a:t>
            </a:r>
            <a:r>
              <a:rPr lang="en-IN" dirty="0">
                <a:solidFill>
                  <a:srgbClr val="FF0000"/>
                </a:solidFill>
              </a:rPr>
              <a:t>square matrices</a:t>
            </a:r>
          </a:p>
          <a:p>
            <a:pPr algn="just"/>
            <a:r>
              <a:rPr lang="en-IN" dirty="0"/>
              <a:t>For </a:t>
            </a:r>
            <a:r>
              <a:rPr lang="en-IN" dirty="0" err="1"/>
              <a:t>nxn</a:t>
            </a:r>
            <a:r>
              <a:rPr lang="en-IN" dirty="0"/>
              <a:t> matrix, there are n eigen vectors</a:t>
            </a:r>
          </a:p>
          <a:p>
            <a:pPr algn="just"/>
            <a:r>
              <a:rPr lang="en-US" dirty="0"/>
              <a:t>All the eigenvectors of a matrix are </a:t>
            </a:r>
            <a:r>
              <a:rPr lang="en-US" dirty="0">
                <a:solidFill>
                  <a:srgbClr val="FF0000"/>
                </a:solidFill>
              </a:rPr>
              <a:t>perpendicular(orthogonal).</a:t>
            </a:r>
          </a:p>
          <a:p>
            <a:pPr algn="just"/>
            <a:r>
              <a:rPr lang="en-US" dirty="0"/>
              <a:t>We can express the data in terms of these perpendicular eigenvectors, instead of expressing them in terms of the x and y axes.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37FC81-EE84-CD6E-912D-7FCA860F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8" y="4073902"/>
            <a:ext cx="11080724" cy="18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5904-01BE-EC4B-1C9A-8F24F8E3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Scaled eigenvector is still an eigenvector </a:t>
            </a:r>
            <a:r>
              <a:rPr lang="en-IN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B18F9-48E7-2D73-3802-84AC192B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33" y="1435667"/>
            <a:ext cx="5787176" cy="2125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B4349-4ACC-E757-EAAD-BA7B0168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89" y="3897297"/>
            <a:ext cx="10576221" cy="21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7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BA39-4BF4-77C1-DFBA-66ACEAB5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4396-DB64-8BE4-31E6-B6C908F8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911"/>
            <a:ext cx="10515600" cy="1260629"/>
          </a:xfrm>
        </p:spPr>
        <p:txBody>
          <a:bodyPr/>
          <a:lstStyle/>
          <a:p>
            <a:r>
              <a:rPr lang="en-US" dirty="0"/>
              <a:t>Eigenvalues are closely related to eigenvectors</a:t>
            </a:r>
          </a:p>
          <a:p>
            <a:r>
              <a:rPr lang="en-US" dirty="0"/>
              <a:t>Here, 4 is the eigenvalue associated with the eigenvector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A7B1A-9BA6-7B8D-0DF3-201C0C98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8" y="4117876"/>
            <a:ext cx="11023042" cy="2148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73CB2-8578-01FB-B7EE-C5FE61B41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9" y="2369389"/>
            <a:ext cx="11080724" cy="18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6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6ECE-C5CF-5D8B-FD44-9E65C9EB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Statistics</a:t>
            </a:r>
            <a:br>
              <a:rPr lang="en-IN" b="1" dirty="0"/>
            </a:br>
            <a:r>
              <a:rPr lang="en-IN" b="1" dirty="0">
                <a:solidFill>
                  <a:srgbClr val="FF0000"/>
                </a:solidFill>
              </a:rPr>
              <a:t>Mean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D0433-E3A5-D434-8572-A7C6925C3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36" y="4738493"/>
            <a:ext cx="4226467" cy="1754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A85C64-C0CD-F756-768A-DB2C3226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38" y="2135757"/>
            <a:ext cx="11304377" cy="97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3770E2-1CB2-CC6C-9F63-7D3E13804863}"/>
              </a:ext>
            </a:extLst>
          </p:cNvPr>
          <p:cNvSpPr txBox="1"/>
          <p:nvPr/>
        </p:nvSpPr>
        <p:spPr>
          <a:xfrm>
            <a:off x="838200" y="3429000"/>
            <a:ext cx="52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the mean of a sample is,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251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D62A2A-BFC9-A515-DBEF-60EDD10C6D9C}"/>
              </a:ext>
            </a:extLst>
          </p:cNvPr>
          <p:cNvSpPr txBox="1"/>
          <p:nvPr/>
        </p:nvSpPr>
        <p:spPr>
          <a:xfrm>
            <a:off x="1902039" y="1568674"/>
            <a:ext cx="697563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Eigenvectors and Eigenvalues </a:t>
            </a:r>
          </a:p>
          <a:p>
            <a:r>
              <a:rPr lang="en-US" sz="4400" dirty="0"/>
              <a:t>always come in pairs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55724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9DEB-E0ED-6817-49C2-B2BC804F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Ques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DE0F2-6398-1D61-6068-4E6196BCFF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8384"/>
                <a:ext cx="10515600" cy="48985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4000" dirty="0"/>
                  <a:t>Find eigenvalues and eigenvectors of the following matrix</a:t>
                </a:r>
              </a:p>
              <a:p>
                <a:pPr marL="0" indent="0">
                  <a:buNone/>
                </a:pPr>
                <a:endParaRPr lang="en-IN" sz="5400" dirty="0"/>
              </a:p>
              <a:p>
                <a:pPr marL="0" indent="0">
                  <a:buNone/>
                </a:pPr>
                <a:r>
                  <a:rPr lang="en-IN" sz="5400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5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5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5400" b="0" i="1" dirty="0" smtClean="0">
                                <a:latin typeface="Cambria Math" panose="02040503050406030204" pitchFamily="18" charset="0"/>
                              </a:rPr>
                              <m:t>7     3</m:t>
                            </m:r>
                          </m:e>
                          <m:e>
                            <m:r>
                              <a:rPr lang="en-IN" sz="5400" b="0" i="1" dirty="0" smtClean="0">
                                <a:latin typeface="Cambria Math" panose="02040503050406030204" pitchFamily="18" charset="0"/>
                              </a:rPr>
                              <m:t>3 −1</m:t>
                            </m:r>
                          </m:e>
                        </m:eqArr>
                      </m:e>
                    </m:d>
                  </m:oMath>
                </a14:m>
                <a:endParaRPr lang="en-IN" sz="5400" dirty="0"/>
              </a:p>
              <a:p>
                <a:pPr lvl="8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DE0F2-6398-1D61-6068-4E6196BCF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8384"/>
                <a:ext cx="10515600" cy="4898579"/>
              </a:xfrm>
              <a:blipFill>
                <a:blip r:embed="rId2"/>
                <a:stretch>
                  <a:fillRect l="-2087" t="-3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408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F5A5D3-77C6-7302-6AE3-560B05ED0B45}"/>
              </a:ext>
            </a:extLst>
          </p:cNvPr>
          <p:cNvSpPr txBox="1"/>
          <p:nvPr/>
        </p:nvSpPr>
        <p:spPr>
          <a:xfrm>
            <a:off x="780495" y="2026728"/>
            <a:ext cx="104734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Covariance shows you how the two variables differ, whereas correlation shows you how the two variables are related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30391-C2CA-6045-744F-1252FD122034}"/>
              </a:ext>
            </a:extLst>
          </p:cNvPr>
          <p:cNvSpPr txBox="1"/>
          <p:nvPr/>
        </p:nvSpPr>
        <p:spPr>
          <a:xfrm>
            <a:off x="783454" y="849581"/>
            <a:ext cx="9053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Covariance and correlation 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3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CBE77C-B495-1469-C833-D9295309600D}"/>
              </a:ext>
            </a:extLst>
          </p:cNvPr>
          <p:cNvSpPr txBox="1"/>
          <p:nvPr/>
        </p:nvSpPr>
        <p:spPr>
          <a:xfrm>
            <a:off x="570390" y="1644664"/>
            <a:ext cx="972770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correlation coefficient is calculated by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first determining the covariance of the variables and then dividing that quantity by the product of those variables' standard deviations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B9D64-3358-C865-C6FA-9A6C73DC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48" y="4556540"/>
            <a:ext cx="540142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1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5487-D74F-C1DE-67D4-17BA52ED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Correlation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E9C2A-82CB-EFD6-04D6-29B646E6D698}"/>
              </a:ext>
            </a:extLst>
          </p:cNvPr>
          <p:cNvSpPr txBox="1"/>
          <p:nvPr/>
        </p:nvSpPr>
        <p:spPr>
          <a:xfrm>
            <a:off x="765698" y="2108419"/>
            <a:ext cx="105881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values range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between -1.0 and 1.0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just"/>
            <a:endParaRPr lang="en-US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calculated number greater than 1.0 or less than -1.0 means that there was an error in the correlation measurement.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16961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3495-1712-685F-6C23-8B76DCB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 Extraction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3E2E-84CC-6827-DEA2-5E60DC4B1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Extraction by PCA</a:t>
            </a:r>
          </a:p>
        </p:txBody>
      </p:sp>
    </p:spTree>
    <p:extLst>
      <p:ext uri="{BB962C8B-B14F-4D97-AF65-F5344CB8AC3E}">
        <p14:creationId xmlns:p14="http://schemas.microsoft.com/office/powerpoint/2010/main" val="4023828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7D3A-94B9-2F56-B1B0-E150E988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Principal Components Analysis</a:t>
            </a:r>
            <a:br>
              <a:rPr lang="en-IN" b="1" dirty="0"/>
            </a:br>
            <a:r>
              <a:rPr lang="en-IN" b="1" dirty="0"/>
              <a:t>(To overcome the problem of overfitting)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F6F7E7-B10C-E6A0-F1E0-AAD45A20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4" y="4496896"/>
            <a:ext cx="11794724" cy="1995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8FC48-0B81-6584-93E0-D3984F29C1EC}"/>
              </a:ext>
            </a:extLst>
          </p:cNvPr>
          <p:cNvSpPr txBox="1"/>
          <p:nvPr/>
        </p:nvSpPr>
        <p:spPr>
          <a:xfrm>
            <a:off x="838200" y="1809490"/>
            <a:ext cx="109424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Principal Component Analysis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(PCA) is one of the most commonly used unsupervised machine learning algorithms across a variety of applications: exploratory data analysis, dimensionality reduction, information compression, data de-noising, and plenty more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949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490B-CD97-20F3-C50F-603FF16C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90371-014D-D415-A81B-1D715E50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/>
          <a:lstStyle/>
          <a:p>
            <a:r>
              <a:rPr lang="en-US" dirty="0"/>
              <a:t>Step 1: Get some data</a:t>
            </a:r>
          </a:p>
          <a:p>
            <a:r>
              <a:rPr lang="en-US" dirty="0"/>
              <a:t>Step 2: Subtract the mean</a:t>
            </a:r>
          </a:p>
          <a:p>
            <a:r>
              <a:rPr lang="en-US" dirty="0"/>
              <a:t>Step 3: Calculate the covariance matrix</a:t>
            </a:r>
          </a:p>
          <a:p>
            <a:r>
              <a:rPr lang="en-US" dirty="0"/>
              <a:t>Step 4: Calculate the eigenvectors and eigenvalues of the covariance matrix </a:t>
            </a:r>
          </a:p>
          <a:p>
            <a:r>
              <a:rPr lang="en-US" dirty="0"/>
              <a:t>Step 5: Choosing components and forming a feature vector</a:t>
            </a:r>
          </a:p>
          <a:p>
            <a:r>
              <a:rPr lang="en-US" dirty="0"/>
              <a:t>Step 5: Deriving the new data set</a:t>
            </a:r>
          </a:p>
        </p:txBody>
      </p:sp>
    </p:spTree>
    <p:extLst>
      <p:ext uri="{BB962C8B-B14F-4D97-AF65-F5344CB8AC3E}">
        <p14:creationId xmlns:p14="http://schemas.microsoft.com/office/powerpoint/2010/main" val="837978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820D-78E8-E3D0-A98D-C8619FF6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125429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 1: Get some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371D0-2C83-962E-BD45-2BC1F073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43" y="182236"/>
            <a:ext cx="4640195" cy="64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7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E1C6-22BF-21E8-537B-94D3E000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7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 2: Subtract the mean </a:t>
            </a:r>
            <a:br>
              <a:rPr lang="en-US" b="1" dirty="0"/>
            </a:br>
            <a:r>
              <a:rPr lang="en-US" sz="3600" b="1" dirty="0"/>
              <a:t>(</a:t>
            </a:r>
            <a:r>
              <a:rPr lang="en-US" sz="3600" dirty="0"/>
              <a:t>This produces a data set whose mean is zero.)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E8A20-E197-5677-85E5-EE79B5D8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27" y="1384917"/>
            <a:ext cx="5323495" cy="53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0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47DE21-BEE0-4D5E-BCB1-A265ED7A06EE}"/>
              </a:ext>
            </a:extLst>
          </p:cNvPr>
          <p:cNvSpPr txBox="1"/>
          <p:nvPr/>
        </p:nvSpPr>
        <p:spPr>
          <a:xfrm>
            <a:off x="188649" y="1016519"/>
            <a:ext cx="1136349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/>
              <a:t>The mean doesn’t tell us a lot about the data except for a sort of </a:t>
            </a:r>
            <a:r>
              <a:rPr lang="en-US" sz="4000" dirty="0">
                <a:solidFill>
                  <a:srgbClr val="00B050"/>
                </a:solidFill>
              </a:rPr>
              <a:t>middle point.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</a:rPr>
              <a:t>For example</a:t>
            </a:r>
            <a:r>
              <a:rPr lang="en-US" sz="4000" dirty="0"/>
              <a:t>, these two data sets have exactly the same mean (10). </a:t>
            </a:r>
            <a:endParaRPr lang="en-IN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59CAC-BC4C-CA75-80CF-96EA8721373C}"/>
              </a:ext>
            </a:extLst>
          </p:cNvPr>
          <p:cNvSpPr txBox="1"/>
          <p:nvPr/>
        </p:nvSpPr>
        <p:spPr>
          <a:xfrm>
            <a:off x="366204" y="113103"/>
            <a:ext cx="20396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Mean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48ED0-324E-0227-6D2C-4EA336631F73}"/>
              </a:ext>
            </a:extLst>
          </p:cNvPr>
          <p:cNvSpPr txBox="1"/>
          <p:nvPr/>
        </p:nvSpPr>
        <p:spPr>
          <a:xfrm>
            <a:off x="366204" y="5123286"/>
            <a:ext cx="111859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So what is different about these two sets? It is the </a:t>
            </a:r>
            <a:r>
              <a:rPr lang="en-US" sz="3200" dirty="0">
                <a:solidFill>
                  <a:srgbClr val="FF0000"/>
                </a:solidFill>
              </a:rPr>
              <a:t>spread</a:t>
            </a:r>
            <a:r>
              <a:rPr lang="en-US" sz="3200" dirty="0"/>
              <a:t> of the data that is different.</a:t>
            </a:r>
            <a:endParaRPr lang="en-IN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62C9BC-BBC7-10F2-D52B-80CC3A28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49" y="3844768"/>
            <a:ext cx="6747029" cy="10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F43F-E898-1244-27AF-563223CD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>
            <a:normAutofit/>
          </a:bodyPr>
          <a:lstStyle/>
          <a:p>
            <a:r>
              <a:rPr lang="en-US" b="1" dirty="0"/>
              <a:t>Step 3: Calculate the covariance matrix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B12D9-7044-E2F9-ABEC-889FBC00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2357288"/>
            <a:ext cx="9241478" cy="19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15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0064-3D65-FAE4-C90D-4D1B6181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4: Calculate the eigenvectors and eigenvalues of the covariance matrix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FE804-1330-A936-C149-6459F0ABB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36" y="4339512"/>
            <a:ext cx="11408047" cy="1768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3201FA-541C-6259-26E4-A845A6D4D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04" y="2043307"/>
            <a:ext cx="8951000" cy="17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57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AD68-09D3-ED61-CC46-F3FE5FCE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Choosing components and forming a feature vector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0141-D032-5C3A-584C-EC052D2C9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Order the eigen vectors by eigenvalues, highest to lowest. This gives you the components in order of significance</a:t>
            </a:r>
          </a:p>
          <a:p>
            <a:pPr algn="just"/>
            <a:r>
              <a:rPr lang="en-US" sz="3600" dirty="0"/>
              <a:t>For n dimensions, we calculate n eigenvectors and eigenvalues , and then choose only the first p eigenvectors, then the final data set has only p dimensions. </a:t>
            </a:r>
          </a:p>
          <a:p>
            <a:pPr algn="just"/>
            <a:r>
              <a:rPr lang="en-US" sz="3600" dirty="0"/>
              <a:t>Form a feature vector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60799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F23026-8EE2-AC7C-FADB-213BCBC90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6" y="2203279"/>
            <a:ext cx="11629747" cy="16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9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2680-71E8-1B67-484C-9C7116DE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Deriving the new data set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FEB690-7CCF-8386-12F4-6F5903BF2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26" y="2495419"/>
            <a:ext cx="11616220" cy="21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5DB1C1-F8AC-6AB3-693C-0732A2FF528F}"/>
              </a:ext>
            </a:extLst>
          </p:cNvPr>
          <p:cNvSpPr txBox="1"/>
          <p:nvPr/>
        </p:nvSpPr>
        <p:spPr>
          <a:xfrm>
            <a:off x="783454" y="26365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Standard Deviation (SD)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A8740-4099-522B-F60A-CEA8F3CAD25D}"/>
              </a:ext>
            </a:extLst>
          </p:cNvPr>
          <p:cNvSpPr txBox="1"/>
          <p:nvPr/>
        </p:nvSpPr>
        <p:spPr>
          <a:xfrm>
            <a:off x="174224" y="2896343"/>
            <a:ext cx="115764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“The average distance from the mean of the data set to a point”. 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5BE65-9C35-6C6A-FB9A-0F83C2E6AF11}"/>
              </a:ext>
            </a:extLst>
          </p:cNvPr>
          <p:cNvSpPr txBox="1"/>
          <p:nvPr/>
        </p:nvSpPr>
        <p:spPr>
          <a:xfrm>
            <a:off x="348448" y="1407112"/>
            <a:ext cx="112280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The Standard Deviation (SD) of a data set is a measure of </a:t>
            </a:r>
            <a:r>
              <a:rPr lang="en-US" sz="3200" dirty="0">
                <a:solidFill>
                  <a:srgbClr val="FF0000"/>
                </a:solidFill>
              </a:rPr>
              <a:t>how spread out the data </a:t>
            </a:r>
            <a:r>
              <a:rPr lang="en-US" sz="3200" dirty="0"/>
              <a:t>is.</a:t>
            </a:r>
            <a:endParaRPr lang="en-IN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6A6006-4AD2-7D0A-40DF-39C2181E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30" y="4079300"/>
            <a:ext cx="5556096" cy="19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BD77-A2CF-DE91-7D12-4E9E33ED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7096-DF1E-AC64-AAEE-452EC7F0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47FD9-CA42-D7E9-ACE6-0914C8300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57"/>
          <a:stretch/>
        </p:blipFill>
        <p:spPr>
          <a:xfrm>
            <a:off x="960741" y="0"/>
            <a:ext cx="9275213" cy="64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8A0F-4EB6-7ACD-89C7-073B5A6C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9675-9BCC-9B6B-22C5-126E6577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82DAD-A16D-43D2-BAB2-57DB4C260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90" t="12054"/>
          <a:stretch/>
        </p:blipFill>
        <p:spPr>
          <a:xfrm>
            <a:off x="918098" y="187263"/>
            <a:ext cx="10640627" cy="62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5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8368EA-A6B4-CA93-9E51-92640BB3C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57"/>
          <a:stretch/>
        </p:blipFill>
        <p:spPr>
          <a:xfrm>
            <a:off x="410325" y="122698"/>
            <a:ext cx="5107625" cy="3570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298B0E-39E7-463F-E074-345E477553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90" t="12054"/>
          <a:stretch/>
        </p:blipFill>
        <p:spPr>
          <a:xfrm>
            <a:off x="5918447" y="579729"/>
            <a:ext cx="5338134" cy="3273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1B8813-190C-DF98-A703-AD7BEC3D2099}"/>
              </a:ext>
            </a:extLst>
          </p:cNvPr>
          <p:cNvSpPr txBox="1"/>
          <p:nvPr/>
        </p:nvSpPr>
        <p:spPr>
          <a:xfrm>
            <a:off x="738799" y="4283449"/>
            <a:ext cx="107489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As expected, the first set has a much larger standard deviation due to the fact that the data is much more </a:t>
            </a:r>
            <a:r>
              <a:rPr lang="en-US" sz="3200" dirty="0">
                <a:solidFill>
                  <a:srgbClr val="FF0000"/>
                </a:solidFill>
              </a:rPr>
              <a:t>spread </a:t>
            </a:r>
            <a:r>
              <a:rPr lang="en-US" sz="3200" dirty="0"/>
              <a:t>out from the mean.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8915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3CBCB0-7CBC-7124-7A79-02F2B759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44" y="613723"/>
            <a:ext cx="3523611" cy="924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D4EEB-3D7A-ADCE-7889-F0A073DBF798}"/>
              </a:ext>
            </a:extLst>
          </p:cNvPr>
          <p:cNvSpPr txBox="1"/>
          <p:nvPr/>
        </p:nvSpPr>
        <p:spPr>
          <a:xfrm>
            <a:off x="504219" y="2890391"/>
            <a:ext cx="110811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/>
              <a:t>This dataset has a </a:t>
            </a:r>
            <a:r>
              <a:rPr lang="en-US" sz="4000" dirty="0">
                <a:solidFill>
                  <a:srgbClr val="FF0000"/>
                </a:solidFill>
              </a:rPr>
              <a:t>mean of 10</a:t>
            </a:r>
            <a:r>
              <a:rPr lang="en-US" sz="4000" dirty="0"/>
              <a:t>, but its </a:t>
            </a:r>
            <a:r>
              <a:rPr lang="en-US" sz="4000" dirty="0">
                <a:solidFill>
                  <a:srgbClr val="FF0000"/>
                </a:solidFill>
              </a:rPr>
              <a:t>standard deviation is 0</a:t>
            </a:r>
            <a:r>
              <a:rPr lang="en-US" sz="4000" dirty="0"/>
              <a:t>, because all the numbers are same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162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059A6F-3043-C814-8A4A-F2CA6FF41D2E}"/>
              </a:ext>
            </a:extLst>
          </p:cNvPr>
          <p:cNvSpPr txBox="1"/>
          <p:nvPr/>
        </p:nvSpPr>
        <p:spPr>
          <a:xfrm>
            <a:off x="1431523" y="4669786"/>
            <a:ext cx="93548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FF0000"/>
                </a:solidFill>
              </a:rPr>
              <a:t>Standard deviation and variance </a:t>
            </a:r>
            <a:r>
              <a:rPr lang="en-US" sz="3600" dirty="0"/>
              <a:t>only operate on </a:t>
            </a:r>
            <a:r>
              <a:rPr lang="en-US" sz="3600" dirty="0">
                <a:solidFill>
                  <a:srgbClr val="FF0000"/>
                </a:solidFill>
              </a:rPr>
              <a:t>1 dimension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30CBF-D003-DE05-817A-0D8B61D5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35" y="2731648"/>
            <a:ext cx="6049458" cy="1574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8D344F-01CD-1359-3E28-2F2FB162826C}"/>
              </a:ext>
            </a:extLst>
          </p:cNvPr>
          <p:cNvSpPr txBox="1"/>
          <p:nvPr/>
        </p:nvSpPr>
        <p:spPr>
          <a:xfrm>
            <a:off x="952129" y="429340"/>
            <a:ext cx="9834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4E1A9-A207-A164-B4DD-DD8494EAB7D8}"/>
              </a:ext>
            </a:extLst>
          </p:cNvPr>
          <p:cNvSpPr txBox="1"/>
          <p:nvPr/>
        </p:nvSpPr>
        <p:spPr>
          <a:xfrm>
            <a:off x="952129" y="1264830"/>
            <a:ext cx="103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Variance</a:t>
            </a:r>
            <a:r>
              <a:rPr lang="en-US" sz="3600" dirty="0"/>
              <a:t> is another </a:t>
            </a:r>
            <a:r>
              <a:rPr lang="en-US" sz="3600" dirty="0">
                <a:solidFill>
                  <a:srgbClr val="FF0000"/>
                </a:solidFill>
              </a:rPr>
              <a:t>measure of the spread</a:t>
            </a:r>
            <a:r>
              <a:rPr lang="en-US" sz="3600" dirty="0"/>
              <a:t> of data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5003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19384</TotalTime>
  <Words>668</Words>
  <Application>Microsoft Office PowerPoint</Application>
  <PresentationFormat>Widescreen</PresentationFormat>
  <Paragraphs>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Cambria Math</vt:lpstr>
      <vt:lpstr>Office Theme</vt:lpstr>
      <vt:lpstr>Principal Component Analysis (PCA)</vt:lpstr>
      <vt:lpstr>Statistics 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Covariance</vt:lpstr>
      <vt:lpstr>Covariance</vt:lpstr>
      <vt:lpstr>Both are similar</vt:lpstr>
      <vt:lpstr>The covariance Matrix</vt:lpstr>
      <vt:lpstr>The covariance Matrix</vt:lpstr>
      <vt:lpstr>PowerPoint Presentation</vt:lpstr>
      <vt:lpstr>Eigen Vectors</vt:lpstr>
      <vt:lpstr>Scaled eigenvector is still an eigenvector  </vt:lpstr>
      <vt:lpstr>Eigenvalues</vt:lpstr>
      <vt:lpstr>PowerPoint Presentation</vt:lpstr>
      <vt:lpstr>Ques </vt:lpstr>
      <vt:lpstr>PowerPoint Presentation</vt:lpstr>
      <vt:lpstr>PowerPoint Presentation</vt:lpstr>
      <vt:lpstr>Correlation </vt:lpstr>
      <vt:lpstr>Feature Extraction and Feature Selection</vt:lpstr>
      <vt:lpstr>Principal Components Analysis (To overcome the problem of overfitting)</vt:lpstr>
      <vt:lpstr>Method</vt:lpstr>
      <vt:lpstr>Step 1: Get some data</vt:lpstr>
      <vt:lpstr>Step 2: Subtract the mean  (This produces a data set whose mean is zero.)</vt:lpstr>
      <vt:lpstr>Step 3: Calculate the covariance matrix</vt:lpstr>
      <vt:lpstr>Step 4: Calculate the eigenvectors and eigenvalues of the covariance matrix </vt:lpstr>
      <vt:lpstr>Step 5: Choosing components and forming a feature vector</vt:lpstr>
      <vt:lpstr>PowerPoint Presentation</vt:lpstr>
      <vt:lpstr>Step 5: Deriving the new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 (PCA)</dc:title>
  <dc:creator>swati saxena</dc:creator>
  <cp:lastModifiedBy>swati saxena</cp:lastModifiedBy>
  <cp:revision>136</cp:revision>
  <dcterms:created xsi:type="dcterms:W3CDTF">2022-09-04T17:37:45Z</dcterms:created>
  <dcterms:modified xsi:type="dcterms:W3CDTF">2022-09-25T18:16:18Z</dcterms:modified>
</cp:coreProperties>
</file>