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8" r:id="rId6"/>
    <p:sldId id="307" r:id="rId7"/>
    <p:sldId id="309" r:id="rId8"/>
    <p:sldId id="310" r:id="rId9"/>
    <p:sldId id="311" r:id="rId10"/>
    <p:sldId id="317" r:id="rId11"/>
    <p:sldId id="312" r:id="rId12"/>
    <p:sldId id="313" r:id="rId13"/>
    <p:sldId id="314" r:id="rId14"/>
    <p:sldId id="315" r:id="rId15"/>
    <p:sldId id="316" r:id="rId16"/>
    <p:sldId id="277" r:id="rId17"/>
    <p:sldId id="278" r:id="rId18"/>
    <p:sldId id="264" r:id="rId19"/>
    <p:sldId id="318" r:id="rId20"/>
    <p:sldId id="279" r:id="rId21"/>
    <p:sldId id="319" r:id="rId22"/>
    <p:sldId id="3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8T06:58:49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12400 7232 0,'53'0'390,"0"0"-390,0-18 0,194 1 16,0-1 15,-53 18-15,159 0-16,299-35 31,-370-1-15,-52 36-1,-142-17-15,18 17 16,-18 0 0,-53 0-16,18 0 15,18 0 1,35 0 0,17 0-1,36 0 1,-36 0 15,1 0-31,52 17 31,-52-17-31,17 0 16,-35 0 15,-18 0-15,53 18-1,-71-18 1,1 0 0,-18 0-16,17 0 15,36 18 1,-18-18 0,1 17-1,34 1 16,-17 0-31,70-18 32,-17 0-17,17 17 1,-105 1 0,17-18-16,18 18 31,-71-1-16,1-17 1,-1 0 0,-17 0-1,34 0 329,-16 0-328,17 0-1,35 0-15,53 0 16,0 0-16,106 0 31,-88 18-15,35-18-1,-53 17 1,53 19 0,-71-36-1,18 17 1,-88-17-16,71 18 16,-18-18-1,17 0 16,1 18-31,17-18 32,0 0-32,-35 0 31,35 0-15,-53 0-1,35 0-15,-52 0 31,17 0-15,36 0 0,-54 0-1,1 0 1,-18 0 0,35 0-1,0 0 1,-17 0 15,-18 0-31,35 0 0,18 0 16,-1-18-1,1 18 17,-35 0-17,52-18 1,-52 1-1,-1-19 1,-17 36 0,0-35-1,-17 35 1,16-17 0,-16 17-1,-1-18 1,-17 0 15,-1 1-31,19 17 16,-19-18 15,1 18-31,-1-18 31,1 18-15,0-17-1,-1 17 17,-17-18-17,18 18 1,0 0 15,-18-18 204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0CA3-0119-2D5C-9719-915DA11A9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71F7-6F34-3A1C-59D0-B6644B06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65DC-AD2F-8486-2559-3EDB697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C311-E643-BD68-FA1C-F7405797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AB21-D099-E606-6249-6AB6FB46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A6B2-ADE5-FC72-CF88-D52D0F8F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139FD-3F5E-3AEE-DF65-3F13CA7A9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0F59-DFD9-B825-C0B4-FEF37A92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8B80-497A-9363-C8A5-AB758E5F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B925-7626-DBF0-A25C-167098D5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0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FCFEF-DC73-A5E6-0EFA-FF3EF0DD9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14E0-7CED-8519-11B5-E1A87901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FD1E-34C8-5AF7-2827-9F493285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7D38-448E-E3AA-870F-1665F345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205C-7960-6805-1228-654C6C7F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C156-670B-4297-86CC-06225CD0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3C9D-E05F-6AAA-FC78-7A4CD2EA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3D53-63C2-A47A-8A13-440FEFA7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869F-F617-D598-E51A-A0CD7095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33D0-B546-E59F-57C4-F0689053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C7D8-37F7-20A0-AC7F-26EB9632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17BA-EC6E-42E6-4498-A90CD6F4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D7FB-D896-01D5-E0ED-4571E37C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F372-45C2-0182-B7BA-A63A039C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427A-E35A-322C-9901-870BFF9A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8255-0CCE-807B-D7D2-0A91BAC9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BC3A-4DA7-AD93-9288-703FABBC6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DF047-8F98-3249-A65A-F2C9207F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62CE-1EBD-0C33-CB08-87C4709E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6FFD-FC79-E6EE-F86A-B2CCAC6A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2569C-43D6-BB11-27B2-3C818FD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ACEF-BB96-900B-6B18-537B91DE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EBAF-3D1E-416D-8552-6EC4DC19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37CDD-1D4B-05BC-7848-E586EA16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4EA7A-832C-F2F9-CD9B-689C9E6EE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42D67-65C6-54B3-5231-514159B8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51C74-551E-51E4-0746-E2CBC59B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0B051-89FC-B2B4-32AD-004966C1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BA379-289F-53EA-FEF9-AE2C3889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3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A047-748E-9265-BBE1-B4B53E3F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5EBC3-5959-2C72-3B15-4DF8CCD0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9AC94-6F5F-6D1A-ECA2-9E15EC28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8C429-12C0-899C-6AAF-E9227007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D542D-C645-C3A1-8D45-B1D79617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6F5F3-BE98-45D3-26D6-26135417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C3163-0DBE-9E2F-1F22-2828FB52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9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384C-1775-3AC0-EEC9-B231D9D1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C003-4075-6357-F6AF-A5802BD2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BA20F-E6ED-161E-DD8B-D1D584AC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2A8A-1EA8-1C18-FC51-DDE4C0DE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360D8-E9A3-A6BE-1425-7E61C899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BA12-0F78-F076-2ED6-D90B884E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B695-A9DC-7410-55B0-B9585442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39217-FF84-5898-37A1-AE9C8D1EE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123DD-190B-EC10-68E0-BD28BDB3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D5D6-2F16-77A4-E147-E03B1224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7CCEF-206F-CB38-5B18-B664D63D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7504-5943-6CFD-72AB-C3AD8461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4C601-8B6F-FD1B-27D6-4CB80C89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7ED30-72D0-C937-58FB-ED5591E7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18D0-6C8A-DBB2-98EC-7D66FF24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DDCC-2CE4-4574-A0F9-8BF2639657E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9A57-F751-854D-9113-74738C725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05C33-F7D5-69A6-17B3-D4725B2CE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2F38-8E13-4A89-884B-BFD674AB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3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C828-BFE7-72FD-7620-3DD27804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Bias and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7D226-DF6A-173D-C1A7-50C767D6A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17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1CC55B-3ED4-735A-01BD-76D6A973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30" y="229623"/>
            <a:ext cx="9858631" cy="1596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6C03E-549D-99DE-9295-84BD4B9E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39" y="1818292"/>
            <a:ext cx="3315163" cy="2648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BB3D3-8490-A967-EDAF-C65253F8F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367" y="1854477"/>
            <a:ext cx="3362794" cy="2619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9A860-1B02-F765-A44D-D6472AF61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86" y="4758743"/>
            <a:ext cx="10760891" cy="14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6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87990-7776-99C7-B065-474CFAD25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170" y="781236"/>
            <a:ext cx="6968971" cy="5095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0E2F1-0BC0-C989-A8B4-BD8A2710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4" y="1193072"/>
            <a:ext cx="4968536" cy="40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1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B05B6-DC4E-822E-F371-7E9BD0164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55"/>
          <a:stretch/>
        </p:blipFill>
        <p:spPr>
          <a:xfrm>
            <a:off x="0" y="1631342"/>
            <a:ext cx="10827460" cy="1376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E5706-D1AE-CF8F-9A2D-4250A13BF4A7}"/>
              </a:ext>
            </a:extLst>
          </p:cNvPr>
          <p:cNvSpPr txBox="1"/>
          <p:nvPr/>
        </p:nvSpPr>
        <p:spPr>
          <a:xfrm>
            <a:off x="836721" y="417251"/>
            <a:ext cx="1293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Bias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0FECB-1AFD-6B2C-A5E7-6A659850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0" y="3575140"/>
            <a:ext cx="11036096" cy="17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3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83518-9295-577D-93F4-253E69F6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2" y="328514"/>
            <a:ext cx="11500755" cy="62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25B68D-C7F6-5003-6394-8574B9B7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" y="2026811"/>
            <a:ext cx="10293542" cy="19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4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A88-183E-F30E-88A6-E0237FDC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259268"/>
            <a:ext cx="10515600" cy="80786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Variance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9255E-DC64-9ED9-4C22-0B7E6A42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79"/>
          <a:stretch/>
        </p:blipFill>
        <p:spPr>
          <a:xfrm>
            <a:off x="455185" y="3746376"/>
            <a:ext cx="10963663" cy="1864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4C444-F6EA-AF1B-C8E5-4A3A34128E44}"/>
              </a:ext>
            </a:extLst>
          </p:cNvPr>
          <p:cNvSpPr txBox="1"/>
          <p:nvPr/>
        </p:nvSpPr>
        <p:spPr>
          <a:xfrm>
            <a:off x="543756" y="1465685"/>
            <a:ext cx="10322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dirty="0"/>
              <a:t>Tells how much the different prediction models (trained on different samples of the given data) differ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38335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AE12-479C-FB75-5BC0-6E8829A6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0" y="21420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Bias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F4FB-D4FC-DE9C-7175-DE995C23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" y="1083076"/>
            <a:ext cx="11830235" cy="569946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“Bias is error introduced in your model due to </a:t>
            </a:r>
            <a:r>
              <a:rPr lang="en-US" sz="3600" dirty="0">
                <a:solidFill>
                  <a:srgbClr val="FF0000"/>
                </a:solidFill>
              </a:rPr>
              <a:t>over simplification </a:t>
            </a:r>
            <a:r>
              <a:rPr lang="en-US" sz="3600" dirty="0"/>
              <a:t>of machine learning algorithm.”</a:t>
            </a:r>
          </a:p>
          <a:p>
            <a:pPr algn="just"/>
            <a:r>
              <a:rPr lang="en-US" sz="3600" dirty="0"/>
              <a:t>It can lead to </a:t>
            </a:r>
            <a:r>
              <a:rPr lang="en-US" sz="3600" dirty="0">
                <a:solidFill>
                  <a:srgbClr val="FF0000"/>
                </a:solidFill>
              </a:rPr>
              <a:t>underfitting.</a:t>
            </a:r>
            <a:r>
              <a:rPr lang="en-US" sz="3600" dirty="0"/>
              <a:t> When you train your model at that time model makes simplified assumptions to make the target function easier to understand. </a:t>
            </a:r>
          </a:p>
          <a:p>
            <a:pPr algn="just"/>
            <a:r>
              <a:rPr lang="en-US" sz="3600" dirty="0">
                <a:solidFill>
                  <a:srgbClr val="FF0000"/>
                </a:solidFill>
              </a:rPr>
              <a:t>Low bias machine learning algorithms </a:t>
            </a:r>
            <a:r>
              <a:rPr lang="en-US" sz="3600" dirty="0"/>
              <a:t>— Decision Trees, k-NN and SVM </a:t>
            </a:r>
          </a:p>
          <a:p>
            <a:pPr algn="just"/>
            <a:r>
              <a:rPr lang="en-US" sz="3600" dirty="0">
                <a:solidFill>
                  <a:srgbClr val="FF0000"/>
                </a:solidFill>
              </a:rPr>
              <a:t>High bias machine learning algorithms </a:t>
            </a:r>
            <a:r>
              <a:rPr lang="en-US" sz="3600" dirty="0"/>
              <a:t>— Linear Regression, Logistic Regression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291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0CC-87AB-7884-9667-324F99E9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Variance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4729-688D-1D63-61E4-D7CC1588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958788"/>
            <a:ext cx="11007571" cy="52181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“</a:t>
            </a:r>
            <a:r>
              <a:rPr lang="en-US" sz="3200" dirty="0">
                <a:solidFill>
                  <a:srgbClr val="FF0000"/>
                </a:solidFill>
              </a:rPr>
              <a:t>Variance</a:t>
            </a:r>
            <a:r>
              <a:rPr lang="en-US" sz="3200" dirty="0"/>
              <a:t> is error introduced in your model due to </a:t>
            </a:r>
            <a:r>
              <a:rPr lang="en-US" sz="3200" dirty="0">
                <a:solidFill>
                  <a:srgbClr val="FF0000"/>
                </a:solidFill>
              </a:rPr>
              <a:t>complex machine </a:t>
            </a:r>
            <a:r>
              <a:rPr lang="en-US" sz="3200" dirty="0"/>
              <a:t>learning algorithm,</a:t>
            </a:r>
          </a:p>
          <a:p>
            <a:pPr algn="just"/>
            <a:r>
              <a:rPr lang="en-US" sz="3200" dirty="0"/>
              <a:t> Your model learns noise also from the training data set and performs bad on test data set.” </a:t>
            </a:r>
          </a:p>
          <a:p>
            <a:pPr algn="just"/>
            <a:r>
              <a:rPr lang="en-US" sz="3200" dirty="0"/>
              <a:t>It can lead to </a:t>
            </a:r>
            <a:r>
              <a:rPr lang="en-US" sz="3200" dirty="0">
                <a:solidFill>
                  <a:srgbClr val="FF0000"/>
                </a:solidFill>
              </a:rPr>
              <a:t>overfitting. </a:t>
            </a:r>
          </a:p>
          <a:p>
            <a:pPr algn="just"/>
            <a:r>
              <a:rPr lang="en-US" sz="3200" dirty="0"/>
              <a:t>Normally, as you increase the complexity of your model, you will see a reduction in error due to lower bias in the model. </a:t>
            </a:r>
          </a:p>
          <a:p>
            <a:pPr algn="just"/>
            <a:r>
              <a:rPr lang="en-US" sz="3200" dirty="0"/>
              <a:t>However, this only happens till a particular point. As you continue to make your model more complex, you end up overfitting your model and hence your model will start suffering from high variance.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2814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23478-DE75-2502-5148-FFA792697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59"/>
          <a:stretch/>
        </p:blipFill>
        <p:spPr>
          <a:xfrm>
            <a:off x="3625717" y="8878"/>
            <a:ext cx="843546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B30E5A-071A-78D7-6C98-FD1F6DFB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1" y="159798"/>
            <a:ext cx="376290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7DC7-37C7-3D2E-1CE2-BE404BA6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Underfitting and Overfitting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47EF9-0178-2C46-A237-CF26E51D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182"/>
            <a:ext cx="10223377" cy="876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7E73D-3602-429B-AFA5-1C03F643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7" y="2981262"/>
            <a:ext cx="1089071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1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30A4-9732-215F-61C0-8E007249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34441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IN" dirty="0"/>
              <a:t>Given set of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4D6A5-6EAA-C37A-2765-4C3C0A4B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19" y="963958"/>
            <a:ext cx="5704440" cy="51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4FEC-4B33-3414-690A-7E6DAF1A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3EE3F-9A2E-C9A7-E016-9719F6AA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228418"/>
            <a:ext cx="1061233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C804DB-A9A3-1730-8E19-4645A047D0A7}"/>
              </a:ext>
            </a:extLst>
          </p:cNvPr>
          <p:cNvSpPr txBox="1"/>
          <p:nvPr/>
        </p:nvSpPr>
        <p:spPr>
          <a:xfrm>
            <a:off x="215282" y="2259340"/>
            <a:ext cx="117695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The goal of any supervised machine learning algorithm is to have </a:t>
            </a:r>
            <a:r>
              <a:rPr lang="en-US" sz="4000" dirty="0">
                <a:solidFill>
                  <a:srgbClr val="FF0000"/>
                </a:solidFill>
              </a:rPr>
              <a:t>low bias and low variance</a:t>
            </a:r>
            <a:r>
              <a:rPr lang="en-US" sz="4000" dirty="0"/>
              <a:t> to achieve good prediction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14091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9E32-57C2-847E-CD0B-50C1304E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6EFB-CEAB-C68E-A5B0-A161D932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Less features--</a:t>
            </a:r>
            <a:r>
              <a:rPr lang="en-IN" dirty="0">
                <a:sym typeface="Wingdings" panose="05000000000000000000" pitchFamily="2" charset="2"/>
              </a:rPr>
              <a:t>  underfitting</a:t>
            </a:r>
          </a:p>
          <a:p>
            <a:r>
              <a:rPr lang="en-IN" dirty="0">
                <a:sym typeface="Wingdings" panose="05000000000000000000" pitchFamily="2" charset="2"/>
              </a:rPr>
              <a:t>More features--overfitting</a:t>
            </a:r>
          </a:p>
          <a:p>
            <a:r>
              <a:rPr lang="en-IN" dirty="0">
                <a:sym typeface="Wingdings" panose="05000000000000000000" pitchFamily="2" charset="2"/>
              </a:rPr>
              <a:t>Only significant features get by dimensionality reduction (PCA)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6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087C-A2CF-5E21-C74A-204D8376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This is </a:t>
            </a:r>
            <a:r>
              <a:rPr lang="en-IN" b="1" dirty="0">
                <a:solidFill>
                  <a:srgbClr val="FF0000"/>
                </a:solidFill>
              </a:rPr>
              <a:t>actual function </a:t>
            </a:r>
            <a:r>
              <a:rPr lang="en-IN" b="1" dirty="0"/>
              <a:t>for this data ( which we never know for real world problem)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3BEDA-53FC-A033-04C4-2FEC3866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12" y="2079097"/>
            <a:ext cx="5406357" cy="37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DB0F6-3EA7-2FDF-E719-42BD8478C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35" y="358243"/>
            <a:ext cx="9900425" cy="1807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921F1-6217-6B90-49D4-71D34348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7" y="2568202"/>
            <a:ext cx="9443752" cy="39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693AC3-A463-2BFF-CF6E-97D0793B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2" y="1207915"/>
            <a:ext cx="11325705" cy="26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B09731-DAC6-25A4-E8AA-5D7FCB6C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2" y="119408"/>
            <a:ext cx="8843333" cy="1389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F9AFB-77D2-A11C-071E-36A0004A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84" y="2108528"/>
            <a:ext cx="5984576" cy="40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C36A3-2A78-B2AE-5AEC-49DAF0C4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88" y="1666515"/>
            <a:ext cx="10686424" cy="22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75B58F-1D2A-34D7-9066-44D959BC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3" y="2059199"/>
            <a:ext cx="5015963" cy="3867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3A9BEF-ACED-C2AA-83C0-8ED6CAE3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3" y="194341"/>
            <a:ext cx="11688806" cy="1267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010CFC-0A27-DDF4-701F-58DB2905E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516" y="2219155"/>
            <a:ext cx="7230484" cy="16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E542A-F8C7-4621-73DC-E81F7309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07" y="349153"/>
            <a:ext cx="11336662" cy="2369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0FA34-F97C-6CA3-4FEA-95EEA74E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6" y="3146053"/>
            <a:ext cx="4353533" cy="336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CD8027-084D-1BB6-6A6B-B2069AECEF85}"/>
              </a:ext>
            </a:extLst>
          </p:cNvPr>
          <p:cNvSpPr txBox="1"/>
          <p:nvPr/>
        </p:nvSpPr>
        <p:spPr>
          <a:xfrm>
            <a:off x="5289869" y="3146053"/>
            <a:ext cx="62599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However they are very near to true </a:t>
            </a:r>
          </a:p>
          <a:p>
            <a:r>
              <a:rPr lang="en-IN" sz="3200" dirty="0"/>
              <a:t>sinusoidal curve (</a:t>
            </a:r>
            <a:r>
              <a:rPr lang="en-IN" sz="3200" dirty="0">
                <a:solidFill>
                  <a:srgbClr val="FF0000"/>
                </a:solidFill>
              </a:rPr>
              <a:t>low Bias</a:t>
            </a:r>
            <a:r>
              <a:rPr lang="en-IN" sz="32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FD6E2B-E8AA-548F-E6DE-7291B9B5AA66}"/>
                  </a:ext>
                </a:extLst>
              </p14:cNvPr>
              <p14:cNvContentPartPr/>
              <p14:nvPr/>
            </p14:nvContentPartPr>
            <p14:xfrm>
              <a:off x="4464000" y="2552760"/>
              <a:ext cx="3912120" cy="10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FD6E2B-E8AA-548F-E6DE-7291B9B5AA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4640" y="2543400"/>
                <a:ext cx="393084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49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278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Bias and Variance</vt:lpstr>
      <vt:lpstr>Given set of points</vt:lpstr>
      <vt:lpstr>This is actual function for this data ( which we never know for real world problem)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Variance</vt:lpstr>
      <vt:lpstr>Bias</vt:lpstr>
      <vt:lpstr>Variance</vt:lpstr>
      <vt:lpstr>PowerPoint Presentation</vt:lpstr>
      <vt:lpstr>Underfitting and Overfitting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and Variance</dc:title>
  <dc:creator>swati saxena</dc:creator>
  <cp:lastModifiedBy>swati saxena</cp:lastModifiedBy>
  <cp:revision>99</cp:revision>
  <dcterms:created xsi:type="dcterms:W3CDTF">2022-09-06T17:16:22Z</dcterms:created>
  <dcterms:modified xsi:type="dcterms:W3CDTF">2022-09-12T00:07:32Z</dcterms:modified>
</cp:coreProperties>
</file>