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332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58" r:id="rId13"/>
    <p:sldId id="312" r:id="rId14"/>
    <p:sldId id="313" r:id="rId15"/>
    <p:sldId id="31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C4708-D704-430D-8981-5F41C43D0803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23E47-CC70-4B5B-AED2-68D7B26DB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2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0638-8DB8-4B77-927F-762E28FAD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61E3E-7EF1-494A-B528-1D3623904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53BEA-0D66-46A7-A0D2-1CB32609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BB898-3DC4-419D-BB28-0FDA8DA4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03A4-0220-42FD-A4F2-B5B0A549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60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99C5-7E95-45C1-BB3E-BCD98FE4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62C98-6676-4B01-B5F8-7F7AC68A4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D0505-3AD6-4171-9EE2-24558D06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03356-3EB9-460D-B1C5-698A4636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F29C6-6261-4B11-9567-05621AAD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70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3AC64-CE52-4BBC-9925-6CBB139D7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2E56-7025-4256-92C1-4C82302FD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A6E29-5508-4FC9-A085-FAF4C0B8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B7D6-DE31-423D-96B8-CA3109BE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BD1D-337C-4D45-91CF-40ECC41A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7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4DB2-4462-40C2-B90A-264ACAE0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F9029-73AC-4F1E-9B27-3D54F0A7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0B7C8-79EF-4045-885D-5D7E434E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98F3D-4D7D-4738-AE04-11D12393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72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3491-4554-4321-846F-51534505E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76B5C-6504-41DB-8A90-14520F2E5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792C-BAAD-4E18-A8AF-AC6F2BC7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36DD-E45A-4284-A6AB-DA52DD10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AE644-01FF-4469-BD14-F1F6D751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90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0DC1-7A21-4A40-9246-7623AA33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B097-A5E2-48BF-8CCF-72D33BD0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0746-F157-4A35-ACCA-AEFBF44B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4956F-3009-4E62-BB5B-DC466BB4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04535-2A45-47C0-8700-33FEA84C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742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649B-3F00-496D-958F-17E52296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7C128-01CA-47C5-BE60-4B9891377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65E21-AFAB-49CB-9004-4D9996F8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8D148-4315-493B-AE0D-7ED24A8A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05C1-EE88-4888-8660-D5E7E09F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289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78AA-A77E-415E-B526-467C62B8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8C06-70FE-4D7A-9011-81FA17940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8B22E-514B-4839-8092-93E4358B9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4325E-E41E-4E62-8AA8-CCB0B141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E7D1B-4B46-42F4-AC19-677BABD4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DA9B0-A210-45DA-BC5B-1FC595E2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83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BC6C-1470-42A6-BDD8-867F4EB9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20D0D-E11E-409A-9A39-1AE765B6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D16D7-E0D6-4CA9-9181-8C0D68B8D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607B2-AB99-468C-97BD-AA7594810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061F1-0AC2-4F0E-9672-3441843A8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6430B-7030-44E0-9CB3-A7834E2F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77D95-F9A0-4361-888A-1E0C39B6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166A7-6EF3-4E26-B86E-FC5774B9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329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50F-8BBA-4077-BD97-6DD48AD5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76D82-8E40-47D9-AF0B-297E982E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177D3-7CCE-4911-9612-6DCEC851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D37EB-E801-4CB7-89BD-CF4D493F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824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1002C-32FA-429D-B936-1D00027F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0CE2B-C6DC-4947-B250-67402230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9CF59-67FC-4D03-93CD-0BB1B066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99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F420-B657-46D1-84FA-F3D2ED70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1F37-CE4F-4D9E-AFD7-C01DB921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B364D-00E4-4D23-A275-98A28B18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B512-EA66-4A27-89A7-422588E0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E475-AF45-4E6B-81B1-A001E2A3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26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A84E-7B4A-4356-AFF9-28A55151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C140-4569-430E-8D0C-AAA4441E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75102-043F-432F-9CDE-EADD48F0D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B60A6-1077-4542-9229-1878FEC6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4BCFD-790D-4773-8617-9033A055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63AD6-3079-4A90-B787-A9410D17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458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C64-75B7-4745-95AC-A1CC740A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28D66-1579-4BA3-87A0-B73037CDE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1625-80F8-4DCF-AF2D-CC8082A9D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91815-5A20-454E-B05F-49E2EE3B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4DFC9-EBCD-44BB-AD4A-AEB8061C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F3DCF-52BB-4C44-AB05-40BD17A2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287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2080-A3BD-4111-8E3D-1D65236F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D408-764A-49A2-80D7-FBFAEA3B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68FFC-51CE-45DA-9CF4-F079FD11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BCBBA-1DE7-4E16-8D29-EE90BF14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9B9BD-0CDC-4DFB-95A9-2A887019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57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057C5-CEDF-4F0B-A177-7CA7C9C53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29BAB-117C-46FB-8BEC-4C04C6EC7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DB0D-A918-4A6D-8E59-FB95621C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325C-1243-4E9D-A8E1-5A18FB3C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5F8D-7EBE-40A3-A0A7-5133EEF7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03D1-8407-417D-8473-066215619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C926E-3881-4D44-87C2-422E86CE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B69BC-7DF7-4E15-A407-92A659AE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7077-D4E5-4CFE-BFA6-0D038156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E77B-5DF1-4E6F-872B-EA818C86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12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DA34-9020-4483-9C42-75B787DE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943D-A9A7-4D16-96BF-4F53FFF95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39005-A82B-4F31-B941-133C92BF7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AC4BC-C894-4957-B4EB-DAE10647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DAF9C-2D29-43F4-88DA-272721E1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4F62-664C-47AC-A88E-6A319EC3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9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7970-1198-4ADF-B62D-16AC06DC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9E5B-31F8-4FDB-B1E7-2F170EF2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01C35-080D-4E19-AAD7-4A7928377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5D479-20FC-4397-ACC3-0705D255D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5F117-2E56-45F4-AD21-D4E242D22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61975-DAAB-43EC-AD58-49ED4EA7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1E4EB-673A-49C3-9A43-26D055D0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A00D7-93F9-4760-8E95-B99575D2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6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857F-B245-4419-81ED-C97CE73B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4A6B8-2844-44A4-AD22-3367EC0A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EAA4B-20AE-4114-886B-1BB85E2F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C80D6-53E4-4FEB-87F3-9BD2C00C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68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D8580-2732-45A4-A6CA-F7D6CB9D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E0C4F-87DD-4E21-ACF5-BCEB8DA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DF8A5-6E8A-42BF-ABD1-B975A9C7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5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4C1E-F176-4B6F-BF55-B5EA1B5E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88F1-9510-4E0C-8569-625E5FC3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BC15B-D800-42C4-B670-6606D781F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E33FE-58AE-45D4-884B-E715C52A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FDE3F-88DA-4648-89B1-F92E09B7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426EC-D641-41F3-AAAF-977C58E8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07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FED7-FAA9-4113-8C62-C0CCEE7A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02C9F-C40F-43EF-91F4-9347271A3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03E0E-D2A7-43BB-A85F-603A9F887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59B-FD26-4F92-864E-419853DD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DA1B8-6ED4-4EF7-9D68-60F73ADB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85929-327D-4EBC-99E7-03AE339B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8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76067-583C-4071-BD34-CAF2616C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A8B10-5E8A-451C-9A1D-5F012D0F9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415D-88CA-4D7F-95E5-782D731D4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C43A-C76D-4429-B460-1D81F8618BEE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0258-08FF-4AA1-9CB5-3433FEB8B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8BBFA-CC21-4378-BFC1-27E8F6629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7225-1730-45A2-95FD-F1B77E64264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1FA98-FF25-4A0B-81CB-FB7743B51442}"/>
              </a:ext>
            </a:extLst>
          </p:cNvPr>
          <p:cNvSpPr/>
          <p:nvPr userDrawn="1"/>
        </p:nvSpPr>
        <p:spPr>
          <a:xfrm>
            <a:off x="10524392" y="0"/>
            <a:ext cx="1667608" cy="870438"/>
          </a:xfrm>
          <a:prstGeom prst="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5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6E12C-947B-4839-8D84-7A1028DB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5A82-91D7-4CA4-9DF1-ACAB2A4FC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FAB09-9DEF-46D0-8975-503C125FB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1372F-4A08-41F2-81F9-6BCF692C7986}" type="datetimeFigureOut">
              <a:rPr lang="en-IN" smtClean="0"/>
              <a:t>10-10-2020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567E3-6D96-4691-A4F1-9AA865A7D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D581-531C-4223-AADF-A97259E45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D70E-4773-4B60-9C96-13C35D32A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02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52DB-1C4D-4C5C-8F79-79711302D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F74F7-8FDB-497F-A7F5-14186AFA7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4475"/>
          </a:xfrm>
        </p:spPr>
        <p:txBody>
          <a:bodyPr/>
          <a:lstStyle/>
          <a:p>
            <a:r>
              <a:rPr lang="en-IN" sz="4800" dirty="0"/>
              <a:t>Module 1</a:t>
            </a:r>
          </a:p>
          <a:p>
            <a:endParaRPr lang="en-IN" sz="4800" dirty="0"/>
          </a:p>
          <a:p>
            <a:r>
              <a:rPr lang="en-IN" sz="4800" dirty="0"/>
              <a:t>Probability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62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2E6F21-D83F-4774-87DC-A5B0BE375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05" t="57735" r="34466" b="11974"/>
          <a:stretch/>
        </p:blipFill>
        <p:spPr>
          <a:xfrm>
            <a:off x="2199691" y="967666"/>
            <a:ext cx="7786624" cy="420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2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4B2B-D5F9-49F5-A3EB-AF5DA8D1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FF91-8990-4936-947A-11CE80D8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687"/>
            <a:ext cx="10515600" cy="513827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Chance of happening an event</a:t>
            </a:r>
          </a:p>
          <a:p>
            <a:r>
              <a:rPr lang="en-US" dirty="0"/>
              <a:t>If the </a:t>
            </a:r>
            <a:r>
              <a:rPr lang="en-US" dirty="0">
                <a:solidFill>
                  <a:srgbClr val="0070C0"/>
                </a:solidFill>
              </a:rPr>
              <a:t>number of outcomes </a:t>
            </a:r>
            <a:r>
              <a:rPr lang="en-US" dirty="0" err="1">
                <a:solidFill>
                  <a:srgbClr val="0070C0"/>
                </a:solidFill>
              </a:rPr>
              <a:t>favourable</a:t>
            </a:r>
            <a:r>
              <a:rPr lang="en-US" dirty="0">
                <a:solidFill>
                  <a:srgbClr val="0070C0"/>
                </a:solidFill>
              </a:rPr>
              <a:t> to event A </a:t>
            </a:r>
            <a:r>
              <a:rPr lang="en-US" dirty="0"/>
              <a:t>are denoted by n(A) and </a:t>
            </a:r>
            <a:r>
              <a:rPr lang="en-US" dirty="0">
                <a:solidFill>
                  <a:srgbClr val="0070C0"/>
                </a:solidFill>
              </a:rPr>
              <a:t>total number of outcomes </a:t>
            </a:r>
            <a:r>
              <a:rPr lang="en-US" dirty="0"/>
              <a:t>in sample space are denoted by n(S). </a:t>
            </a:r>
          </a:p>
          <a:p>
            <a:r>
              <a:rPr lang="en-US" dirty="0"/>
              <a:t>Then probability of  an event A, </a:t>
            </a:r>
            <a:r>
              <a:rPr lang="en-US" b="1" dirty="0"/>
              <a:t>P(A) = n(A)/n(S)</a:t>
            </a:r>
            <a:r>
              <a:rPr lang="en-US" dirty="0"/>
              <a:t>.</a:t>
            </a:r>
          </a:p>
          <a:p>
            <a:pPr algn="just" eaLnBrk="1" hangingPunct="1">
              <a:defRPr/>
            </a:pPr>
            <a:endParaRPr lang="en-US" dirty="0"/>
          </a:p>
          <a:p>
            <a:pPr algn="just" eaLnBrk="1" hangingPunct="1">
              <a:defRPr/>
            </a:pPr>
            <a:r>
              <a:rPr lang="en-US" dirty="0"/>
              <a:t>The probability of an event can vary between 0 to 1, i.e. 0 ≤ P ≤ 1.</a:t>
            </a:r>
          </a:p>
          <a:p>
            <a:pPr algn="just" eaLnBrk="1" hangingPunct="1">
              <a:defRPr/>
            </a:pPr>
            <a:endParaRPr lang="en-US" dirty="0"/>
          </a:p>
          <a:p>
            <a:pPr algn="just" eaLnBrk="1" hangingPunct="1">
              <a:defRPr/>
            </a:pPr>
            <a:r>
              <a:rPr lang="en-US" dirty="0"/>
              <a:t>Probability can never be negative.</a:t>
            </a:r>
          </a:p>
          <a:p>
            <a:pPr algn="just" eaLnBrk="1" hangingPunct="1">
              <a:defRPr/>
            </a:pPr>
            <a:endParaRPr lang="en-US" dirty="0"/>
          </a:p>
          <a:p>
            <a:pPr algn="just" eaLnBrk="1" hangingPunct="1">
              <a:defRPr/>
            </a:pPr>
            <a:r>
              <a:rPr lang="en-US" dirty="0"/>
              <a:t>Probability of occurrence of an event = 1 – (Probability that it doesn’t occur).</a:t>
            </a:r>
          </a:p>
          <a:p>
            <a:pPr algn="just" eaLnBrk="1" hangingPunct="1">
              <a:defRPr/>
            </a:pPr>
            <a:r>
              <a:rPr lang="en-US" dirty="0"/>
              <a:t>Probability can be expressed as a fraction or %.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95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04C85-5FE0-460B-BAB4-73ED835AE0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2660"/>
                <a:ext cx="10515600" cy="56443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𝑃𝑟𝑜𝑏𝑎𝑏𝑖𝑙𝑖𝑡𝑦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𝑓𝑎𝑣𝑜𝑟𝑎𝑏𝑙𝑒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𝑐𝑎𝑠𝑒𝑠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𝑐𝑎𝑠𝑒𝑠</m:t>
                        </m:r>
                      </m:den>
                    </m:f>
                  </m:oMath>
                </a14:m>
                <a:endParaRPr lang="en-IN" b="0" dirty="0"/>
              </a:p>
              <a:p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𝑓𝑎𝑣𝑜𝑟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𝑓𝑎𝑣𝑜𝑟𝑎𝑏𝑙𝑒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𝑐𝑎𝑠𝑒𝑠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𝑢𝑛𝑓𝑎𝑣𝑜𝑟𝑎𝑏𝑙𝑒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𝑐𝑎𝑠𝑒𝑠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𝑎𝑔𝑎𝑖𝑛𝑠𝑡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𝑓𝑎𝑣𝑜𝑟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𝑓𝑎𝑣𝑜𝑟𝑎𝑏𝑙𝑒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𝑐𝑎𝑠𝑒𝑠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𝑓𝑎𝑣𝑜𝑟𝑎𝑏𝑙𝑒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𝑐𝑎𝑠𝑒𝑠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𝑓𝑎𝑣𝑜𝑟𝑎𝑏𝑙𝑒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𝑐𝑎𝑠𝑒𝑠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𝑢𝑛𝑓𝑎𝑣𝑜𝑟𝑎𝑏𝑙𝑒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𝑐𝑎𝑠𝑒𝑠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𝑐𝑎𝑠𝑒𝑠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04C85-5FE0-460B-BAB4-73ED835AE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2660"/>
                <a:ext cx="10515600" cy="564430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12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8C58-50C2-46EF-B2DD-DD7D8590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Probability of word made by APPLE in which both P are together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F487D-9C62-4F15-BE29-F2627542D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I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𝑃𝑟𝑜𝑏𝑎𝑏𝑖𝑙𝑖𝑡𝑦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𝑓𝑎𝑣𝑜𝑟𝑎𝑏𝑙𝑒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𝑐𝑎𝑠𝑒𝑠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𝑐𝑎𝑠𝑒𝑠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b="0" dirty="0"/>
                  <a:t>                        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b="0" dirty="0"/>
                  <a:t>                            =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  = 2/5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F487D-9C62-4F15-BE29-F2627542D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2CD265-E4BA-429F-AA6F-0FFBD4F0DE4D}"/>
                  </a:ext>
                </a:extLst>
              </p:cNvPr>
              <p:cNvSpPr txBox="1"/>
              <p:nvPr/>
            </p:nvSpPr>
            <p:spPr>
              <a:xfrm>
                <a:off x="3373514" y="3994636"/>
                <a:ext cx="1737803" cy="679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IN" sz="1800" dirty="0"/>
                            <m:t> </m:t>
                          </m:r>
                        </m:num>
                        <m:den>
                          <m:r>
                            <a:rPr lang="en-IN" sz="1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(5,5)/2!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2CD265-E4BA-429F-AA6F-0FFBD4F0D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514" y="3994636"/>
                <a:ext cx="1737803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47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9181-F3DC-42A9-9AA3-2207AE3E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 boys and 3 girls are to arrange in a line. </a:t>
            </a:r>
            <a:br>
              <a:rPr lang="en-IN" b="1" dirty="0"/>
            </a:br>
            <a:r>
              <a:rPr lang="en-IN" b="1" dirty="0"/>
              <a:t>What is the probability of all boys sit together.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6B7181-CA3A-48F2-89AD-2FE8B9C05A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𝑃𝑟𝑜𝑏𝑎𝑏𝑖𝑙𝑖𝑡𝑦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𝑓𝑎𝑣𝑜𝑟𝑎𝑏𝑙𝑒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𝑐𝑎𝑠𝑒𝑠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𝑐𝑎𝑠𝑒𝑠</m:t>
                        </m:r>
                      </m:den>
                    </m:f>
                  </m:oMath>
                </a14:m>
                <a:endParaRPr lang="en-IN" b="0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=</a:t>
                </a:r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4,4</m:t>
                            </m:r>
                          </m:e>
                        </m:d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IN" sz="2800" dirty="0"/>
                          <m:t> </m:t>
                        </m:r>
                      </m:num>
                      <m:den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(6,6)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= 1/5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6B7181-CA3A-48F2-89AD-2FE8B9C05A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56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0504-8627-4FF6-98A5-CB7088F3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2CC1-5F88-4134-9E5E-DB53F0793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Coins</a:t>
            </a:r>
          </a:p>
          <a:p>
            <a:endParaRPr lang="en-IN" dirty="0"/>
          </a:p>
          <a:p>
            <a:r>
              <a:rPr lang="en-IN" dirty="0"/>
              <a:t>Dice</a:t>
            </a:r>
          </a:p>
          <a:p>
            <a:endParaRPr lang="en-IN" dirty="0"/>
          </a:p>
          <a:p>
            <a:r>
              <a:rPr lang="en-IN" dirty="0"/>
              <a:t>Cards</a:t>
            </a:r>
          </a:p>
          <a:p>
            <a:endParaRPr lang="en-IN" dirty="0"/>
          </a:p>
          <a:p>
            <a:r>
              <a:rPr lang="en-IN" dirty="0"/>
              <a:t>Bags and balls</a:t>
            </a:r>
          </a:p>
        </p:txBody>
      </p:sp>
    </p:spTree>
    <p:extLst>
      <p:ext uri="{BB962C8B-B14F-4D97-AF65-F5344CB8AC3E}">
        <p14:creationId xmlns:p14="http://schemas.microsoft.com/office/powerpoint/2010/main" val="44607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B5C0-68C1-4A4D-A378-FB909CE3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3BA70-BFE6-4ADF-BC4B-DF526F18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b="0" i="0" u="none" strike="noStrike" baseline="0" dirty="0">
                <a:latin typeface="Times-Roman"/>
              </a:rPr>
              <a:t>Probability theory is a mathematical modeling of the phenomenon of chance or randomness. </a:t>
            </a:r>
          </a:p>
          <a:p>
            <a:pPr algn="just"/>
            <a:endParaRPr lang="en-US" sz="3200" dirty="0">
              <a:latin typeface="Times-Roman"/>
            </a:endParaRPr>
          </a:p>
          <a:p>
            <a:pPr algn="just"/>
            <a:r>
              <a:rPr lang="en-US" sz="3200" b="1" i="0" u="none" strike="noStrike" baseline="0" dirty="0">
                <a:latin typeface="Times-Roman"/>
              </a:rPr>
              <a:t>Example</a:t>
            </a:r>
          </a:p>
          <a:p>
            <a:pPr algn="just"/>
            <a:r>
              <a:rPr lang="en-US" sz="3200" b="0" i="0" u="none" strike="noStrike" baseline="0" dirty="0">
                <a:latin typeface="Times-Roman"/>
              </a:rPr>
              <a:t>If a coin is tossed in a random manner, it can lead head or tail, but we do not know which of these will occur in a single </a:t>
            </a:r>
            <a:r>
              <a:rPr lang="en-IN" sz="3200" b="0" i="0" u="none" strike="noStrike" baseline="0" dirty="0">
                <a:latin typeface="Times-Roman"/>
              </a:rPr>
              <a:t>toss.</a:t>
            </a:r>
          </a:p>
          <a:p>
            <a:pPr algn="l"/>
            <a:r>
              <a:rPr lang="en-US" sz="3000" dirty="0">
                <a:latin typeface="Times-Roman"/>
              </a:rPr>
              <a:t>A</a:t>
            </a:r>
            <a:r>
              <a:rPr lang="en-US" sz="3000" b="0" i="0" u="none" strike="noStrike" baseline="0" dirty="0">
                <a:latin typeface="Times-Roman"/>
              </a:rPr>
              <a:t>ny side of the coin is as likely to occur as the other; hence the chance of getting a head is 1 in 2 which means the probability of getting heads is ½.</a:t>
            </a:r>
          </a:p>
          <a:p>
            <a:pPr algn="l"/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52320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EED7-ECE0-48EE-BD44-B8A6A4B4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Basic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EAF5-8F31-46AA-89D2-9878A302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altLang="en-US" b="1" dirty="0"/>
              <a:t>Experiment:</a:t>
            </a:r>
            <a:r>
              <a:rPr lang="en-US" altLang="en-US" dirty="0"/>
              <a:t>  </a:t>
            </a:r>
          </a:p>
          <a:p>
            <a:pPr algn="just" eaLnBrk="1" hangingPunct="1"/>
            <a:r>
              <a:rPr lang="en-US" altLang="en-US" dirty="0"/>
              <a:t>An experiment is any activity from which results are obtained.  </a:t>
            </a:r>
          </a:p>
          <a:p>
            <a:pPr algn="just" eaLnBrk="1" hangingPunct="1"/>
            <a:r>
              <a:rPr lang="en-US" altLang="en-US" b="1" dirty="0"/>
              <a:t>Random Experiment:</a:t>
            </a:r>
          </a:p>
          <a:p>
            <a:pPr algn="just" eaLnBrk="1" hangingPunct="1"/>
            <a:r>
              <a:rPr lang="en-US" altLang="en-US" dirty="0"/>
              <a:t>In which the outcomes, or results, cannot be predicted with certainty.</a:t>
            </a:r>
          </a:p>
          <a:p>
            <a:pPr eaLnBrk="1" hangingPunct="1"/>
            <a:r>
              <a:rPr lang="en-US" altLang="en-US" b="1" dirty="0"/>
              <a:t>Examples: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Flip a coin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Roll a die</a:t>
            </a:r>
          </a:p>
          <a:p>
            <a:pPr algn="just" eaLnBrk="1" hangingPunct="1"/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39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57F1-8E71-4745-9E12-9C8A5F06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Basic Terminologies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688D-9CA9-4B4E-99E2-3E3610EF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572" y="1679914"/>
            <a:ext cx="10515600" cy="501384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sz="2800" b="1" dirty="0"/>
              <a:t>Sample Space:</a:t>
            </a:r>
            <a:r>
              <a:rPr lang="en-US" altLang="en-US" sz="2800" dirty="0"/>
              <a:t>  </a:t>
            </a:r>
          </a:p>
          <a:p>
            <a:pPr algn="just"/>
            <a:r>
              <a:rPr lang="en-US" altLang="en-US" sz="2800" dirty="0"/>
              <a:t>The set of all possible outcomes of an experiment.</a:t>
            </a:r>
          </a:p>
          <a:p>
            <a:pPr algn="just"/>
            <a:endParaRPr lang="en-US" altLang="en-US" sz="2800" b="1" dirty="0"/>
          </a:p>
          <a:p>
            <a:pPr algn="just"/>
            <a:r>
              <a:rPr lang="en-US" altLang="en-US" sz="2800" b="1" dirty="0"/>
              <a:t>Examples:</a:t>
            </a:r>
          </a:p>
          <a:p>
            <a:pPr algn="just"/>
            <a:r>
              <a:rPr lang="en-US" altLang="en-US" sz="3200" dirty="0"/>
              <a:t> </a:t>
            </a:r>
            <a:r>
              <a:rPr lang="en-US" altLang="en-US" dirty="0"/>
              <a:t>For 52 cards in a deck, the sample space </a:t>
            </a:r>
          </a:p>
          <a:p>
            <a:pPr marL="0" indent="0" algn="just">
              <a:buNone/>
            </a:pPr>
            <a:r>
              <a:rPr lang="en-US" altLang="en-US" dirty="0"/>
              <a:t>   is all 52 cards.</a:t>
            </a:r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r>
              <a:rPr lang="en-US" altLang="en-US" dirty="0"/>
              <a:t>When you roll 1 die, the sample space is </a:t>
            </a:r>
          </a:p>
          <a:p>
            <a:pPr marL="0" indent="0" algn="just">
              <a:buNone/>
            </a:pPr>
            <a:r>
              <a:rPr lang="en-US" altLang="en-US" dirty="0"/>
              <a:t>  1, 2, 3, 4, 5, or 6</a:t>
            </a:r>
          </a:p>
          <a:p>
            <a:pPr algn="just"/>
            <a:endParaRPr lang="en-US" altLang="en-US" sz="2400" dirty="0"/>
          </a:p>
          <a:p>
            <a:pPr algn="just"/>
            <a:endParaRPr lang="en-US" altLang="en-US" sz="2400" dirty="0"/>
          </a:p>
          <a:p>
            <a:pPr algn="just"/>
            <a:r>
              <a:rPr lang="en-US" altLang="en-US" dirty="0"/>
              <a:t>Sample space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 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toss experiment is {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} .</a:t>
            </a:r>
            <a:endParaRPr lang="en-US" altLang="en-US" dirty="0"/>
          </a:p>
          <a:p>
            <a:pPr algn="just"/>
            <a:endParaRPr lang="en-IN" sz="2400" b="1" dirty="0"/>
          </a:p>
          <a:p>
            <a:pPr marL="0" indent="0" algn="just">
              <a:buNone/>
            </a:pPr>
            <a:endParaRPr lang="en-US" altLang="en-US" dirty="0"/>
          </a:p>
          <a:p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BA53A58-2EAB-47EF-B1DE-DEC12D772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484" y="1463955"/>
            <a:ext cx="2438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Probability">
            <a:extLst>
              <a:ext uri="{FF2B5EF4-FFF2-40B4-BE49-F238E27FC236}">
                <a16:creationId xmlns:a16="http://schemas.microsoft.com/office/drawing/2014/main" id="{4DFDFEFE-1669-47CC-BD60-5293E2E4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866" y="3204995"/>
            <a:ext cx="2950306" cy="145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458591D-44BE-47DD-868C-2EF5E150C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264" y="5258586"/>
            <a:ext cx="18478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3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E217-34BB-4DDD-A39E-1B63C316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FF0000"/>
                </a:solidFill>
              </a:rPr>
              <a:t>Basic Terminologies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0537-2C91-4520-A7DB-1E7369DA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472990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/>
              <a:t>Event: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a set of outcomes </a:t>
            </a:r>
            <a:r>
              <a:rPr lang="en-US" altLang="en-US" dirty="0"/>
              <a:t>from the sample space </a:t>
            </a:r>
            <a:r>
              <a:rPr lang="en-US" sz="3000" b="0" i="0" u="none" strike="noStrike" baseline="0" dirty="0">
                <a:latin typeface="Times-Roman"/>
              </a:rPr>
              <a:t>or</a:t>
            </a:r>
            <a:r>
              <a:rPr lang="en-US" sz="3000" dirty="0">
                <a:latin typeface="Times-Roman"/>
              </a:rPr>
              <a:t>,</a:t>
            </a:r>
            <a:r>
              <a:rPr lang="en-US" sz="3000" b="0" i="0" u="none" strike="noStrike" baseline="0" dirty="0">
                <a:latin typeface="Times-Roman"/>
              </a:rPr>
              <a:t> in other words, a subset of the </a:t>
            </a:r>
            <a:r>
              <a:rPr lang="en-IN" sz="3000" b="0" i="0" u="none" strike="noStrike" baseline="0" dirty="0">
                <a:latin typeface="Times-Roman"/>
              </a:rPr>
              <a:t>sample space </a:t>
            </a:r>
            <a:r>
              <a:rPr lang="en-IN" sz="3000" b="0" i="1" u="none" strike="noStrike" baseline="0" dirty="0">
                <a:latin typeface="MTMI"/>
              </a:rPr>
              <a:t>S</a:t>
            </a:r>
            <a:r>
              <a:rPr lang="en-IN" sz="3000" b="0" i="0" u="none" strike="noStrike" baseline="0" dirty="0">
                <a:latin typeface="Times-Roman"/>
              </a:rPr>
              <a:t>.</a:t>
            </a:r>
            <a:r>
              <a:rPr lang="en-US" altLang="en-US" sz="4300" dirty="0"/>
              <a:t> 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Getting a Tail when tossing a coin is an event</a:t>
            </a:r>
          </a:p>
          <a:p>
            <a:pPr algn="just"/>
            <a:r>
              <a:rPr lang="en-US" dirty="0"/>
              <a:t>Rolling a "5" is an event.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An event can include several outcomes:</a:t>
            </a:r>
          </a:p>
          <a:p>
            <a:pPr algn="just"/>
            <a:r>
              <a:rPr lang="en-US" dirty="0"/>
              <a:t>Choosing a "King" from a deck of cards (any of the 4 Kings) is also an event</a:t>
            </a:r>
          </a:p>
          <a:p>
            <a:pPr algn="just"/>
            <a:r>
              <a:rPr lang="en-US" dirty="0"/>
              <a:t>Rolling an "even number" (2, 4 or 6) is an event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12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374B-C8A1-4772-BDE2-8CA6919F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Types of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BAE0-D21A-4E15-8C85-0D1430001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96"/>
            <a:ext cx="10515600" cy="494296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b="1" dirty="0">
                <a:solidFill>
                  <a:srgbClr val="00B050"/>
                </a:solidFill>
              </a:rPr>
              <a:t>Independent Events</a:t>
            </a:r>
          </a:p>
          <a:p>
            <a:pPr algn="just"/>
            <a:r>
              <a:rPr lang="en-US" sz="3200" dirty="0"/>
              <a:t>Each event is not affected by any other events.</a:t>
            </a:r>
          </a:p>
          <a:p>
            <a:pPr algn="just"/>
            <a:endParaRPr lang="en-US" sz="3200" b="1" dirty="0">
              <a:solidFill>
                <a:srgbClr val="00B050"/>
              </a:solidFill>
            </a:endParaRPr>
          </a:p>
          <a:p>
            <a:pPr algn="just"/>
            <a:r>
              <a:rPr lang="en-US" sz="3200" b="1" dirty="0">
                <a:solidFill>
                  <a:srgbClr val="00B050"/>
                </a:solidFill>
              </a:rPr>
              <a:t>Example: </a:t>
            </a:r>
          </a:p>
          <a:p>
            <a:pPr algn="just"/>
            <a:r>
              <a:rPr lang="en-US" sz="3200" dirty="0"/>
              <a:t>You toss a coin three times and it comes up "Heads" each time ... what is the chance that the next toss will also be a "Head"?</a:t>
            </a:r>
          </a:p>
          <a:p>
            <a:pPr algn="just"/>
            <a:r>
              <a:rPr lang="en-US" sz="3200" dirty="0"/>
              <a:t>The chance is simply 1/2, or 50%, just like ANY OTHER toss of the coin.</a:t>
            </a:r>
          </a:p>
          <a:p>
            <a:pPr algn="just"/>
            <a:r>
              <a:rPr lang="en-US" sz="3200" dirty="0"/>
              <a:t>What it did in the past will not affect the current toss!</a:t>
            </a:r>
          </a:p>
          <a:p>
            <a:pPr algn="just"/>
            <a:r>
              <a:rPr lang="en-US" sz="3200" dirty="0"/>
              <a:t>Next toss of the coin is totally independent of any previous tosses.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6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EC0C-FCF0-4965-9EB9-1560707E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Types of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9B18-35FC-473F-91C5-37E9743A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97"/>
            <a:ext cx="10515600" cy="50850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Dependent Events</a:t>
            </a:r>
          </a:p>
          <a:p>
            <a:r>
              <a:rPr lang="en-US" sz="3200" dirty="0"/>
              <a:t>Event can be affected by previous events.</a:t>
            </a:r>
          </a:p>
          <a:p>
            <a:endParaRPr lang="en-US" sz="3200" b="1" dirty="0">
              <a:solidFill>
                <a:srgbClr val="00B050"/>
              </a:solidFill>
            </a:endParaRPr>
          </a:p>
          <a:p>
            <a:r>
              <a:rPr lang="en-US" sz="3200" b="1" dirty="0">
                <a:solidFill>
                  <a:srgbClr val="00B050"/>
                </a:solidFill>
              </a:rPr>
              <a:t>Example: </a:t>
            </a:r>
          </a:p>
          <a:p>
            <a:r>
              <a:rPr lang="en-US" sz="3200" dirty="0"/>
              <a:t>Drawing 2 Cards from a Deck</a:t>
            </a:r>
          </a:p>
          <a:p>
            <a:r>
              <a:rPr lang="en-US" sz="3200" dirty="0"/>
              <a:t>After taking one card from the deck there are less cards available, so the probabilities change!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39D3-4EAF-47AA-9AD7-76A264BA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5DA9-3868-402F-A212-497F8CA80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Replacement: </a:t>
            </a:r>
            <a:r>
              <a:rPr lang="en-US" sz="3200" dirty="0"/>
              <a:t>When we put each card back after drawing it the chances don't change, and the events are independent.</a:t>
            </a:r>
          </a:p>
          <a:p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Without Replacement: </a:t>
            </a:r>
            <a:r>
              <a:rPr lang="en-US" sz="3200" dirty="0"/>
              <a:t>The chances will change, and the events are dependent.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89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4204-E080-42AB-B543-3D64D8D7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r>
              <a:rPr lang="en-IN" b="1">
                <a:solidFill>
                  <a:srgbClr val="FF0000"/>
                </a:solidFill>
              </a:rPr>
              <a:t>Types of Events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0B04-4C1B-4F55-85EB-C6DF00A8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8"/>
            <a:ext cx="10515600" cy="4987355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Mutually Exclusive</a:t>
            </a:r>
            <a:r>
              <a:rPr lang="en-US" b="0" i="0" dirty="0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It means we can't get both events at the same time.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It is either one or the other, but </a:t>
            </a:r>
            <a:r>
              <a:rPr lang="en-US" b="1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not both.</a:t>
            </a:r>
            <a:endParaRPr lang="en-US" b="0" i="0" dirty="0">
              <a:solidFill>
                <a:srgbClr val="333333"/>
              </a:solidFill>
              <a:effectLst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solidFill>
                  <a:srgbClr val="00B050"/>
                </a:solidFill>
                <a:effectLst/>
                <a:cs typeface="Times New Roman" panose="02020603050405020304" pitchFamily="18" charset="0"/>
              </a:rPr>
              <a:t>Examples: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Turning left or right are Mutually Exclusive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Heads and Tails are Mutually Exclusive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Kings and Aces are Mutually Exclusive</a:t>
            </a:r>
          </a:p>
          <a:p>
            <a:pPr algn="l"/>
            <a:r>
              <a:rPr lang="en-US" b="0" i="0" dirty="0">
                <a:solidFill>
                  <a:srgbClr val="0070C0"/>
                </a:solidFill>
                <a:effectLst/>
                <a:cs typeface="Times New Roman" panose="02020603050405020304" pitchFamily="18" charset="0"/>
              </a:rPr>
              <a:t>What isn't Mutually Exclusive?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Kings and Hearts are </a:t>
            </a:r>
            <a:r>
              <a:rPr lang="en-US" b="1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not</a:t>
            </a:r>
            <a:r>
              <a:rPr lang="en-US" b="0" i="0" dirty="0">
                <a:solidFill>
                  <a:srgbClr val="333333"/>
                </a:solidFill>
                <a:effectLst/>
                <a:cs typeface="Times New Roman" panose="02020603050405020304" pitchFamily="18" charset="0"/>
              </a:rPr>
              <a:t> Mutually Exclusive, because we can have a King of Hearts!</a:t>
            </a:r>
          </a:p>
        </p:txBody>
      </p:sp>
    </p:spTree>
    <p:extLst>
      <p:ext uri="{BB962C8B-B14F-4D97-AF65-F5344CB8AC3E}">
        <p14:creationId xmlns:p14="http://schemas.microsoft.com/office/powerpoint/2010/main" val="38985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16033</TotalTime>
  <Words>725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Cambria Math</vt:lpstr>
      <vt:lpstr>MTMI</vt:lpstr>
      <vt:lpstr>Times-Roman</vt:lpstr>
      <vt:lpstr>Office Theme</vt:lpstr>
      <vt:lpstr>Custom Design</vt:lpstr>
      <vt:lpstr>Discrete Mathematics BCSC0010</vt:lpstr>
      <vt:lpstr>Introduction</vt:lpstr>
      <vt:lpstr>Basic Terminologies</vt:lpstr>
      <vt:lpstr>Basic Terminologies</vt:lpstr>
      <vt:lpstr>Basic Terminologies</vt:lpstr>
      <vt:lpstr>Types of Events</vt:lpstr>
      <vt:lpstr>Types of Events</vt:lpstr>
      <vt:lpstr>PowerPoint Presentation</vt:lpstr>
      <vt:lpstr>Types of Events</vt:lpstr>
      <vt:lpstr>PowerPoint Presentation</vt:lpstr>
      <vt:lpstr>Probability</vt:lpstr>
      <vt:lpstr>PowerPoint Presentation</vt:lpstr>
      <vt:lpstr>Probability of word made by APPLE in which both P are together </vt:lpstr>
      <vt:lpstr>3 boys and 3 girls are to arrange in a line.  What is the probability of all boys sit together.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swati saxena</cp:lastModifiedBy>
  <cp:revision>464</cp:revision>
  <dcterms:created xsi:type="dcterms:W3CDTF">2020-07-28T19:26:51Z</dcterms:created>
  <dcterms:modified xsi:type="dcterms:W3CDTF">2020-10-10T06:34:17Z</dcterms:modified>
</cp:coreProperties>
</file>