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7" r:id="rId3"/>
    <p:sldId id="276" r:id="rId4"/>
    <p:sldId id="278" r:id="rId5"/>
    <p:sldId id="279" r:id="rId6"/>
    <p:sldId id="282" r:id="rId7"/>
    <p:sldId id="284" r:id="rId8"/>
    <p:sldId id="285" r:id="rId9"/>
    <p:sldId id="315" r:id="rId10"/>
    <p:sldId id="287" r:id="rId11"/>
    <p:sldId id="316" r:id="rId12"/>
    <p:sldId id="289" r:id="rId13"/>
    <p:sldId id="290" r:id="rId14"/>
    <p:sldId id="318" r:id="rId15"/>
    <p:sldId id="295" r:id="rId16"/>
    <p:sldId id="30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C4708-D704-430D-8981-5F41C43D0803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23E47-CC70-4B5B-AED2-68D7B26DB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72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0638-8DB8-4B77-927F-762E28FAD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61E3E-7EF1-494A-B528-1D3623904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53BEA-0D66-46A7-A0D2-1CB32609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BB898-3DC4-419D-BB28-0FDA8DA4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03A4-0220-42FD-A4F2-B5B0A549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60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99C5-7E95-45C1-BB3E-BCD98FE4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62C98-6676-4B01-B5F8-7F7AC68A4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D0505-3AD6-4171-9EE2-24558D06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03356-3EB9-460D-B1C5-698A4636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F29C6-6261-4B11-9567-05621AAD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70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3AC64-CE52-4BBC-9925-6CBB139D7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D2E56-7025-4256-92C1-4C82302FD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A6E29-5508-4FC9-A085-FAF4C0B8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DB7D6-DE31-423D-96B8-CA3109BE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CBD1D-337C-4D45-91CF-40ECC41A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972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4DB2-4462-40C2-B90A-264ACAE0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F9029-73AC-4F1E-9B27-3D54F0A7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0B7C8-79EF-4045-885D-5D7E434E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98F3D-4D7D-4738-AE04-11D12393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772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3491-4554-4321-846F-51534505E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76B5C-6504-41DB-8A90-14520F2E5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0792C-BAAD-4E18-A8AF-AC6F2BC7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372F-4A08-41F2-81F9-6BCF692C798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636DD-E45A-4284-A6AB-DA52DD10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AE644-01FF-4469-BD14-F1F6D751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D70E-4773-4B60-9C96-13C35D32A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190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0DC1-7A21-4A40-9246-7623AA33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DB097-A5E2-48BF-8CCF-72D33BD00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50746-F157-4A35-ACCA-AEFBF44B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372F-4A08-41F2-81F9-6BCF692C798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4956F-3009-4E62-BB5B-DC466BB4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04535-2A45-47C0-8700-33FEA84C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D70E-4773-4B60-9C96-13C35D32A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742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649B-3F00-496D-958F-17E522969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7C128-01CA-47C5-BE60-4B9891377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65E21-AFAB-49CB-9004-4D9996F8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372F-4A08-41F2-81F9-6BCF692C798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8D148-4315-493B-AE0D-7ED24A8A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305C1-EE88-4888-8660-D5E7E09F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D70E-4773-4B60-9C96-13C35D32A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289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78AA-A77E-415E-B526-467C62B8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38C06-70FE-4D7A-9011-81FA17940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8B22E-514B-4839-8092-93E4358B9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4325E-E41E-4E62-8AA8-CCB0B141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372F-4A08-41F2-81F9-6BCF692C798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E7D1B-4B46-42F4-AC19-677BABD4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DA9B0-A210-45DA-BC5B-1FC595E2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D70E-4773-4B60-9C96-13C35D32A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683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BC6C-1470-42A6-BDD8-867F4EB9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20D0D-E11E-409A-9A39-1AE765B6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D16D7-E0D6-4CA9-9181-8C0D68B8D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607B2-AB99-468C-97BD-AA7594810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061F1-0AC2-4F0E-9672-3441843A8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6430B-7030-44E0-9CB3-A7834E2F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372F-4A08-41F2-81F9-6BCF692C798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77D95-F9A0-4361-888A-1E0C39B6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166A7-6EF3-4E26-B86E-FC5774B9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D70E-4773-4B60-9C96-13C35D32A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329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050F-8BBA-4077-BD97-6DD48AD5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76D82-8E40-47D9-AF0B-297E982E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372F-4A08-41F2-81F9-6BCF692C798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177D3-7CCE-4911-9612-6DCEC851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D37EB-E801-4CB7-89BD-CF4D493F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D70E-4773-4B60-9C96-13C35D32A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824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1002C-32FA-429D-B936-1D00027F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372F-4A08-41F2-81F9-6BCF692C798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70CE2B-C6DC-4947-B250-67402230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9CF59-67FC-4D03-93CD-0BB1B066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D70E-4773-4B60-9C96-13C35D32A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99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F420-B657-46D1-84FA-F3D2ED70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91F37-CE4F-4D9E-AFD7-C01DB9219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B364D-00E4-4D23-A275-98A28B18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5B512-EA66-4A27-89A7-422588E0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8E475-AF45-4E6B-81B1-A001E2A3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262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A84E-7B4A-4356-AFF9-28A55151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6C140-4569-430E-8D0C-AAA4441EC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75102-043F-432F-9CDE-EADD48F0D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B60A6-1077-4542-9229-1878FEC6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372F-4A08-41F2-81F9-6BCF692C798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4BCFD-790D-4773-8617-9033A055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63AD6-3079-4A90-B787-A9410D17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D70E-4773-4B60-9C96-13C35D32A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458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C64-75B7-4745-95AC-A1CC740A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28D66-1579-4BA3-87A0-B73037CDE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1625-80F8-4DCF-AF2D-CC8082A9D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91815-5A20-454E-B05F-49E2EE3B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372F-4A08-41F2-81F9-6BCF692C798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4DFC9-EBCD-44BB-AD4A-AEB8061C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F3DCF-52BB-4C44-AB05-40BD17A2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D70E-4773-4B60-9C96-13C35D32A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2871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2080-A3BD-4111-8E3D-1D65236F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CD408-764A-49A2-80D7-FBFAEA3BE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68FFC-51CE-45DA-9CF4-F079FD11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372F-4A08-41F2-81F9-6BCF692C798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BCBBA-1DE7-4E16-8D29-EE90BF14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9B9BD-0CDC-4DFB-95A9-2A887019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D70E-4773-4B60-9C96-13C35D32A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6575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057C5-CEDF-4F0B-A177-7CA7C9C53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29BAB-117C-46FB-8BEC-4C04C6EC7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9DB0D-A918-4A6D-8E59-FB95621C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372F-4A08-41F2-81F9-6BCF692C798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C325C-1243-4E9D-A8E1-5A18FB3C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E5F8D-7EBE-40A3-A0A7-5133EEF7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D70E-4773-4B60-9C96-13C35D32A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03D1-8407-417D-8473-06621561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C926E-3881-4D44-87C2-422E86CE2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B69BC-7DF7-4E15-A407-92A659AE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D7077-D4E5-4CFE-BFA6-0D038156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0E77B-5DF1-4E6F-872B-EA818C86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12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DA34-9020-4483-9C42-75B787DE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943D-A9A7-4D16-96BF-4F53FFF95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39005-A82B-4F31-B941-133C92BF7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AC4BC-C894-4957-B4EB-DAE10647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DAF9C-2D29-43F4-88DA-272721E1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74F62-664C-47AC-A88E-6A319EC3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19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7970-1198-4ADF-B62D-16AC06DC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B9E5B-31F8-4FDB-B1E7-2F170EF2C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01C35-080D-4E19-AAD7-4A7928377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5D479-20FC-4397-ACC3-0705D255D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5F117-2E56-45F4-AD21-D4E242D22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61975-DAAB-43EC-AD58-49ED4EA7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1E4EB-673A-49C3-9A43-26D055D0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A00D7-93F9-4760-8E95-B99575D2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66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857F-B245-4419-81ED-C97CE73B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4A6B8-2844-44A4-AD22-3367EC0A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EAA4B-20AE-4114-886B-1BB85E2F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C80D6-53E4-4FEB-87F3-9BD2C00C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68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D8580-2732-45A4-A6CA-F7D6CB9D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E0C4F-87DD-4E21-ACF5-BCEB8DA5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DF8A5-6E8A-42BF-ABD1-B975A9C7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15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4C1E-F176-4B6F-BF55-B5EA1B5E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88F1-9510-4E0C-8569-625E5FC38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BC15B-D800-42C4-B670-6606D781F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E33FE-58AE-45D4-884B-E715C52A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FDE3F-88DA-4648-89B1-F92E09B7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426EC-D641-41F3-AAAF-977C58E8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07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FED7-FAA9-4113-8C62-C0CCEE7A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02C9F-C40F-43EF-91F4-9347271A3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03E0E-D2A7-43BB-A85F-603A9F887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59B-FD26-4F92-864E-419853DD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DA1B8-6ED4-4EF7-9D68-60F73ADB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85929-327D-4EBC-99E7-03AE339B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8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76067-583C-4071-BD34-CAF2616C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A8B10-5E8A-451C-9A1D-5F012D0F9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415D-88CA-4D7F-95E5-782D731D4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C43A-C76D-4429-B460-1D81F8618BE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00258-08FF-4AA1-9CB5-3433FEB8B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8BBFA-CC21-4378-BFC1-27E8F6629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1FA98-FF25-4A0B-81CB-FB7743B51442}"/>
              </a:ext>
            </a:extLst>
          </p:cNvPr>
          <p:cNvSpPr/>
          <p:nvPr userDrawn="1"/>
        </p:nvSpPr>
        <p:spPr>
          <a:xfrm>
            <a:off x="10524392" y="0"/>
            <a:ext cx="1667608" cy="870438"/>
          </a:xfrm>
          <a:prstGeom prst="rect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55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6E12C-947B-4839-8D84-7A1028DB2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C5A82-91D7-4CA4-9DF1-ACAB2A4FC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FAB09-9DEF-46D0-8975-503C125FB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1372F-4A08-41F2-81F9-6BCF692C798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567E3-6D96-4691-A4F1-9AA865A7D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5D581-531C-4223-AADF-A97259E45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6D70E-4773-4B60-9C96-13C35D32A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02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52DB-1C4D-4C5C-8F79-79711302D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Discrete Mathematics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BCSC0010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F74F7-8FDB-497F-A7F5-14186AFA7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74475"/>
          </a:xfrm>
        </p:spPr>
        <p:txBody>
          <a:bodyPr/>
          <a:lstStyle/>
          <a:p>
            <a:r>
              <a:rPr lang="en-IN" sz="4800" dirty="0"/>
              <a:t>Module 1</a:t>
            </a:r>
          </a:p>
          <a:p>
            <a:endParaRPr lang="en-IN" sz="4800" dirty="0"/>
          </a:p>
          <a:p>
            <a:r>
              <a:rPr lang="en-IN" sz="4800" dirty="0"/>
              <a:t>Probability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62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26C8-5FA8-49CE-88DB-4549282D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In a single throw of 3 dice, find probability of getting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B1C5-53F6-4C79-B8B0-EF9E2D003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Sum of faces is 16 </a:t>
            </a:r>
          </a:p>
          <a:p>
            <a:r>
              <a:rPr lang="en-IN" dirty="0"/>
              <a:t>6,6,4  =&gt; (permutation with repetition)   3 ways</a:t>
            </a:r>
          </a:p>
          <a:p>
            <a:r>
              <a:rPr lang="en-IN" dirty="0"/>
              <a:t>6,5,5 =&gt;   3 ways</a:t>
            </a:r>
          </a:p>
          <a:p>
            <a:r>
              <a:rPr lang="en-IN" dirty="0"/>
              <a:t>P=(3+3)/216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Sum on face is 15</a:t>
            </a:r>
          </a:p>
          <a:p>
            <a:r>
              <a:rPr lang="en-IN" dirty="0"/>
              <a:t>3,6,6 =&gt;   3 permutations</a:t>
            </a:r>
          </a:p>
          <a:p>
            <a:r>
              <a:rPr lang="en-IN" dirty="0"/>
              <a:t>6,5,4  =&gt;   6 permutations</a:t>
            </a:r>
          </a:p>
          <a:p>
            <a:r>
              <a:rPr lang="en-IN" dirty="0"/>
              <a:t>5,5,5  =&gt;   1 permutations</a:t>
            </a:r>
          </a:p>
          <a:p>
            <a:r>
              <a:rPr lang="en-IN" dirty="0"/>
              <a:t>P=(3+6+1)/216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11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385A-75D8-4D82-BE41-8E64C363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Cards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1BAC4-AED8-4B42-9FC9-C33F81AB0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565"/>
            <a:ext cx="10515600" cy="5129398"/>
          </a:xfrm>
        </p:spPr>
        <p:txBody>
          <a:bodyPr/>
          <a:lstStyle/>
          <a:p>
            <a:r>
              <a:rPr lang="en-IN" sz="3600" b="1" dirty="0">
                <a:solidFill>
                  <a:srgbClr val="00B050"/>
                </a:solidFill>
              </a:rPr>
              <a:t>Basic Terminology and information</a:t>
            </a:r>
          </a:p>
          <a:p>
            <a:endParaRPr lang="en-IN" dirty="0"/>
          </a:p>
          <a:p>
            <a:r>
              <a:rPr lang="en-IN" dirty="0"/>
              <a:t>Total cards: 52</a:t>
            </a:r>
          </a:p>
          <a:p>
            <a:r>
              <a:rPr lang="en-IN" dirty="0" err="1"/>
              <a:t>Colors</a:t>
            </a:r>
            <a:r>
              <a:rPr lang="en-IN" dirty="0"/>
              <a:t>: Red (26) and Black (26)</a:t>
            </a:r>
          </a:p>
          <a:p>
            <a:r>
              <a:rPr lang="en-IN" dirty="0"/>
              <a:t>Shapes: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clubs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(♣),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diamonds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IN" b="0" i="0" dirty="0">
                <a:effectLst/>
                <a:latin typeface="Arial" panose="020B0604020202020204" pitchFamily="34" charset="0"/>
              </a:rPr>
              <a:t>♦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),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hearts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(♥) and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spades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(♠)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13 cards of each shape (2 to 10 , Ace, Jack, King, Queen)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Each number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4 in total (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eg.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4 Ace in 52)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Face cards : 16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06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7450-11B8-4EE9-B5B1-570D4298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Examples (Cards)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00C62-A1AE-4DF6-90BA-0F6437AE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card is drawn at random from 52 cards. What is the probability of picking a black card?</a:t>
            </a:r>
          </a:p>
          <a:p>
            <a:r>
              <a:rPr lang="en-IN" dirty="0"/>
              <a:t>P=26/52=1/2</a:t>
            </a:r>
          </a:p>
          <a:p>
            <a:endParaRPr lang="en-IN" dirty="0"/>
          </a:p>
          <a:p>
            <a:r>
              <a:rPr lang="en-IN" dirty="0"/>
              <a:t>Picking an Ace of spades or Jack of Diamonds</a:t>
            </a:r>
          </a:p>
          <a:p>
            <a:r>
              <a:rPr lang="en-IN" dirty="0"/>
              <a:t>P=(1+1)/52=1/26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08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E0C7-FF76-4EFC-A5C6-1E46FAD7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Examples (Cards)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EEBAC-B6DF-48D5-A5FB-31A2228FE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895"/>
            <a:ext cx="10515600" cy="4721025"/>
          </a:xfrm>
        </p:spPr>
        <p:txBody>
          <a:bodyPr/>
          <a:lstStyle/>
          <a:p>
            <a:r>
              <a:rPr lang="en-IN" dirty="0"/>
              <a:t>What is the probability of both are red, if :</a:t>
            </a:r>
          </a:p>
          <a:p>
            <a:endParaRPr lang="en-IN" dirty="0"/>
          </a:p>
          <a:p>
            <a:r>
              <a:rPr lang="en-IN" dirty="0"/>
              <a:t>2 cards drawn one by one.</a:t>
            </a:r>
          </a:p>
          <a:p>
            <a:r>
              <a:rPr lang="en-IN" dirty="0"/>
              <a:t>P=(26/52)x (25/51)</a:t>
            </a:r>
          </a:p>
          <a:p>
            <a:r>
              <a:rPr lang="en-IN" dirty="0"/>
              <a:t>   = 25/102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If 2 cards drawn at random.</a:t>
            </a:r>
          </a:p>
          <a:p>
            <a:r>
              <a:rPr lang="en-IN" dirty="0"/>
              <a:t>P=C(26,2)/C(52,2) </a:t>
            </a:r>
          </a:p>
        </p:txBody>
      </p:sp>
    </p:spTree>
    <p:extLst>
      <p:ext uri="{BB962C8B-B14F-4D97-AF65-F5344CB8AC3E}">
        <p14:creationId xmlns:p14="http://schemas.microsoft.com/office/powerpoint/2010/main" val="400556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AD0D-C666-4407-8935-3578C517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FF0000"/>
                </a:solidFill>
              </a:rPr>
            </a:br>
            <a:br>
              <a:rPr lang="en-IN" b="1" dirty="0">
                <a:solidFill>
                  <a:srgbClr val="FF0000"/>
                </a:solidFill>
              </a:rPr>
            </a:br>
            <a:br>
              <a:rPr lang="en-IN" b="1" dirty="0">
                <a:solidFill>
                  <a:srgbClr val="FF0000"/>
                </a:solidFill>
              </a:rPr>
            </a:br>
            <a:r>
              <a:rPr lang="en-IN" sz="4400" b="1" dirty="0">
                <a:solidFill>
                  <a:srgbClr val="FF0000"/>
                </a:solidFill>
              </a:rPr>
              <a:t>1 Bag and 2 </a:t>
            </a:r>
            <a:r>
              <a:rPr lang="en-IN" sz="4400" b="1" dirty="0" err="1">
                <a:solidFill>
                  <a:srgbClr val="FF0000"/>
                </a:solidFill>
              </a:rPr>
              <a:t>color</a:t>
            </a:r>
            <a:r>
              <a:rPr lang="en-IN" sz="4400" b="1" dirty="0">
                <a:solidFill>
                  <a:srgbClr val="FF0000"/>
                </a:solidFill>
              </a:rPr>
              <a:t> balls </a:t>
            </a:r>
            <a:br>
              <a:rPr lang="en-IN" sz="4400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0070C0"/>
                </a:solidFill>
              </a:rPr>
              <a:t>A bag contains 6 red balls and 4 yellow balls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F5262A-0A06-4A29-BE6D-DBC426647F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3600" dirty="0"/>
                  <a:t>4 balls are picked at random. What is the probability that 3 are red and 1 is yellow OR 2 are red and 2 are yellow?</a:t>
                </a:r>
              </a:p>
              <a:p>
                <a:pPr marL="0" indent="0">
                  <a:buNone/>
                </a:pPr>
                <a:endParaRPr lang="en-IN" sz="3600" dirty="0"/>
              </a:p>
              <a:p>
                <a:pPr marL="0" indent="0">
                  <a:buNone/>
                </a:pPr>
                <a:r>
                  <a:rPr lang="en-IN" sz="3600" dirty="0"/>
                  <a:t>P=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6,3</m:t>
                            </m:r>
                          </m:e>
                        </m:d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𝑥𝐶</m:t>
                        </m:r>
                        <m:d>
                          <m:d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4,1</m:t>
                            </m:r>
                          </m:e>
                        </m:d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6,2</m:t>
                            </m:r>
                          </m:e>
                        </m:d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𝑥𝐶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(4,2)</m:t>
                        </m:r>
                        <m:r>
                          <m:rPr>
                            <m:nor/>
                          </m:rPr>
                          <a:rPr lang="en-IN" sz="3600" dirty="0"/>
                          <m:t> </m:t>
                        </m:r>
                      </m:num>
                      <m:den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(10,4)</m:t>
                        </m:r>
                      </m:den>
                    </m:f>
                  </m:oMath>
                </a14:m>
                <a:endParaRPr lang="en-IN" sz="3600" dirty="0"/>
              </a:p>
              <a:p>
                <a:pPr marL="0" indent="0">
                  <a:buNone/>
                </a:pPr>
                <a:r>
                  <a:rPr lang="en-IN" sz="3600" dirty="0"/>
                  <a:t>  =</a:t>
                </a:r>
                <a:r>
                  <a:rPr lang="en-IN" sz="36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num>
                      <m:den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F5262A-0A06-4A29-BE6D-DBC426647F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1797" t="-3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84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DA09-4B3E-4FDE-8A19-E9FF82C2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10409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1 Bag and 3 </a:t>
            </a:r>
            <a:r>
              <a:rPr lang="en-IN" sz="4000" b="1" dirty="0" err="1">
                <a:solidFill>
                  <a:srgbClr val="FF0000"/>
                </a:solidFill>
              </a:rPr>
              <a:t>color</a:t>
            </a:r>
            <a:r>
              <a:rPr lang="en-IN" sz="4000" b="1" dirty="0">
                <a:solidFill>
                  <a:srgbClr val="FF0000"/>
                </a:solidFill>
              </a:rPr>
              <a:t> balls </a:t>
            </a:r>
            <a:br>
              <a:rPr lang="en-IN" sz="4000" b="1" dirty="0">
                <a:solidFill>
                  <a:srgbClr val="FF0000"/>
                </a:solidFill>
              </a:rPr>
            </a:br>
            <a:r>
              <a:rPr lang="en-IN" sz="4000" b="1" dirty="0">
                <a:solidFill>
                  <a:srgbClr val="0070C0"/>
                </a:solidFill>
              </a:rPr>
              <a:t>A bag contains 6 red , 4 yellow and 2 green balls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8CDDC-92E0-4913-9B79-3659E74667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75534"/>
                <a:ext cx="10515600" cy="4401429"/>
              </a:xfrm>
            </p:spPr>
            <p:txBody>
              <a:bodyPr>
                <a:normAutofit/>
              </a:bodyPr>
              <a:lstStyle/>
              <a:p>
                <a:r>
                  <a:rPr lang="en-IN" sz="4000" dirty="0"/>
                  <a:t>4 balls are picked . Find probability for 2 red,1 yellow and 1 green ball.</a:t>
                </a:r>
              </a:p>
              <a:p>
                <a:endParaRPr lang="en-IN" sz="4000" dirty="0"/>
              </a:p>
              <a:p>
                <a:pPr marL="0" indent="0">
                  <a:buNone/>
                </a:pPr>
                <a:r>
                  <a:rPr lang="en-IN" sz="4000" dirty="0"/>
                  <a:t>P=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IN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4000" b="0" i="1" smtClean="0">
                                <a:latin typeface="Cambria Math" panose="02040503050406030204" pitchFamily="18" charset="0"/>
                              </a:rPr>
                              <m:t>6,2</m:t>
                            </m:r>
                          </m:e>
                        </m:d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𝑥𝐶</m:t>
                        </m:r>
                        <m:d>
                          <m:dPr>
                            <m:ctrlPr>
                              <a:rPr lang="en-IN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4000" b="0" i="1" smtClean="0">
                                <a:latin typeface="Cambria Math" panose="02040503050406030204" pitchFamily="18" charset="0"/>
                              </a:rPr>
                              <m:t>4,1</m:t>
                            </m:r>
                          </m:e>
                        </m:d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𝑥𝐶</m:t>
                        </m:r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(2,1)</m:t>
                        </m:r>
                      </m:num>
                      <m:den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(12,4)</m:t>
                        </m:r>
                      </m:den>
                    </m:f>
                  </m:oMath>
                </a14:m>
                <a:endParaRPr lang="en-IN" sz="4000" dirty="0"/>
              </a:p>
              <a:p>
                <a:pPr marL="0" indent="0">
                  <a:buNone/>
                </a:pPr>
                <a:r>
                  <a:rPr lang="en-IN" sz="4000" dirty="0"/>
                  <a:t>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den>
                    </m:f>
                  </m:oMath>
                </a14:m>
                <a:endParaRPr lang="en-IN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8CDDC-92E0-4913-9B79-3659E74667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75534"/>
                <a:ext cx="10515600" cy="4401429"/>
              </a:xfrm>
              <a:blipFill>
                <a:blip r:embed="rId2"/>
                <a:stretch>
                  <a:fillRect l="-2087" t="-38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73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0504-8627-4FF6-98A5-CB7088F3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82CC1-5F88-4134-9E5E-DB53F0793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Coins</a:t>
            </a:r>
          </a:p>
          <a:p>
            <a:endParaRPr lang="en-IN" dirty="0"/>
          </a:p>
          <a:p>
            <a:r>
              <a:rPr lang="en-IN" dirty="0"/>
              <a:t>Dice</a:t>
            </a:r>
          </a:p>
          <a:p>
            <a:endParaRPr lang="en-IN" dirty="0"/>
          </a:p>
          <a:p>
            <a:r>
              <a:rPr lang="en-IN" dirty="0"/>
              <a:t>Cards</a:t>
            </a:r>
          </a:p>
          <a:p>
            <a:endParaRPr lang="en-IN" dirty="0"/>
          </a:p>
          <a:p>
            <a:r>
              <a:rPr lang="en-IN" dirty="0"/>
              <a:t>Bags and balls</a:t>
            </a:r>
          </a:p>
        </p:txBody>
      </p:sp>
    </p:spTree>
    <p:extLst>
      <p:ext uri="{BB962C8B-B14F-4D97-AF65-F5344CB8AC3E}">
        <p14:creationId xmlns:p14="http://schemas.microsoft.com/office/powerpoint/2010/main" val="44607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8AED-DBC0-44AD-AC94-A19E1C63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C35D1-C012-42F6-9699-129C196E75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3600" dirty="0"/>
                  <a:t>Sample Space or </a:t>
                </a:r>
                <a:r>
                  <a:rPr lang="en-IN" sz="3600" dirty="0">
                    <a:solidFill>
                      <a:srgbClr val="FF0000"/>
                    </a:solidFill>
                  </a:rPr>
                  <a:t>Total possibilities=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3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a:rPr lang="en-IN" sz="3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3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IN" sz="3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3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coins</m:t>
                        </m:r>
                      </m:sup>
                    </m:sSup>
                  </m:oMath>
                </a14:m>
                <a:endParaRPr lang="en-IN" sz="3600" dirty="0"/>
              </a:p>
              <a:p>
                <a:r>
                  <a:rPr lang="en-IN" sz="3600" dirty="0"/>
                  <a:t>One coin, Sample space={H,T}</a:t>
                </a:r>
              </a:p>
              <a:p>
                <a:r>
                  <a:rPr lang="en-IN" sz="3600" dirty="0"/>
                  <a:t>Two coins, Sample Space={HH,HT,TH,TT}</a:t>
                </a:r>
              </a:p>
              <a:p>
                <a:r>
                  <a:rPr lang="en-IN" sz="3600" dirty="0"/>
                  <a:t>Three coins, Total 8 possibilities</a:t>
                </a:r>
              </a:p>
              <a:p>
                <a:r>
                  <a:rPr lang="en-IN" sz="3600" dirty="0"/>
                  <a:t>Four coins, Total 16 possibilities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C35D1-C012-42F6-9699-129C196E75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6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9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BF83-8D93-4552-91B2-C7485EEF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 (2 coins)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F3A9A-C2BB-4BB5-9020-7B5EAFB34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9"/>
            <a:ext cx="10515600" cy="4800924"/>
          </a:xfrm>
        </p:spPr>
        <p:txBody>
          <a:bodyPr/>
          <a:lstStyle/>
          <a:p>
            <a:r>
              <a:rPr lang="en-IN" dirty="0"/>
              <a:t> In a simultaneous toss of 2 coins, find the probability of 2 tails.</a:t>
            </a:r>
          </a:p>
          <a:p>
            <a:endParaRPr lang="en-IN" dirty="0"/>
          </a:p>
          <a:p>
            <a:r>
              <a:rPr lang="en-IN" sz="2800" dirty="0"/>
              <a:t>{HH,HT,TH,TT}</a:t>
            </a:r>
          </a:p>
          <a:p>
            <a:endParaRPr lang="en-IN" dirty="0"/>
          </a:p>
          <a:p>
            <a:r>
              <a:rPr lang="en-IN" dirty="0"/>
              <a:t> n(S)=4</a:t>
            </a:r>
          </a:p>
          <a:p>
            <a:r>
              <a:rPr lang="en-IN" dirty="0"/>
              <a:t> n(A)=1</a:t>
            </a:r>
          </a:p>
          <a:p>
            <a:r>
              <a:rPr lang="en-US" b="1" dirty="0"/>
              <a:t>P(A) = n(A)/n(S)</a:t>
            </a:r>
            <a:endParaRPr lang="en-IN" dirty="0"/>
          </a:p>
          <a:p>
            <a:r>
              <a:rPr lang="en-IN" dirty="0"/>
              <a:t>P=1/4</a:t>
            </a:r>
          </a:p>
        </p:txBody>
      </p:sp>
    </p:spTree>
    <p:extLst>
      <p:ext uri="{BB962C8B-B14F-4D97-AF65-F5344CB8AC3E}">
        <p14:creationId xmlns:p14="http://schemas.microsoft.com/office/powerpoint/2010/main" val="110385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D1D0-EC4D-4EBC-AD27-627DCBB53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>
            <a:normAutofit/>
          </a:bodyPr>
          <a:lstStyle/>
          <a:p>
            <a:r>
              <a:rPr lang="en-IN" b="1" dirty="0"/>
              <a:t>Example (3 coins)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9796-A83A-4600-B92D-51E089BB1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/>
          <a:lstStyle/>
          <a:p>
            <a:r>
              <a:rPr lang="en-IN" dirty="0"/>
              <a:t>Find the probability of all heads</a:t>
            </a:r>
          </a:p>
          <a:p>
            <a:r>
              <a:rPr lang="en-IN" dirty="0"/>
              <a:t> n(S)=8</a:t>
            </a:r>
          </a:p>
          <a:p>
            <a:r>
              <a:rPr lang="en-IN" dirty="0"/>
              <a:t> n(A)=1</a:t>
            </a:r>
          </a:p>
          <a:p>
            <a:r>
              <a:rPr lang="en-US" b="1" dirty="0"/>
              <a:t>P(A) = n(A)/n(S)</a:t>
            </a:r>
            <a:endParaRPr lang="en-IN" dirty="0"/>
          </a:p>
          <a:p>
            <a:r>
              <a:rPr lang="en-IN" dirty="0"/>
              <a:t>P=1/8</a:t>
            </a:r>
          </a:p>
          <a:p>
            <a:endParaRPr lang="en-IN" dirty="0"/>
          </a:p>
          <a:p>
            <a:r>
              <a:rPr lang="en-IN" dirty="0"/>
              <a:t>Find the probability of exactly 2 heads</a:t>
            </a:r>
          </a:p>
          <a:p>
            <a:r>
              <a:rPr lang="en-IN" dirty="0"/>
              <a:t>P=3/8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6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CE09-C5BF-4D79-B2E7-932C41A2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 (4 coins)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7580-D4E1-42C2-95FD-BA5B98D58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Exactly 3 tails</a:t>
            </a:r>
          </a:p>
          <a:p>
            <a:r>
              <a:rPr lang="en-IN" dirty="0"/>
              <a:t>P=4/16</a:t>
            </a:r>
          </a:p>
          <a:p>
            <a:endParaRPr lang="en-IN" dirty="0"/>
          </a:p>
          <a:p>
            <a:r>
              <a:rPr lang="en-IN" dirty="0"/>
              <a:t>At least one tail</a:t>
            </a:r>
          </a:p>
          <a:p>
            <a:r>
              <a:rPr lang="en-IN" dirty="0"/>
              <a:t>P=15/16</a:t>
            </a:r>
          </a:p>
        </p:txBody>
      </p:sp>
    </p:spTree>
    <p:extLst>
      <p:ext uri="{BB962C8B-B14F-4D97-AF65-F5344CB8AC3E}">
        <p14:creationId xmlns:p14="http://schemas.microsoft.com/office/powerpoint/2010/main" val="66261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12F1-213A-4EE3-882F-5F0C2F04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64A197-D1F0-42A6-95E1-546936CAD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IN" dirty="0"/>
              </a:p>
              <a:p>
                <a:r>
                  <a:rPr lang="en-IN" sz="2800" dirty="0"/>
                  <a:t>Sample Space or </a:t>
                </a:r>
                <a:r>
                  <a:rPr lang="en-IN" sz="2800" dirty="0">
                    <a:solidFill>
                      <a:srgbClr val="FF0000"/>
                    </a:solidFill>
                  </a:rPr>
                  <a:t>Total possibilities=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a:rPr lang="en-IN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IN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dice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/>
                  <a:t>One die,  Total possibilities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IN" dirty="0"/>
              </a:p>
              <a:p>
                <a:r>
                  <a:rPr lang="en-IN" dirty="0"/>
                  <a:t>Two dice, Total possibilities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endParaRPr lang="en-IN" dirty="0"/>
              </a:p>
              <a:p>
                <a:r>
                  <a:rPr lang="en-IN" dirty="0"/>
                  <a:t>Thrice dice, Total possibilities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216</a:t>
                </a:r>
              </a:p>
              <a:p>
                <a:r>
                  <a:rPr lang="en-IN" dirty="0"/>
                  <a:t> and so on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64A197-D1F0-42A6-95E1-546936CAD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7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D959-97EF-43DA-A100-449C0CC9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If one dice is thrown. What is the probability that it shows prime number?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060D-9448-4396-BD87-3E5466863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P =3/6</a:t>
            </a:r>
          </a:p>
          <a:p>
            <a:pPr marL="0" indent="0">
              <a:buNone/>
            </a:pPr>
            <a:r>
              <a:rPr lang="en-IN" sz="4400" dirty="0"/>
              <a:t>     =1/2</a:t>
            </a:r>
          </a:p>
          <a:p>
            <a:pPr marL="0" indent="0">
              <a:buNone/>
            </a:pPr>
            <a:endParaRPr lang="en-IN" sz="4400" dirty="0"/>
          </a:p>
          <a:p>
            <a:pPr marL="0" indent="0">
              <a:buNone/>
            </a:pP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210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47BE-9F9F-449C-86B7-1A2EB535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In a single throw of 2 dice, find probability of getting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6B51A-3DCA-4781-BFB6-B063F7002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7173"/>
            <a:ext cx="10515600" cy="393979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 doublet (both show same number)</a:t>
            </a:r>
          </a:p>
          <a:p>
            <a:r>
              <a:rPr lang="en-IN" dirty="0"/>
              <a:t>P=6/36</a:t>
            </a:r>
          </a:p>
          <a:p>
            <a:endParaRPr lang="en-IN" dirty="0"/>
          </a:p>
          <a:p>
            <a:r>
              <a:rPr lang="en-IN" dirty="0"/>
              <a:t>A total of 11</a:t>
            </a:r>
          </a:p>
          <a:p>
            <a:r>
              <a:rPr lang="en-IN" dirty="0"/>
              <a:t>P=2/36</a:t>
            </a:r>
          </a:p>
          <a:p>
            <a:endParaRPr lang="en-IN" dirty="0"/>
          </a:p>
          <a:p>
            <a:r>
              <a:rPr lang="en-IN" dirty="0"/>
              <a:t>Both face show even number</a:t>
            </a:r>
          </a:p>
          <a:p>
            <a:r>
              <a:rPr lang="en-IN" dirty="0"/>
              <a:t>P=(3x3)/36</a:t>
            </a:r>
          </a:p>
          <a:p>
            <a:r>
              <a:rPr lang="en-IN" dirty="0"/>
              <a:t>   =1/4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85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16032</TotalTime>
  <Words>612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Cambria Math</vt:lpstr>
      <vt:lpstr>Office Theme</vt:lpstr>
      <vt:lpstr>Custom Design</vt:lpstr>
      <vt:lpstr>Discrete Mathematics BCSC0010</vt:lpstr>
      <vt:lpstr>Problems</vt:lpstr>
      <vt:lpstr>Coins</vt:lpstr>
      <vt:lpstr>Example (2 coins) </vt:lpstr>
      <vt:lpstr>Example (3 coins)</vt:lpstr>
      <vt:lpstr>Example (4 coins)</vt:lpstr>
      <vt:lpstr>Dice</vt:lpstr>
      <vt:lpstr>If one dice is thrown. What is the probability that it shows prime number?</vt:lpstr>
      <vt:lpstr>In a single throw of 2 dice, find probability of getting</vt:lpstr>
      <vt:lpstr>In a single throw of 3 dice, find probability of getting</vt:lpstr>
      <vt:lpstr> Cards </vt:lpstr>
      <vt:lpstr>Examples (Cards)</vt:lpstr>
      <vt:lpstr>Examples (Cards)</vt:lpstr>
      <vt:lpstr>   1 Bag and 2 color balls  A bag contains 6 red balls and 4 yellow balls   </vt:lpstr>
      <vt:lpstr>1 Bag and 3 color balls  A bag contains 6 red , 4 yellow and 2 green balls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BCSC0010</dc:title>
  <dc:creator>swati saxena</dc:creator>
  <cp:lastModifiedBy>swati saxena</cp:lastModifiedBy>
  <cp:revision>464</cp:revision>
  <dcterms:created xsi:type="dcterms:W3CDTF">2020-07-28T19:26:51Z</dcterms:created>
  <dcterms:modified xsi:type="dcterms:W3CDTF">2020-10-10T06:35:53Z</dcterms:modified>
</cp:coreProperties>
</file>