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68" r:id="rId4"/>
    <p:sldId id="269" r:id="rId5"/>
    <p:sldId id="333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4708-D704-430D-8981-5F41C43D0803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3E47-CC70-4B5B-AED2-68D7B26D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2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638-8DB8-4B77-927F-762E28FA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1E3E-7EF1-494A-B528-1D362390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3BEA-0D66-46A7-A0D2-1CB32609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B898-3DC4-419D-BB28-0FDA8DA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03A4-0220-42FD-A4F2-B5B0A54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9C5-7E95-45C1-BB3E-BCD98FE4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62C98-6676-4B01-B5F8-7F7AC68A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0505-3AD6-4171-9EE2-24558D06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3356-3EB9-460D-B1C5-698A4636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29C6-6261-4B11-9567-05621AAD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AC64-CE52-4BBC-9925-6CBB139D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2E56-7025-4256-92C1-4C82302F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6E29-5508-4FC9-A085-FAF4C0B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B7D6-DE31-423D-96B8-CA3109BE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BD1D-337C-4D45-91CF-40ECC41A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F420-B657-46D1-84FA-F3D2ED70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1F37-CE4F-4D9E-AFD7-C01DB921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364D-00E4-4D23-A275-98A28B18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B512-EA66-4A27-89A7-422588E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E475-AF45-4E6B-81B1-A001E2A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3D1-8407-417D-8473-06621561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926E-3881-4D44-87C2-422E86CE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69BC-7DF7-4E15-A407-92A659AE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7077-D4E5-4CFE-BFA6-0D03815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E77B-5DF1-4E6F-872B-EA818C86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DA34-9020-4483-9C42-75B787D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943D-A9A7-4D16-96BF-4F53FFF9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39005-A82B-4F31-B941-133C92BF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C4BC-C894-4957-B4EB-DAE10647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DAF9C-2D29-43F4-88DA-272721E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4F62-664C-47AC-A88E-6A319EC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7970-1198-4ADF-B62D-16AC06DC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9E5B-31F8-4FDB-B1E7-2F170EF2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01C35-080D-4E19-AAD7-4A792837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5D479-20FC-4397-ACC3-0705D255D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F117-2E56-45F4-AD21-D4E242D2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61975-DAAB-43EC-AD58-49ED4EA7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E4EB-673A-49C3-9A43-26D055D0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00D7-93F9-4760-8E95-B99575D2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57F-B245-4419-81ED-C97CE73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4A6B8-2844-44A4-AD22-3367EC0A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AA4B-20AE-4114-886B-1BB85E2F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80D6-53E4-4FEB-87F3-9BD2C00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8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8580-2732-45A4-A6CA-F7D6CB9D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0C4F-87DD-4E21-ACF5-BCEB8DA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8A5-6E8A-42BF-ABD1-B975A9C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4C1E-F176-4B6F-BF55-B5EA1B5E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88F1-9510-4E0C-8569-625E5FC3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C15B-D800-42C4-B670-6606D781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E33FE-58AE-45D4-884B-E715C52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DE3F-88DA-4648-89B1-F92E09B7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26EC-D641-41F3-AAAF-977C58E8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ED7-FAA9-4113-8C62-C0CCEE7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02C9F-C40F-43EF-91F4-9347271A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3E0E-D2A7-43BB-A85F-603A9F88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59B-FD26-4F92-864E-419853DD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DA1B8-6ED4-4EF7-9D68-60F73ADB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5929-327D-4EBC-99E7-03AE339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76067-583C-4071-BD34-CAF2616C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8B10-5E8A-451C-9A1D-5F012D0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415D-88CA-4D7F-95E5-782D731D4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0258-08FF-4AA1-9CB5-3433FEB8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BBFA-CC21-4378-BFC1-27E8F662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C5C99-A244-4500-8DC9-7591A8A793F8}"/>
              </a:ext>
            </a:extLst>
          </p:cNvPr>
          <p:cNvSpPr/>
          <p:nvPr userDrawn="1"/>
        </p:nvSpPr>
        <p:spPr>
          <a:xfrm>
            <a:off x="10304585" y="0"/>
            <a:ext cx="1887415" cy="93198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Conditional Probability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62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5F11-42C5-4342-85C4-31133452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Probability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44C5-C261-4A33-9BDC-EDDB8BA7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/>
          <a:lstStyle/>
          <a:p>
            <a:r>
              <a:rPr lang="en-IN" sz="3200" b="1" dirty="0">
                <a:solidFill>
                  <a:srgbClr val="0070C0"/>
                </a:solidFill>
              </a:rPr>
              <a:t>Addition Theorem </a:t>
            </a:r>
            <a:r>
              <a:rPr lang="en-IN" sz="3200" b="1" dirty="0">
                <a:solidFill>
                  <a:srgbClr val="FF0000"/>
                </a:solidFill>
              </a:rPr>
              <a:t>or</a:t>
            </a:r>
            <a:r>
              <a:rPr lang="en-IN" sz="3200" b="1" dirty="0"/>
              <a:t> </a:t>
            </a:r>
          </a:p>
          <a:p>
            <a:r>
              <a:rPr lang="en-US" altLang="en-US" sz="3200" b="1" dirty="0">
                <a:solidFill>
                  <a:srgbClr val="0070C0"/>
                </a:solidFill>
              </a:rPr>
              <a:t>Additive Law of Probability </a:t>
            </a:r>
            <a:r>
              <a:rPr lang="en-US" altLang="en-US" sz="32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altLang="en-US" sz="3200" b="1" i="1" dirty="0">
                <a:solidFill>
                  <a:srgbClr val="000099"/>
                </a:solidFill>
              </a:rPr>
              <a:t> </a:t>
            </a:r>
            <a:r>
              <a:rPr lang="en-US" altLang="en-US" sz="3200" b="1" dirty="0">
                <a:solidFill>
                  <a:srgbClr val="0070C0"/>
                </a:solidFill>
              </a:rPr>
              <a:t>union of A and B</a:t>
            </a:r>
          </a:p>
          <a:p>
            <a:endParaRPr lang="en-US" altLang="en-US" b="1" dirty="0">
              <a:solidFill>
                <a:srgbClr val="0070C0"/>
              </a:solidFill>
            </a:endParaRPr>
          </a:p>
          <a:p>
            <a:endParaRPr lang="en-US" altLang="en-US" b="1" dirty="0">
              <a:solidFill>
                <a:srgbClr val="0070C0"/>
              </a:solidFill>
            </a:endParaRPr>
          </a:p>
          <a:p>
            <a:endParaRPr lang="en-US" altLang="en-US" b="1" dirty="0">
              <a:solidFill>
                <a:srgbClr val="0070C0"/>
              </a:solidFill>
            </a:endParaRPr>
          </a:p>
          <a:p>
            <a:r>
              <a:rPr lang="en-US" altLang="en-US" sz="3200" b="1" dirty="0">
                <a:solidFill>
                  <a:srgbClr val="0070C0"/>
                </a:solidFill>
              </a:rPr>
              <a:t>Multiplication Theorem </a:t>
            </a:r>
            <a:r>
              <a:rPr lang="en-US" altLang="en-US" sz="3200" b="1" dirty="0">
                <a:solidFill>
                  <a:srgbClr val="FF0000"/>
                </a:solidFill>
              </a:rPr>
              <a:t>or</a:t>
            </a:r>
            <a:r>
              <a:rPr lang="en-US" altLang="en-US" sz="32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en-US" sz="3200" b="1" dirty="0">
                <a:solidFill>
                  <a:srgbClr val="0070C0"/>
                </a:solidFill>
              </a:rPr>
              <a:t>Intersection of A and B </a:t>
            </a:r>
            <a:endParaRPr lang="en-I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CDC-01F4-4B7A-801A-6C13A3C5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0070C0"/>
                </a:solidFill>
              </a:rPr>
              <a:t>Addition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423C-636B-4154-BC84-E2372950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/>
          <a:lstStyle/>
          <a:p>
            <a:r>
              <a:rPr lang="en-IN" b="1" dirty="0"/>
              <a:t>Case 1:  If A and B are mutually exclusive events</a:t>
            </a:r>
          </a:p>
          <a:p>
            <a:r>
              <a:rPr lang="en-IN" dirty="0"/>
              <a:t>P(A U B)=P (A or B)=P(A)+P(B)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Example </a:t>
            </a:r>
          </a:p>
          <a:p>
            <a:r>
              <a:rPr lang="en-IN" dirty="0"/>
              <a:t>Probability of getting either 1 or 3 on single throw of die</a:t>
            </a:r>
          </a:p>
          <a:p>
            <a:r>
              <a:rPr lang="en-IN" dirty="0"/>
              <a:t>P(1 or 3)=P(1)+P(3)</a:t>
            </a:r>
          </a:p>
          <a:p>
            <a:pPr marL="0" indent="0">
              <a:buNone/>
            </a:pPr>
            <a:r>
              <a:rPr lang="en-IN" dirty="0"/>
              <a:t>                  =1/6+1/6</a:t>
            </a:r>
          </a:p>
          <a:p>
            <a:pPr marL="0" indent="0">
              <a:buNone/>
            </a:pPr>
            <a:r>
              <a:rPr lang="en-IN" dirty="0"/>
              <a:t>                  =1/3</a:t>
            </a:r>
          </a:p>
        </p:txBody>
      </p:sp>
    </p:spTree>
    <p:extLst>
      <p:ext uri="{BB962C8B-B14F-4D97-AF65-F5344CB8AC3E}">
        <p14:creationId xmlns:p14="http://schemas.microsoft.com/office/powerpoint/2010/main" val="7156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1D75-5336-4BC9-A156-1512570C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0070C0"/>
                </a:solidFill>
              </a:rPr>
              <a:t>Addition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ABE8-B17B-4B55-B033-57725EA8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0"/>
            <a:ext cx="10515600" cy="5377973"/>
          </a:xfrm>
        </p:spPr>
        <p:txBody>
          <a:bodyPr/>
          <a:lstStyle/>
          <a:p>
            <a:r>
              <a:rPr lang="en-IN" b="1" dirty="0"/>
              <a:t>Case2: If A and B are not mutually exclusive</a:t>
            </a:r>
          </a:p>
          <a:p>
            <a:r>
              <a:rPr lang="en-IN" dirty="0"/>
              <a:t>P(A U B)=P(A)+P(B)-P(A </a:t>
            </a:r>
            <a:r>
              <a:rPr lang="en-IN" b="0" i="0" dirty="0"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Example :</a:t>
            </a:r>
          </a:p>
          <a:p>
            <a:r>
              <a:rPr lang="en-IN" dirty="0"/>
              <a:t>A bag contains 20 balls numbered 1 to 20 and a ball is drawn at random. Find probability that ball drawn will contain a number multiple of 3 or 5.</a:t>
            </a:r>
          </a:p>
          <a:p>
            <a:r>
              <a:rPr lang="en-IN" dirty="0"/>
              <a:t>Multiple of 3, A={3,6,9,12,15,18}</a:t>
            </a:r>
          </a:p>
          <a:p>
            <a:r>
              <a:rPr lang="en-IN" dirty="0"/>
              <a:t>Multiple of 5, B={5,10,15,20}</a:t>
            </a:r>
          </a:p>
          <a:p>
            <a:r>
              <a:rPr lang="en-IN" dirty="0"/>
              <a:t>P(A U B)=P(A)+P(B)-P(A </a:t>
            </a:r>
            <a:r>
              <a:rPr lang="en-IN" b="0" i="0" dirty="0"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B)</a:t>
            </a:r>
          </a:p>
          <a:p>
            <a:r>
              <a:rPr lang="en-IN" dirty="0"/>
              <a:t>               =6/20+4/20-1/20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B8DD-75C6-4FF1-9D19-F47AECDB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55C4-DCBB-42D7-AD91-BEF7CEF7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Suppose a student is selected at random from 100 students where 30 are taking mathematics, 20 are taking chemistry, and 10 are taking mathematics and chemistry. Find the probability </a:t>
            </a:r>
            <a:r>
              <a:rPr lang="en-US" b="0" i="1" u="none" strike="noStrike" baseline="0" dirty="0">
                <a:latin typeface="MTMI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that the student is </a:t>
            </a:r>
            <a:r>
              <a:rPr lang="en-IN" b="0" i="0" u="none" strike="noStrike" baseline="0" dirty="0">
                <a:latin typeface="Times-Roman"/>
              </a:rPr>
              <a:t>taking mathematics or chemistry.</a:t>
            </a: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Let </a:t>
            </a:r>
            <a:r>
              <a:rPr lang="en-US" sz="2400" b="0" i="1" u="none" strike="noStrike" baseline="0" dirty="0">
                <a:latin typeface="MTMI"/>
              </a:rPr>
              <a:t>M </a:t>
            </a:r>
            <a:r>
              <a:rPr lang="en-US" sz="2400" b="0" i="0" u="none" strike="noStrike" baseline="0" dirty="0">
                <a:latin typeface="MTSYN"/>
              </a:rPr>
              <a:t>= {</a:t>
            </a:r>
            <a:r>
              <a:rPr lang="en-US" sz="2400" b="0" i="0" u="none" strike="noStrike" baseline="0" dirty="0">
                <a:latin typeface="Times-Roman"/>
              </a:rPr>
              <a:t>students taking mathematics</a:t>
            </a:r>
            <a:r>
              <a:rPr lang="en-US" sz="2400" b="0" i="0" u="none" strike="noStrike" baseline="0" dirty="0">
                <a:latin typeface="MTSYN"/>
              </a:rPr>
              <a:t>}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0" i="1" u="none" strike="noStrike" baseline="0" dirty="0">
                <a:latin typeface="MTMI"/>
              </a:rPr>
              <a:t>C </a:t>
            </a:r>
            <a:r>
              <a:rPr lang="en-US" sz="2400" b="0" i="0" u="none" strike="noStrike" baseline="0" dirty="0">
                <a:latin typeface="MTSYN"/>
              </a:rPr>
              <a:t>= {</a:t>
            </a:r>
            <a:r>
              <a:rPr lang="en-US" sz="2400" b="0" i="0" u="none" strike="noStrike" baseline="0" dirty="0">
                <a:latin typeface="Times-Roman"/>
              </a:rPr>
              <a:t>students taking chemistry</a:t>
            </a:r>
            <a:r>
              <a:rPr lang="en-US" sz="2400" b="0" i="0" u="none" strike="noStrike" baseline="0" dirty="0">
                <a:latin typeface="MTSYN"/>
              </a:rPr>
              <a:t>} </a:t>
            </a:r>
          </a:p>
          <a:p>
            <a:pPr algn="just"/>
            <a:endParaRPr lang="en-US" sz="2400" dirty="0">
              <a:latin typeface="MTSYN"/>
            </a:endParaRPr>
          </a:p>
          <a:p>
            <a:pPr algn="just"/>
            <a:endParaRPr lang="en-US" sz="2400" b="0" i="0" u="none" strike="noStrike" baseline="0" dirty="0">
              <a:latin typeface="MTSYN"/>
            </a:endParaRPr>
          </a:p>
          <a:p>
            <a:pPr algn="just"/>
            <a:r>
              <a:rPr lang="en-US" sz="2400" b="0" i="0" u="none" strike="noStrike" baseline="0" dirty="0">
                <a:latin typeface="MTSYN"/>
              </a:rPr>
              <a:t>By Addition Principle,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E5DD5-7447-46C8-A173-C023AF539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3" t="68738" r="37160" b="24156"/>
          <a:stretch/>
        </p:blipFill>
        <p:spPr>
          <a:xfrm>
            <a:off x="87173" y="3892857"/>
            <a:ext cx="11063180" cy="1012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823A5-37A4-4399-9A01-62A3D62C5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4" t="78835" r="38908" b="14821"/>
          <a:stretch/>
        </p:blipFill>
        <p:spPr>
          <a:xfrm>
            <a:off x="1480319" y="5342462"/>
            <a:ext cx="8915432" cy="8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0872-A9DF-46BD-B416-AC65E05D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02EA-CE51-4ADB-A69F-2E5A8719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pPr algn="just"/>
            <a:r>
              <a:rPr lang="en-IN" dirty="0"/>
              <a:t>Let S be the sample space and A and B be two events in S. The probability that event A occurs given that event B has occurred is defined as the conditional probability of event A given the occurrence of event B.</a:t>
            </a:r>
          </a:p>
          <a:p>
            <a:pPr algn="just"/>
            <a:endParaRPr lang="en-IN" dirty="0"/>
          </a:p>
          <a:p>
            <a:r>
              <a:rPr lang="en-IN" dirty="0"/>
              <a:t>Denoted by P(A|B)</a:t>
            </a:r>
          </a:p>
          <a:p>
            <a:endParaRPr lang="en-IN" dirty="0"/>
          </a:p>
          <a:p>
            <a:r>
              <a:rPr lang="en-IN" dirty="0"/>
              <a:t>P(A|B)=P(A 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B)/P(B) =n(A 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B)/n(B)</a:t>
            </a:r>
          </a:p>
          <a:p>
            <a:r>
              <a:rPr lang="en-IN" dirty="0"/>
              <a:t>Where P(B)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95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354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MTMI</vt:lpstr>
      <vt:lpstr>MTSYN</vt:lpstr>
      <vt:lpstr>Times-Roman</vt:lpstr>
      <vt:lpstr>Office Theme</vt:lpstr>
      <vt:lpstr>Discrete Mathematics BCSC0010</vt:lpstr>
      <vt:lpstr>Probability Theorems</vt:lpstr>
      <vt:lpstr>Addition Theorem</vt:lpstr>
      <vt:lpstr>Addition Theorem</vt:lpstr>
      <vt:lpstr>Example</vt:lpstr>
      <vt:lpstr>Conditional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444</cp:revision>
  <dcterms:created xsi:type="dcterms:W3CDTF">2020-07-28T19:26:51Z</dcterms:created>
  <dcterms:modified xsi:type="dcterms:W3CDTF">2020-10-12T08:12:25Z</dcterms:modified>
</cp:coreProperties>
</file>