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5" r:id="rId3"/>
    <p:sldId id="274" r:id="rId4"/>
    <p:sldId id="334" r:id="rId5"/>
    <p:sldId id="335" r:id="rId6"/>
    <p:sldId id="319" r:id="rId7"/>
    <p:sldId id="270" r:id="rId8"/>
    <p:sldId id="271" r:id="rId9"/>
    <p:sldId id="272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4708-D704-430D-8981-5F41C43D0803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3E47-CC70-4B5B-AED2-68D7B26D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2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1A4F9B5-3341-482A-A711-BAE905845B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B7F4866-80E5-4BD8-8B77-FFC6C729CD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Try Exercise 39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6B9235B-3CC0-4F7A-8EF0-67A89D7E5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1E789B-BCB6-46C3-9CA7-120AABADA12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9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638-8DB8-4B77-927F-762E28FA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1E3E-7EF1-494A-B528-1D362390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3BEA-0D66-46A7-A0D2-1CB32609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B898-3DC4-419D-BB28-0FDA8DA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03A4-0220-42FD-A4F2-B5B0A54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9C5-7E95-45C1-BB3E-BCD98FE4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62C98-6676-4B01-B5F8-7F7AC68A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0505-3AD6-4171-9EE2-24558D06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3356-3EB9-460D-B1C5-698A4636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29C6-6261-4B11-9567-05621AAD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AC64-CE52-4BBC-9925-6CBB139D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2E56-7025-4256-92C1-4C82302F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6E29-5508-4FC9-A085-FAF4C0B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B7D6-DE31-423D-96B8-CA3109BE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BD1D-337C-4D45-91CF-40ECC41A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F420-B657-46D1-84FA-F3D2ED70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1F37-CE4F-4D9E-AFD7-C01DB921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364D-00E4-4D23-A275-98A28B18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B512-EA66-4A27-89A7-422588E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E475-AF45-4E6B-81B1-A001E2A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3D1-8407-417D-8473-06621561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926E-3881-4D44-87C2-422E86CE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69BC-7DF7-4E15-A407-92A659AE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7077-D4E5-4CFE-BFA6-0D03815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E77B-5DF1-4E6F-872B-EA818C86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DA34-9020-4483-9C42-75B787D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943D-A9A7-4D16-96BF-4F53FFF9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39005-A82B-4F31-B941-133C92BF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C4BC-C894-4957-B4EB-DAE10647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DAF9C-2D29-43F4-88DA-272721E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4F62-664C-47AC-A88E-6A319EC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7970-1198-4ADF-B62D-16AC06DC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9E5B-31F8-4FDB-B1E7-2F170EF2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01C35-080D-4E19-AAD7-4A792837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5D479-20FC-4397-ACC3-0705D255D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F117-2E56-45F4-AD21-D4E242D2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61975-DAAB-43EC-AD58-49ED4EA7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E4EB-673A-49C3-9A43-26D055D0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00D7-93F9-4760-8E95-B99575D2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57F-B245-4419-81ED-C97CE73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4A6B8-2844-44A4-AD22-3367EC0A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AA4B-20AE-4114-886B-1BB85E2F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80D6-53E4-4FEB-87F3-9BD2C00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8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8580-2732-45A4-A6CA-F7D6CB9D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0C4F-87DD-4E21-ACF5-BCEB8DA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8A5-6E8A-42BF-ABD1-B975A9C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4C1E-F176-4B6F-BF55-B5EA1B5E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88F1-9510-4E0C-8569-625E5FC3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C15B-D800-42C4-B670-6606D781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E33FE-58AE-45D4-884B-E715C52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DE3F-88DA-4648-89B1-F92E09B7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26EC-D641-41F3-AAAF-977C58E8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ED7-FAA9-4113-8C62-C0CCEE7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02C9F-C40F-43EF-91F4-9347271A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3E0E-D2A7-43BB-A85F-603A9F88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59B-FD26-4F92-864E-419853DD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DA1B8-6ED4-4EF7-9D68-60F73ADB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5929-327D-4EBC-99E7-03AE339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76067-583C-4071-BD34-CAF2616C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8B10-5E8A-451C-9A1D-5F012D0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415D-88CA-4D7F-95E5-782D731D4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C43A-C76D-4429-B460-1D81F8618BE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0258-08FF-4AA1-9CB5-3433FEB8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BBFA-CC21-4378-BFC1-27E8F662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C5C99-A244-4500-8DC9-7591A8A793F8}"/>
              </a:ext>
            </a:extLst>
          </p:cNvPr>
          <p:cNvSpPr/>
          <p:nvPr userDrawn="1"/>
        </p:nvSpPr>
        <p:spPr>
          <a:xfrm>
            <a:off x="10304585" y="0"/>
            <a:ext cx="1887415" cy="93198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Conditional Probability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62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73A1-BF2E-42DF-923C-1292ADE9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B47B-D7DE-431C-B103-D64935A8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The probability that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hits a target is 1/4, and the probability that </a:t>
            </a:r>
            <a:r>
              <a:rPr lang="en-US" sz="2400" b="0" i="1" u="none" strike="noStrike" baseline="0" dirty="0">
                <a:latin typeface="MTMI"/>
              </a:rPr>
              <a:t>B </a:t>
            </a:r>
            <a:r>
              <a:rPr lang="en-US" sz="2400" b="0" i="0" u="none" strike="noStrike" baseline="0" dirty="0">
                <a:latin typeface="Times-Roman"/>
              </a:rPr>
              <a:t>hits the target is 2/5</a:t>
            </a:r>
            <a:r>
              <a:rPr lang="en-IN" sz="2400" b="0" i="0" u="none" strike="noStrike" baseline="0" dirty="0">
                <a:latin typeface="Times-Roman"/>
              </a:rPr>
              <a:t>. Both </a:t>
            </a:r>
            <a:r>
              <a:rPr lang="en-US" sz="2400" b="0" i="0" u="none" strike="noStrike" baseline="0" dirty="0">
                <a:latin typeface="Times-Roman"/>
              </a:rPr>
              <a:t>shoot at the target. Find the probability that at least one of them hits the target, i.e., that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or </a:t>
            </a:r>
            <a:r>
              <a:rPr lang="en-US" sz="2400" b="0" i="1" u="none" strike="noStrike" baseline="0" dirty="0">
                <a:latin typeface="MTMI"/>
              </a:rPr>
              <a:t>B </a:t>
            </a:r>
            <a:r>
              <a:rPr lang="en-US" sz="2400" b="0" i="0" u="none" strike="noStrike" baseline="0" dirty="0">
                <a:latin typeface="Times-Roman"/>
              </a:rPr>
              <a:t>(or both) hit the </a:t>
            </a:r>
            <a:r>
              <a:rPr lang="en-IN" sz="2400" b="0" i="0" u="none" strike="noStrike" baseline="0" dirty="0">
                <a:latin typeface="Times-Roman"/>
              </a:rPr>
              <a:t>target.</a:t>
            </a:r>
          </a:p>
          <a:p>
            <a:pPr algn="l"/>
            <a:endParaRPr lang="en-IN" sz="2400" b="0" i="0" u="none" strike="noStrike" baseline="0" dirty="0"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We are given that </a:t>
            </a:r>
            <a:r>
              <a:rPr lang="en-US" sz="2400" b="0" i="1" u="none" strike="noStrike" baseline="0" dirty="0">
                <a:latin typeface="MTMI"/>
              </a:rPr>
              <a:t>P(A) </a:t>
            </a:r>
            <a:r>
              <a:rPr lang="en-US" sz="2400" b="0" i="0" u="none" strike="noStrike" baseline="0" dirty="0">
                <a:latin typeface="MTSYN"/>
              </a:rPr>
              <a:t>= </a:t>
            </a:r>
            <a:r>
              <a:rPr lang="en-US" sz="2400" b="0" i="0" u="none" strike="noStrike" baseline="0" dirty="0">
                <a:latin typeface="Times-Roman"/>
              </a:rPr>
              <a:t>1/2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and </a:t>
            </a:r>
            <a:r>
              <a:rPr lang="en-IN" sz="2400" b="0" i="1" u="none" strike="noStrike" baseline="0" dirty="0">
                <a:latin typeface="MTMI"/>
              </a:rPr>
              <a:t>P(B) </a:t>
            </a:r>
            <a:r>
              <a:rPr lang="en-IN" sz="2400" b="0" i="0" u="none" strike="noStrike" baseline="0" dirty="0">
                <a:latin typeface="MTSYN"/>
              </a:rPr>
              <a:t>= </a:t>
            </a:r>
            <a:r>
              <a:rPr lang="en-IN" sz="2400" b="0" i="0" u="none" strike="noStrike" baseline="0" dirty="0">
                <a:latin typeface="Times-Roman"/>
              </a:rPr>
              <a:t>2/5 </a:t>
            </a:r>
            <a:r>
              <a:rPr lang="en-US" sz="2400" b="0" i="0" u="none" strike="noStrike" baseline="0" dirty="0">
                <a:latin typeface="Times-Roman"/>
              </a:rPr>
              <a:t>, and we seek </a:t>
            </a:r>
            <a:r>
              <a:rPr lang="en-US" sz="2400" b="0" i="1" u="none" strike="noStrike" baseline="0" dirty="0">
                <a:latin typeface="MTMI"/>
              </a:rPr>
              <a:t>P(A</a:t>
            </a:r>
            <a:r>
              <a:rPr lang="en-US" sz="2400" b="0" i="0" u="none" strike="noStrike" baseline="0" dirty="0">
                <a:latin typeface="MTSYN"/>
              </a:rPr>
              <a:t>∪ </a:t>
            </a:r>
            <a:r>
              <a:rPr lang="en-US" sz="2400" b="0" i="1" u="none" strike="noStrike" baseline="0" dirty="0">
                <a:latin typeface="MTMI"/>
              </a:rPr>
              <a:t>B)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Furthermore, the probability that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or </a:t>
            </a:r>
            <a:r>
              <a:rPr lang="en-US" sz="2400" b="0" i="1" u="none" strike="noStrike" baseline="0" dirty="0">
                <a:latin typeface="MTMI"/>
              </a:rPr>
              <a:t>B </a:t>
            </a:r>
            <a:r>
              <a:rPr lang="en-US" sz="2400" b="0" i="0" u="none" strike="noStrike" baseline="0" dirty="0">
                <a:latin typeface="Times-Roman"/>
              </a:rPr>
              <a:t>hits the target is not influenced by what the other does; that is, the event that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hits the target is independent of the event that </a:t>
            </a:r>
            <a:r>
              <a:rPr lang="en-US" sz="2400" b="0" i="1" u="none" strike="noStrike" baseline="0" dirty="0">
                <a:latin typeface="MTMI"/>
              </a:rPr>
              <a:t>B </a:t>
            </a:r>
            <a:r>
              <a:rPr lang="en-US" sz="2400" b="0" i="0" u="none" strike="noStrike" baseline="0" dirty="0">
                <a:latin typeface="Times-Roman"/>
              </a:rPr>
              <a:t>hits the target, that is, </a:t>
            </a:r>
            <a:r>
              <a:rPr lang="en-US" sz="2400" b="0" i="1" u="none" strike="noStrike" baseline="0" dirty="0">
                <a:latin typeface="MTMI"/>
              </a:rPr>
              <a:t>P(A </a:t>
            </a:r>
            <a:r>
              <a:rPr lang="en-US" sz="2400" b="0" i="0" u="none" strike="noStrike" baseline="0" dirty="0">
                <a:latin typeface="MTSYN"/>
              </a:rPr>
              <a:t>∩ </a:t>
            </a:r>
            <a:r>
              <a:rPr lang="en-US" sz="2400" b="0" i="1" u="none" strike="noStrike" baseline="0" dirty="0">
                <a:latin typeface="MTMI"/>
              </a:rPr>
              <a:t>B) </a:t>
            </a:r>
            <a:r>
              <a:rPr lang="en-US" sz="2400" b="0" i="0" u="none" strike="noStrike" baseline="0" dirty="0">
                <a:latin typeface="MTSYN"/>
              </a:rPr>
              <a:t>= </a:t>
            </a:r>
            <a:r>
              <a:rPr lang="en-US" sz="2400" b="0" i="1" u="none" strike="noStrike" baseline="0" dirty="0">
                <a:latin typeface="MTMI"/>
              </a:rPr>
              <a:t>P(A)P (B)</a:t>
            </a:r>
            <a:r>
              <a:rPr lang="en-US" sz="2400" b="0" i="0" u="none" strike="noStrike" baseline="0" dirty="0">
                <a:latin typeface="Times-Roman"/>
              </a:rPr>
              <a:t>. Thus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50F9C-6688-46C7-B80C-2A826D802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4" t="72104" r="35631" b="22978"/>
          <a:stretch/>
        </p:blipFill>
        <p:spPr>
          <a:xfrm>
            <a:off x="0" y="4980372"/>
            <a:ext cx="11597009" cy="7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0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8574-4E40-4101-9015-295F4F80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Conditional Probability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7BB98-3756-43E7-8132-4929014E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421" y="1825625"/>
            <a:ext cx="8103586" cy="4031873"/>
          </a:xfrm>
          <a:prstGeom prst="rect">
            <a:avLst/>
          </a:prstGeom>
          <a:solidFill>
            <a:srgbClr val="D7E9CB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defRPr/>
            </a:pPr>
            <a:r>
              <a:rPr lang="en-US" sz="2800" dirty="0">
                <a:solidFill>
                  <a:srgbClr val="000000"/>
                </a:solidFill>
              </a:rPr>
              <a:t>The probability that one event happens given that another event is already known to have happened is called a </a:t>
            </a:r>
            <a:r>
              <a:rPr lang="en-US" sz="2800" b="1" dirty="0">
                <a:solidFill>
                  <a:srgbClr val="000000"/>
                </a:solidFill>
              </a:rPr>
              <a:t>conditional probability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  <a:p>
            <a:pPr algn="just" eaLnBrk="1" hangingPunct="1"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algn="just" eaLnBrk="1" hangingPunct="1">
              <a:defRPr/>
            </a:pPr>
            <a:r>
              <a:rPr lang="en-US" sz="2800" dirty="0">
                <a:solidFill>
                  <a:srgbClr val="000000"/>
                </a:solidFill>
              </a:rPr>
              <a:t>Suppose we know that event A has happened. Then the probability that event </a:t>
            </a:r>
            <a:r>
              <a:rPr lang="en-US" sz="2800" i="1" dirty="0">
                <a:solidFill>
                  <a:srgbClr val="000000"/>
                </a:solidFill>
              </a:rPr>
              <a:t>B</a:t>
            </a:r>
            <a:r>
              <a:rPr lang="en-US" sz="2800" dirty="0">
                <a:solidFill>
                  <a:srgbClr val="000000"/>
                </a:solidFill>
              </a:rPr>
              <a:t> happens given that event </a:t>
            </a:r>
            <a:r>
              <a:rPr lang="en-US" sz="2800" i="1" dirty="0">
                <a:solidFill>
                  <a:srgbClr val="000000"/>
                </a:solidFill>
              </a:rPr>
              <a:t>A</a:t>
            </a:r>
            <a:r>
              <a:rPr lang="en-US" sz="2800" dirty="0">
                <a:solidFill>
                  <a:srgbClr val="000000"/>
                </a:solidFill>
              </a:rPr>
              <a:t> has happened is denoted by </a:t>
            </a:r>
            <a:r>
              <a:rPr lang="en-US" sz="2800" i="1" dirty="0">
                <a:solidFill>
                  <a:srgbClr val="000000"/>
                </a:solidFill>
              </a:rPr>
              <a:t>P(B</a:t>
            </a:r>
            <a:r>
              <a:rPr lang="en-US" sz="2800" dirty="0">
                <a:solidFill>
                  <a:srgbClr val="000000"/>
                </a:solidFill>
              </a:rPr>
              <a:t> | A</a:t>
            </a:r>
            <a:r>
              <a:rPr lang="en-US" sz="2800" i="1" dirty="0">
                <a:solidFill>
                  <a:srgbClr val="0000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Oval Callout 4">
            <a:extLst>
              <a:ext uri="{FF2B5EF4-FFF2-40B4-BE49-F238E27FC236}">
                <a16:creationId xmlns:a16="http://schemas.microsoft.com/office/drawing/2014/main" id="{5AB15C79-9CF3-43AC-A3FE-D0C3FB18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571" y="5049785"/>
            <a:ext cx="3612792" cy="1159005"/>
          </a:xfrm>
          <a:prstGeom prst="wedgeEllipseCallout">
            <a:avLst>
              <a:gd name="adj1" fmla="val -34333"/>
              <a:gd name="adj2" fmla="val -58616"/>
            </a:avLst>
          </a:prstGeom>
          <a:gradFill rotWithShape="1">
            <a:gsLst>
              <a:gs pos="0">
                <a:srgbClr val="A1B3FB"/>
              </a:gs>
              <a:gs pos="100000">
                <a:srgbClr val="3B60BB"/>
              </a:gs>
            </a:gsLst>
            <a:lin ang="5400000"/>
          </a:gradFill>
          <a:ln w="9525">
            <a:solidFill>
              <a:srgbClr val="4663AA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Read | as </a:t>
            </a:r>
            <a:r>
              <a:rPr lang="ja-JP" altLang="en-US" b="1" dirty="0">
                <a:solidFill>
                  <a:srgbClr val="000000"/>
                </a:solidFill>
              </a:rPr>
              <a:t>“</a:t>
            </a:r>
            <a:r>
              <a:rPr lang="en-US" altLang="ja-JP" b="1" dirty="0">
                <a:solidFill>
                  <a:srgbClr val="000000"/>
                </a:solidFill>
              </a:rPr>
              <a:t>given that</a:t>
            </a:r>
            <a:r>
              <a:rPr lang="ja-JP" altLang="en-US" b="1" dirty="0">
                <a:solidFill>
                  <a:srgbClr val="000000"/>
                </a:solidFill>
              </a:rPr>
              <a:t>”</a:t>
            </a:r>
            <a:r>
              <a:rPr lang="en-US" altLang="ja-JP" b="1" dirty="0">
                <a:solidFill>
                  <a:srgbClr val="000000"/>
                </a:solidFill>
              </a:rPr>
              <a:t> or </a:t>
            </a:r>
            <a:r>
              <a:rPr lang="ja-JP" altLang="en-US" b="1" dirty="0">
                <a:solidFill>
                  <a:srgbClr val="000000"/>
                </a:solidFill>
              </a:rPr>
              <a:t>“</a:t>
            </a:r>
            <a:r>
              <a:rPr lang="en-US" altLang="ja-JP" b="1" dirty="0">
                <a:solidFill>
                  <a:srgbClr val="000000"/>
                </a:solidFill>
              </a:rPr>
              <a:t>under the condition that</a:t>
            </a:r>
            <a:r>
              <a:rPr lang="ja-JP" altLang="en-US" b="1" dirty="0">
                <a:solidFill>
                  <a:srgbClr val="000000"/>
                </a:solidFill>
              </a:rPr>
              <a:t>”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DA40-6F8E-4401-ADC5-37C8301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Conditional Probability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8D8569-E2EC-410C-BC8C-14B80A4A3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4069" y="2187043"/>
            <a:ext cx="7443861" cy="3664014"/>
          </a:xfrm>
          <a:prstGeom prst="rect">
            <a:avLst/>
          </a:prstGeom>
        </p:spPr>
      </p:pic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6147BD8E-356E-406A-94BA-F78AAB70A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0" y="2749550"/>
          <a:ext cx="22907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4" imgW="1257300" imgH="419100" progId="Equation.3">
                  <p:embed/>
                </p:oleObj>
              </mc:Choice>
              <mc:Fallback>
                <p:oleObj name="Equation" r:id="rId4" imgW="1257300" imgH="419100" progId="Equation.3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6147BD8E-356E-406A-94BA-F78AAB70A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749550"/>
                        <a:ext cx="22907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1744EF29-8ED4-4FCC-ACCF-3EBCFB662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1" y="4632325"/>
          <a:ext cx="22907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6" imgW="1257300" imgH="419100" progId="Equation.3">
                  <p:embed/>
                </p:oleObj>
              </mc:Choice>
              <mc:Fallback>
                <p:oleObj name="Equation" r:id="rId6" imgW="1257300" imgH="41910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1744EF29-8ED4-4FCC-ACCF-3EBCFB662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1" y="4632325"/>
                        <a:ext cx="22907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17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1632-517E-4932-BCB8-0A71A7A3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8664-B8DE-4527-8717-59BF0D86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A pair of fair dice is tossed. The sample space </a:t>
            </a:r>
            <a:r>
              <a:rPr lang="en-US" b="0" i="1" u="none" strike="noStrike" baseline="0" dirty="0">
                <a:latin typeface="MTMI"/>
              </a:rPr>
              <a:t>S </a:t>
            </a:r>
            <a:r>
              <a:rPr lang="en-US" b="0" i="0" u="none" strike="noStrike" baseline="0" dirty="0">
                <a:latin typeface="Times-Roman"/>
              </a:rPr>
              <a:t>consists of the 36 ordered pairs </a:t>
            </a:r>
            <a:r>
              <a:rPr lang="en-US" b="0" i="1" u="none" strike="noStrike" baseline="0" dirty="0">
                <a:latin typeface="MTMI"/>
              </a:rPr>
              <a:t>(a, b)</a:t>
            </a:r>
            <a:r>
              <a:rPr lang="en-US" b="0" i="0" u="none" strike="noStrike" baseline="0" dirty="0">
                <a:latin typeface="Times-Roman"/>
              </a:rPr>
              <a:t>, where </a:t>
            </a:r>
            <a:r>
              <a:rPr lang="en-US" b="0" i="1" u="none" strike="noStrike" baseline="0" dirty="0">
                <a:latin typeface="MTMI"/>
              </a:rPr>
              <a:t>a </a:t>
            </a:r>
            <a:r>
              <a:rPr lang="en-US" b="0" i="0" u="none" strike="noStrike" baseline="0" dirty="0">
                <a:latin typeface="Times-Roman"/>
              </a:rPr>
              <a:t>and </a:t>
            </a:r>
            <a:r>
              <a:rPr lang="en-US" b="0" i="1" u="none" strike="noStrike" baseline="0" dirty="0">
                <a:latin typeface="MTMI"/>
              </a:rPr>
              <a:t>b </a:t>
            </a:r>
            <a:r>
              <a:rPr lang="en-US" b="0" i="0" u="none" strike="noStrike" baseline="0" dirty="0">
                <a:latin typeface="Times-Roman"/>
              </a:rPr>
              <a:t>can be any of the integers from 1 to 6. Thus the probability of any point is 1/36</a:t>
            </a:r>
            <a:r>
              <a:rPr lang="en-IN" b="0" i="0" u="none" strike="noStrike" baseline="0" dirty="0">
                <a:latin typeface="Times-Roman"/>
              </a:rPr>
              <a:t> . Find the </a:t>
            </a:r>
            <a:r>
              <a:rPr lang="en-US" b="0" i="0" u="none" strike="noStrike" baseline="0" dirty="0">
                <a:latin typeface="Times-Roman"/>
              </a:rPr>
              <a:t>probability that one of the dice is 2 if the sum is 6. </a:t>
            </a:r>
          </a:p>
          <a:p>
            <a:pPr algn="just"/>
            <a:r>
              <a:rPr lang="en-US" b="0" i="0" u="none" strike="noStrike" baseline="0" dirty="0">
                <a:latin typeface="Times-Roman"/>
              </a:rPr>
              <a:t>That is, find </a:t>
            </a:r>
            <a:r>
              <a:rPr lang="en-US" b="0" i="1" u="none" strike="noStrike" baseline="0" dirty="0">
                <a:latin typeface="MTMI"/>
              </a:rPr>
              <a:t>P(A</a:t>
            </a:r>
            <a:r>
              <a:rPr lang="en-US" b="0" i="0" u="none" strike="noStrike" baseline="0" dirty="0">
                <a:latin typeface="MTSYN"/>
              </a:rPr>
              <a:t>|</a:t>
            </a:r>
            <a:r>
              <a:rPr lang="en-US" b="0" i="1" u="none" strike="noStrike" baseline="0" dirty="0">
                <a:latin typeface="MTMI"/>
              </a:rPr>
              <a:t>E) </a:t>
            </a:r>
            <a:r>
              <a:rPr lang="en-US" b="0" i="0" u="none" strike="noStrike" baseline="0" dirty="0">
                <a:latin typeface="Times-Roman"/>
              </a:rPr>
              <a:t>where:</a:t>
            </a:r>
          </a:p>
          <a:p>
            <a:pPr algn="just"/>
            <a:r>
              <a:rPr lang="en-US" b="0" i="1" u="none" strike="noStrike" baseline="0" dirty="0">
                <a:latin typeface="MTMI"/>
              </a:rPr>
              <a:t>E </a:t>
            </a:r>
            <a:r>
              <a:rPr lang="en-US" b="0" i="0" u="none" strike="noStrike" baseline="0" dirty="0">
                <a:latin typeface="MTSYN"/>
              </a:rPr>
              <a:t>= {</a:t>
            </a:r>
            <a:r>
              <a:rPr lang="en-US" b="0" i="0" u="none" strike="noStrike" baseline="0" dirty="0">
                <a:latin typeface="Times-Roman"/>
              </a:rPr>
              <a:t>sum is 6</a:t>
            </a:r>
            <a:r>
              <a:rPr lang="en-US" b="0" i="0" u="none" strike="noStrike" baseline="0" dirty="0">
                <a:latin typeface="MTSYN"/>
              </a:rPr>
              <a:t>} </a:t>
            </a:r>
            <a:r>
              <a:rPr lang="en-US" b="0" i="0" u="none" strike="noStrike" baseline="0" dirty="0">
                <a:latin typeface="Times-Roman"/>
              </a:rPr>
              <a:t>and </a:t>
            </a:r>
            <a:r>
              <a:rPr lang="en-US" b="0" i="1" u="none" strike="noStrike" baseline="0" dirty="0">
                <a:latin typeface="MTMI"/>
              </a:rPr>
              <a:t>A </a:t>
            </a:r>
            <a:r>
              <a:rPr lang="en-US" b="0" i="0" u="none" strike="noStrike" baseline="0" dirty="0">
                <a:latin typeface="MTSYN"/>
              </a:rPr>
              <a:t>= {</a:t>
            </a:r>
            <a:r>
              <a:rPr lang="en-US" b="0" i="0" u="none" strike="noStrike" baseline="0" dirty="0">
                <a:latin typeface="Times-Roman"/>
              </a:rPr>
              <a:t>2 appears on at least one die</a:t>
            </a:r>
            <a:r>
              <a:rPr lang="en-US" b="0" i="0" u="none" strike="noStrike" baseline="0" dirty="0">
                <a:latin typeface="MTSYN"/>
              </a:rPr>
              <a:t>}</a:t>
            </a:r>
          </a:p>
          <a:p>
            <a:pPr algn="just"/>
            <a:endParaRPr lang="en-IN" b="0" i="1" u="none" strike="noStrike" baseline="0" dirty="0">
              <a:latin typeface="MTMI"/>
            </a:endParaRPr>
          </a:p>
          <a:p>
            <a:pPr algn="just"/>
            <a:r>
              <a:rPr lang="en-IN" b="0" i="1" u="none" strike="noStrike" baseline="0" dirty="0">
                <a:latin typeface="MTMI"/>
              </a:rPr>
              <a:t>E </a:t>
            </a:r>
            <a:r>
              <a:rPr lang="en-IN" b="0" i="0" u="none" strike="noStrike" baseline="0" dirty="0">
                <a:latin typeface="MTSYN"/>
              </a:rPr>
              <a:t>= {</a:t>
            </a:r>
            <a:r>
              <a:rPr lang="en-IN" b="0" i="1" u="none" strike="noStrike" baseline="0" dirty="0">
                <a:latin typeface="MTMI"/>
              </a:rPr>
              <a:t>(</a:t>
            </a:r>
            <a:r>
              <a:rPr lang="en-IN" b="0" i="0" u="none" strike="noStrike" baseline="0" dirty="0">
                <a:latin typeface="Times-Roman"/>
              </a:rPr>
              <a:t>1</a:t>
            </a:r>
            <a:r>
              <a:rPr lang="en-IN" b="0" i="1" u="none" strike="noStrike" baseline="0" dirty="0">
                <a:latin typeface="MTMI"/>
              </a:rPr>
              <a:t>, </a:t>
            </a:r>
            <a:r>
              <a:rPr lang="en-IN" b="0" i="0" u="none" strike="noStrike" baseline="0" dirty="0">
                <a:latin typeface="Times-Roman"/>
              </a:rPr>
              <a:t>5</a:t>
            </a:r>
            <a:r>
              <a:rPr lang="en-IN" b="0" i="1" u="none" strike="noStrike" baseline="0" dirty="0">
                <a:latin typeface="MTMI"/>
              </a:rPr>
              <a:t>), (</a:t>
            </a:r>
            <a:r>
              <a:rPr lang="en-IN" b="0" i="0" u="none" strike="noStrike" baseline="0" dirty="0">
                <a:latin typeface="Times-Roman"/>
              </a:rPr>
              <a:t>2</a:t>
            </a:r>
            <a:r>
              <a:rPr lang="en-IN" b="0" i="1" u="none" strike="noStrike" baseline="0" dirty="0">
                <a:latin typeface="MTMI"/>
              </a:rPr>
              <a:t>, </a:t>
            </a:r>
            <a:r>
              <a:rPr lang="en-IN" b="0" i="0" u="none" strike="noStrike" baseline="0" dirty="0">
                <a:latin typeface="Times-Roman"/>
              </a:rPr>
              <a:t>4</a:t>
            </a:r>
            <a:r>
              <a:rPr lang="en-IN" b="0" i="1" u="none" strike="noStrike" baseline="0" dirty="0">
                <a:latin typeface="MTMI"/>
              </a:rPr>
              <a:t>), (</a:t>
            </a:r>
            <a:r>
              <a:rPr lang="en-IN" b="0" i="0" u="none" strike="noStrike" baseline="0" dirty="0">
                <a:latin typeface="Times-Roman"/>
              </a:rPr>
              <a:t>3</a:t>
            </a:r>
            <a:r>
              <a:rPr lang="en-IN" b="0" i="1" u="none" strike="noStrike" baseline="0" dirty="0">
                <a:latin typeface="MTMI"/>
              </a:rPr>
              <a:t>, </a:t>
            </a:r>
            <a:r>
              <a:rPr lang="en-IN" b="0" i="0" u="none" strike="noStrike" baseline="0" dirty="0">
                <a:latin typeface="Times-Roman"/>
              </a:rPr>
              <a:t>3</a:t>
            </a:r>
            <a:r>
              <a:rPr lang="en-IN" b="0" i="1" u="none" strike="noStrike" baseline="0" dirty="0">
                <a:latin typeface="MTMI"/>
              </a:rPr>
              <a:t>), (</a:t>
            </a:r>
            <a:r>
              <a:rPr lang="en-IN" b="0" i="0" u="none" strike="noStrike" baseline="0" dirty="0">
                <a:latin typeface="Times-Roman"/>
              </a:rPr>
              <a:t>4</a:t>
            </a:r>
            <a:r>
              <a:rPr lang="en-IN" b="0" i="1" u="none" strike="noStrike" baseline="0" dirty="0">
                <a:latin typeface="MTMI"/>
              </a:rPr>
              <a:t>, </a:t>
            </a:r>
            <a:r>
              <a:rPr lang="en-IN" b="0" i="0" u="none" strike="noStrike" baseline="0" dirty="0">
                <a:latin typeface="Times-Roman"/>
              </a:rPr>
              <a:t>2</a:t>
            </a:r>
            <a:r>
              <a:rPr lang="en-IN" b="0" i="1" u="none" strike="noStrike" baseline="0" dirty="0">
                <a:latin typeface="MTMI"/>
              </a:rPr>
              <a:t>), (</a:t>
            </a:r>
            <a:r>
              <a:rPr lang="en-IN" b="0" i="0" u="none" strike="noStrike" baseline="0" dirty="0">
                <a:latin typeface="Times-Roman"/>
              </a:rPr>
              <a:t>5</a:t>
            </a:r>
            <a:r>
              <a:rPr lang="en-IN" b="0" i="1" u="none" strike="noStrike" baseline="0" dirty="0">
                <a:latin typeface="MTMI"/>
              </a:rPr>
              <a:t>, </a:t>
            </a:r>
            <a:r>
              <a:rPr lang="en-IN" b="0" i="0" u="none" strike="noStrike" baseline="0" dirty="0">
                <a:latin typeface="Times-Roman"/>
              </a:rPr>
              <a:t>1</a:t>
            </a:r>
            <a:r>
              <a:rPr lang="en-IN" b="0" i="1" u="none" strike="noStrike" baseline="0" dirty="0">
                <a:latin typeface="MTMI"/>
              </a:rPr>
              <a:t>)</a:t>
            </a:r>
            <a:r>
              <a:rPr lang="en-IN" b="0" i="0" u="none" strike="noStrike" baseline="0" dirty="0">
                <a:latin typeface="MTSYN"/>
              </a:rPr>
              <a:t>} </a:t>
            </a:r>
            <a:r>
              <a:rPr lang="en-IN" b="0" i="0" u="none" strike="noStrike" baseline="0" dirty="0">
                <a:latin typeface="Times-Roman"/>
              </a:rPr>
              <a:t>and </a:t>
            </a:r>
            <a:r>
              <a:rPr lang="en-IN" b="0" i="1" u="none" strike="noStrike" baseline="0" dirty="0">
                <a:latin typeface="MTMI"/>
              </a:rPr>
              <a:t>A </a:t>
            </a:r>
            <a:r>
              <a:rPr lang="en-IN" b="0" i="0" u="none" strike="noStrike" baseline="0" dirty="0">
                <a:latin typeface="MTSYN"/>
              </a:rPr>
              <a:t>∩ </a:t>
            </a:r>
            <a:r>
              <a:rPr lang="en-IN" b="0" i="1" u="none" strike="noStrike" baseline="0" dirty="0">
                <a:latin typeface="MTMI"/>
              </a:rPr>
              <a:t>E </a:t>
            </a:r>
            <a:r>
              <a:rPr lang="en-IN" b="0" i="0" u="none" strike="noStrike" baseline="0" dirty="0">
                <a:latin typeface="MTSYN"/>
              </a:rPr>
              <a:t>= {</a:t>
            </a:r>
            <a:r>
              <a:rPr lang="en-IN" b="0" i="1" u="none" strike="noStrike" baseline="0" dirty="0">
                <a:latin typeface="MTMI"/>
              </a:rPr>
              <a:t>(</a:t>
            </a:r>
            <a:r>
              <a:rPr lang="en-IN" b="0" i="0" u="none" strike="noStrike" baseline="0" dirty="0">
                <a:latin typeface="Times-Roman"/>
              </a:rPr>
              <a:t>2</a:t>
            </a:r>
            <a:r>
              <a:rPr lang="en-IN" b="0" i="1" u="none" strike="noStrike" baseline="0" dirty="0">
                <a:latin typeface="MTMI"/>
              </a:rPr>
              <a:t>, </a:t>
            </a:r>
            <a:r>
              <a:rPr lang="en-IN" b="0" i="0" u="none" strike="noStrike" baseline="0" dirty="0">
                <a:latin typeface="Times-Roman"/>
              </a:rPr>
              <a:t>4</a:t>
            </a:r>
            <a:r>
              <a:rPr lang="en-IN" b="0" i="1" u="none" strike="noStrike" baseline="0" dirty="0">
                <a:latin typeface="MTMI"/>
              </a:rPr>
              <a:t>), (</a:t>
            </a:r>
            <a:r>
              <a:rPr lang="en-IN" b="0" i="0" u="none" strike="noStrike" baseline="0" dirty="0">
                <a:latin typeface="Times-Roman"/>
              </a:rPr>
              <a:t>4</a:t>
            </a:r>
            <a:r>
              <a:rPr lang="en-IN" b="0" i="1" u="none" strike="noStrike" baseline="0" dirty="0">
                <a:latin typeface="MTMI"/>
              </a:rPr>
              <a:t>, </a:t>
            </a:r>
            <a:r>
              <a:rPr lang="en-IN" b="0" i="0" u="none" strike="noStrike" baseline="0" dirty="0">
                <a:latin typeface="Times-Roman"/>
              </a:rPr>
              <a:t>2</a:t>
            </a:r>
            <a:r>
              <a:rPr lang="en-IN" b="0" i="1" u="none" strike="noStrike" baseline="0" dirty="0">
                <a:latin typeface="MTMI"/>
              </a:rPr>
              <a:t>)</a:t>
            </a:r>
            <a:r>
              <a:rPr lang="en-IN" b="0" i="0" u="none" strike="noStrike" baseline="0" dirty="0">
                <a:latin typeface="MTSYN"/>
              </a:rPr>
              <a:t>}</a:t>
            </a:r>
          </a:p>
          <a:p>
            <a:pPr algn="just"/>
            <a:endParaRPr lang="en-IN" dirty="0">
              <a:latin typeface="MTSYN"/>
            </a:endParaRPr>
          </a:p>
          <a:p>
            <a:pPr algn="just"/>
            <a:r>
              <a:rPr lang="en-IN" b="0" i="1" u="none" strike="noStrike" baseline="0" dirty="0">
                <a:latin typeface="MTMI"/>
              </a:rPr>
              <a:t>Conditional probability, P(A</a:t>
            </a:r>
            <a:r>
              <a:rPr lang="en-IN" b="0" i="0" u="none" strike="noStrike" baseline="0" dirty="0">
                <a:latin typeface="MTSYN"/>
              </a:rPr>
              <a:t>|</a:t>
            </a:r>
            <a:r>
              <a:rPr lang="en-IN" b="0" i="1" u="none" strike="noStrike" baseline="0" dirty="0">
                <a:latin typeface="MTMI"/>
              </a:rPr>
              <a:t>E) </a:t>
            </a:r>
            <a:r>
              <a:rPr lang="en-IN" b="0" i="0" u="none" strike="noStrike" baseline="0" dirty="0">
                <a:latin typeface="MTSYN"/>
              </a:rPr>
              <a:t>= </a:t>
            </a:r>
            <a:r>
              <a:rPr lang="en-IN" b="0" i="0" u="none" strike="noStrike" baseline="0" dirty="0">
                <a:latin typeface="Times-Roman"/>
              </a:rPr>
              <a:t>2</a:t>
            </a:r>
            <a:r>
              <a:rPr lang="en-IN" b="0" i="1" u="none" strike="noStrike" baseline="0" dirty="0">
                <a:latin typeface="MTMI"/>
              </a:rPr>
              <a:t>/</a:t>
            </a:r>
            <a:r>
              <a:rPr lang="en-IN" b="0" i="0" u="none" strike="noStrike" baseline="0" dirty="0">
                <a:latin typeface="Times-Roman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62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6F35-DF6B-4C36-8986-B8440124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E4BE-666E-4457-AA22-46828BEF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>
                <a:latin typeface="Times-Roman"/>
              </a:rPr>
              <a:t>On the other hand , </a:t>
            </a:r>
          </a:p>
          <a:p>
            <a:pPr algn="l"/>
            <a:r>
              <a:rPr lang="en-US" sz="2800" b="0" i="1" u="none" strike="noStrike" baseline="0" dirty="0">
                <a:latin typeface="MTMI"/>
              </a:rPr>
              <a:t>A </a:t>
            </a:r>
            <a:r>
              <a:rPr lang="en-US" sz="2800" b="0" i="0" u="none" strike="noStrike" baseline="0" dirty="0">
                <a:latin typeface="Times-Roman"/>
              </a:rPr>
              <a:t>itself consists of 11 elements, that is,</a:t>
            </a:r>
          </a:p>
          <a:p>
            <a:pPr algn="l"/>
            <a:r>
              <a:rPr lang="pt-BR" sz="2800" b="0" i="1" u="none" strike="noStrike" baseline="0" dirty="0">
                <a:latin typeface="MTMI"/>
              </a:rPr>
              <a:t>A </a:t>
            </a:r>
            <a:r>
              <a:rPr lang="pt-BR" sz="2800" b="0" i="0" u="none" strike="noStrike" baseline="0" dirty="0">
                <a:latin typeface="MTSYN"/>
              </a:rPr>
              <a:t>= {</a:t>
            </a:r>
            <a:r>
              <a:rPr lang="pt-BR" sz="2800" b="0" i="1" u="none" strike="noStrike" baseline="0" dirty="0">
                <a:latin typeface="MTMI"/>
              </a:rPr>
              <a:t>(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1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3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4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5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6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1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3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4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5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), (</a:t>
            </a:r>
            <a:r>
              <a:rPr lang="pt-BR" sz="2800" b="0" i="0" u="none" strike="noStrike" baseline="0" dirty="0">
                <a:latin typeface="Times-Roman"/>
              </a:rPr>
              <a:t>6</a:t>
            </a:r>
            <a:r>
              <a:rPr lang="pt-BR" sz="2800" b="0" i="1" u="none" strike="noStrike" baseline="0" dirty="0">
                <a:latin typeface="MTMI"/>
              </a:rPr>
              <a:t>, </a:t>
            </a:r>
            <a:r>
              <a:rPr lang="pt-BR" sz="2800" b="0" i="0" u="none" strike="noStrike" baseline="0" dirty="0">
                <a:latin typeface="Times-Roman"/>
              </a:rPr>
              <a:t>2</a:t>
            </a:r>
            <a:r>
              <a:rPr lang="pt-BR" sz="2800" b="0" i="1" u="none" strike="noStrike" baseline="0" dirty="0">
                <a:latin typeface="MTMI"/>
              </a:rPr>
              <a:t>)</a:t>
            </a:r>
            <a:r>
              <a:rPr lang="pt-BR" sz="2800" b="0" i="0" u="none" strike="noStrike" baseline="0" dirty="0">
                <a:latin typeface="MTSYN"/>
              </a:rPr>
              <a:t>}</a:t>
            </a:r>
          </a:p>
          <a:p>
            <a:pPr algn="l"/>
            <a:r>
              <a:rPr lang="en-US" sz="2800" b="0" i="0" u="none" strike="noStrike" baseline="0" dirty="0">
                <a:latin typeface="Times-Roman"/>
              </a:rPr>
              <a:t>Since </a:t>
            </a:r>
            <a:r>
              <a:rPr lang="en-US" sz="2800" b="0" i="1" u="none" strike="noStrike" baseline="0" dirty="0">
                <a:latin typeface="MTMI"/>
              </a:rPr>
              <a:t>S </a:t>
            </a:r>
            <a:r>
              <a:rPr lang="en-US" sz="2800" b="0" i="0" u="none" strike="noStrike" baseline="0" dirty="0">
                <a:latin typeface="Times-Roman"/>
              </a:rPr>
              <a:t>consists of 36 elements, </a:t>
            </a:r>
            <a:r>
              <a:rPr lang="en-US" sz="2800" b="0" i="1" u="none" strike="noStrike" baseline="0" dirty="0">
                <a:latin typeface="MTMI"/>
              </a:rPr>
              <a:t>P(A) </a:t>
            </a:r>
            <a:r>
              <a:rPr lang="en-US" sz="2800" b="0" i="0" u="none" strike="noStrike" baseline="0" dirty="0">
                <a:latin typeface="MTSYN"/>
              </a:rPr>
              <a:t>= </a:t>
            </a:r>
            <a:r>
              <a:rPr lang="en-US" sz="2800" b="0" i="0" u="none" strike="noStrike" baseline="0" dirty="0">
                <a:latin typeface="Times-Roman"/>
              </a:rPr>
              <a:t>11</a:t>
            </a:r>
            <a:r>
              <a:rPr lang="en-US" sz="2800" b="0" i="1" u="none" strike="noStrike" baseline="0" dirty="0">
                <a:latin typeface="MTMI"/>
              </a:rPr>
              <a:t>/</a:t>
            </a:r>
            <a:r>
              <a:rPr lang="en-US" sz="2800" b="0" i="0" u="none" strike="noStrike" baseline="0" dirty="0">
                <a:latin typeface="Times-Roman"/>
              </a:rPr>
              <a:t>36.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7711142-5037-4922-9154-7C5193D84D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81201" y="274638"/>
            <a:ext cx="8550275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latin typeface="Helvetica Neue Light" charset="0"/>
                <a:ea typeface="ＭＳ Ｐゴシック" panose="020B0600070205080204" pitchFamily="34" charset="-128"/>
              </a:rPr>
              <a:t>Calculating Conditional Probabilities</a:t>
            </a:r>
          </a:p>
        </p:txBody>
      </p:sp>
      <p:pic>
        <p:nvPicPr>
          <p:cNvPr id="18435" name="Picture 9">
            <a:extLst>
              <a:ext uri="{FF2B5EF4-FFF2-40B4-BE49-F238E27FC236}">
                <a16:creationId xmlns:a16="http://schemas.microsoft.com/office/drawing/2014/main" id="{34DB50D3-FCB4-46CF-8D67-FF8F79F7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879601"/>
            <a:ext cx="54737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10">
            <a:extLst>
              <a:ext uri="{FF2B5EF4-FFF2-40B4-BE49-F238E27FC236}">
                <a16:creationId xmlns:a16="http://schemas.microsoft.com/office/drawing/2014/main" id="{FB3160C8-2BA7-4D6D-BAF3-D193EC3B1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264026"/>
            <a:ext cx="197485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3600"/>
              </a:spcAft>
            </a:pPr>
            <a:r>
              <a:rPr lang="en-US" altLang="en-US" b="1"/>
              <a:t>Find </a:t>
            </a:r>
            <a:r>
              <a:rPr lang="en-US" altLang="en-US" b="1" i="1"/>
              <a:t>P</a:t>
            </a:r>
            <a:r>
              <a:rPr lang="en-US" altLang="en-US" b="1"/>
              <a:t>(</a:t>
            </a:r>
            <a:r>
              <a:rPr lang="en-US" altLang="en-US" b="1" i="1"/>
              <a:t>L</a:t>
            </a:r>
            <a:r>
              <a:rPr lang="en-US" altLang="en-US" b="1"/>
              <a:t>)</a:t>
            </a:r>
          </a:p>
          <a:p>
            <a:pPr eaLnBrk="1" hangingPunct="1">
              <a:spcAft>
                <a:spcPts val="3600"/>
              </a:spcAft>
            </a:pPr>
            <a:r>
              <a:rPr lang="en-US" altLang="en-US" b="1"/>
              <a:t>Find </a:t>
            </a:r>
            <a:r>
              <a:rPr lang="en-US" altLang="en-US" b="1" i="1"/>
              <a:t>P</a:t>
            </a:r>
            <a:r>
              <a:rPr lang="en-US" altLang="en-US" b="1"/>
              <a:t>(</a:t>
            </a:r>
            <a:r>
              <a:rPr lang="en-US" altLang="en-US" b="1" i="1"/>
              <a:t>E </a:t>
            </a:r>
            <a:r>
              <a:rPr lang="en-US" altLang="en-US" b="1"/>
              <a:t>| </a:t>
            </a:r>
            <a:r>
              <a:rPr lang="en-US" altLang="en-US" b="1" i="1"/>
              <a:t>L</a:t>
            </a:r>
            <a:r>
              <a:rPr lang="en-US" altLang="en-US" b="1"/>
              <a:t>) </a:t>
            </a:r>
          </a:p>
          <a:p>
            <a:pPr eaLnBrk="1" hangingPunct="1">
              <a:spcAft>
                <a:spcPts val="3600"/>
              </a:spcAft>
            </a:pPr>
            <a:r>
              <a:rPr lang="en-US" altLang="en-US" b="1"/>
              <a:t>Find </a:t>
            </a:r>
            <a:r>
              <a:rPr lang="en-US" altLang="en-US" b="1" i="1"/>
              <a:t>P</a:t>
            </a:r>
            <a:r>
              <a:rPr lang="en-US" altLang="en-US" b="1"/>
              <a:t>(</a:t>
            </a:r>
            <a:r>
              <a:rPr lang="en-US" altLang="en-US" b="1" i="1"/>
              <a:t>L </a:t>
            </a:r>
            <a:r>
              <a:rPr lang="en-US" altLang="en-US" b="1"/>
              <a:t>| </a:t>
            </a:r>
            <a:r>
              <a:rPr lang="en-US" altLang="en-US" b="1" i="1"/>
              <a:t>E</a:t>
            </a:r>
            <a:r>
              <a:rPr lang="en-US" altLang="en-US" b="1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C2602-6077-47D9-85E3-F7E5B656BB9A}"/>
              </a:ext>
            </a:extLst>
          </p:cNvPr>
          <p:cNvSpPr/>
          <p:nvPr/>
        </p:nvSpPr>
        <p:spPr>
          <a:xfrm>
            <a:off x="7507289" y="2314575"/>
            <a:ext cx="1112837" cy="179228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1298A785-C041-412A-BEC9-01C42C069260}"/>
              </a:ext>
            </a:extLst>
          </p:cNvPr>
          <p:cNvGrpSpPr>
            <a:grpSpLocks/>
          </p:cNvGrpSpPr>
          <p:nvPr/>
        </p:nvGrpSpPr>
        <p:grpSpPr bwMode="auto">
          <a:xfrm>
            <a:off x="5414964" y="2314575"/>
            <a:ext cx="4244975" cy="1792288"/>
            <a:chOff x="3890517" y="2484301"/>
            <a:chExt cx="4245672" cy="1792704"/>
          </a:xfrm>
        </p:grpSpPr>
        <p:sp>
          <p:nvSpPr>
            <p:cNvPr id="18454" name="TextBox 14">
              <a:extLst>
                <a:ext uri="{FF2B5EF4-FFF2-40B4-BE49-F238E27FC236}">
                  <a16:creationId xmlns:a16="http://schemas.microsoft.com/office/drawing/2014/main" id="{40E8E593-E3DD-4EA2-A9FA-3CFD2FFDA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517" y="3907673"/>
              <a:ext cx="39709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/>
                <a:t>Total   3392   2952      3656    </a:t>
              </a:r>
              <a:r>
                <a:rPr lang="en-US" altLang="en-US" b="1" i="1"/>
                <a:t>10000</a:t>
              </a:r>
            </a:p>
          </p:txBody>
        </p:sp>
        <p:sp>
          <p:nvSpPr>
            <p:cNvPr id="18455" name="TextBox 16">
              <a:extLst>
                <a:ext uri="{FF2B5EF4-FFF2-40B4-BE49-F238E27FC236}">
                  <a16:creationId xmlns:a16="http://schemas.microsoft.com/office/drawing/2014/main" id="{FCB5CAA4-CFAB-46FF-9725-F9CD17D11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835" y="2484301"/>
              <a:ext cx="1039354" cy="143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Aft>
                  <a:spcPts val="600"/>
                </a:spcAft>
              </a:pPr>
              <a:r>
                <a:rPr lang="en-US" altLang="en-US" b="1"/>
                <a:t>Total</a:t>
              </a:r>
            </a:p>
            <a:p>
              <a:pPr eaLnBrk="1" hangingPunct="1">
                <a:spcAft>
                  <a:spcPts val="600"/>
                </a:spcAft>
              </a:pPr>
              <a:r>
                <a:rPr lang="en-US" altLang="en-US" b="1"/>
                <a:t>6300</a:t>
              </a:r>
            </a:p>
            <a:p>
              <a:pPr eaLnBrk="1" hangingPunct="1">
                <a:spcAft>
                  <a:spcPts val="600"/>
                </a:spcAft>
              </a:pPr>
              <a:r>
                <a:rPr lang="en-US" altLang="en-US" b="1"/>
                <a:t>1600</a:t>
              </a:r>
            </a:p>
            <a:p>
              <a:pPr eaLnBrk="1" hangingPunct="1">
                <a:spcAft>
                  <a:spcPts val="600"/>
                </a:spcAft>
              </a:pPr>
              <a:r>
                <a:rPr lang="en-US" altLang="en-US" b="1"/>
                <a:t>2100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41FE1-DA04-4BBA-8400-4B5BAE64EA74}"/>
              </a:ext>
            </a:extLst>
          </p:cNvPr>
          <p:cNvSpPr/>
          <p:nvPr/>
        </p:nvSpPr>
        <p:spPr>
          <a:xfrm>
            <a:off x="4640264" y="4557714"/>
            <a:ext cx="549275" cy="369887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42A02A-A671-4033-ACDF-46F7700208BE}"/>
              </a:ext>
            </a:extLst>
          </p:cNvPr>
          <p:cNvSpPr/>
          <p:nvPr/>
        </p:nvSpPr>
        <p:spPr>
          <a:xfrm>
            <a:off x="3024188" y="3033713"/>
            <a:ext cx="4483100" cy="368300"/>
          </a:xfrm>
          <a:prstGeom prst="rect">
            <a:avLst/>
          </a:prstGeom>
          <a:solidFill>
            <a:srgbClr val="0000FF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64DD9-D79C-4BCA-82DD-EB8E52C558BE}"/>
              </a:ext>
            </a:extLst>
          </p:cNvPr>
          <p:cNvSpPr/>
          <p:nvPr/>
        </p:nvSpPr>
        <p:spPr>
          <a:xfrm>
            <a:off x="5605464" y="5376863"/>
            <a:ext cx="549275" cy="3683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33E1-470A-4FDB-989C-FE9FC5F18E89}"/>
              </a:ext>
            </a:extLst>
          </p:cNvPr>
          <p:cNvSpPr/>
          <p:nvPr/>
        </p:nvSpPr>
        <p:spPr>
          <a:xfrm>
            <a:off x="4956176" y="5376863"/>
            <a:ext cx="549275" cy="368300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971C4-F4DD-4D9C-B768-8C5ED6F8EA73}"/>
              </a:ext>
            </a:extLst>
          </p:cNvPr>
          <p:cNvSpPr/>
          <p:nvPr/>
        </p:nvSpPr>
        <p:spPr>
          <a:xfrm>
            <a:off x="5538789" y="6043614"/>
            <a:ext cx="549275" cy="369887"/>
          </a:xfrm>
          <a:prstGeom prst="rect">
            <a:avLst/>
          </a:prstGeom>
          <a:solidFill>
            <a:srgbClr val="0000FF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613DE-E2FB-42C5-9DEC-615EF20C1B32}"/>
              </a:ext>
            </a:extLst>
          </p:cNvPr>
          <p:cNvSpPr/>
          <p:nvPr/>
        </p:nvSpPr>
        <p:spPr>
          <a:xfrm>
            <a:off x="8620125" y="3033713"/>
            <a:ext cx="711200" cy="368300"/>
          </a:xfrm>
          <a:prstGeom prst="rect">
            <a:avLst/>
          </a:prstGeom>
          <a:solidFill>
            <a:srgbClr val="0000FF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20908B-608F-4397-AE4A-B7E4FADE7C78}"/>
              </a:ext>
            </a:extLst>
          </p:cNvPr>
          <p:cNvSpPr/>
          <p:nvPr/>
        </p:nvSpPr>
        <p:spPr>
          <a:xfrm>
            <a:off x="7507289" y="3033713"/>
            <a:ext cx="1112837" cy="368300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66F343-3FA9-4434-8BD9-CC8EEC9740A8}"/>
              </a:ext>
            </a:extLst>
          </p:cNvPr>
          <p:cNvSpPr/>
          <p:nvPr/>
        </p:nvSpPr>
        <p:spPr>
          <a:xfrm>
            <a:off x="4914901" y="6032500"/>
            <a:ext cx="549275" cy="368300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7CC74-EDD5-4A3B-894A-E47370B6A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4557714"/>
            <a:ext cx="321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/>
              <a:t>P</a:t>
            </a:r>
            <a:r>
              <a:rPr lang="en-US" altLang="en-US" b="1"/>
              <a:t>(</a:t>
            </a:r>
            <a:r>
              <a:rPr lang="en-US" altLang="en-US" b="1" i="1"/>
              <a:t>L</a:t>
            </a:r>
            <a:r>
              <a:rPr lang="en-US" altLang="en-US" b="1"/>
              <a:t>) = 3656 / 10000 = 0.3656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6FCD89-F720-4246-AE86-5A6869963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4" y="5376863"/>
            <a:ext cx="3360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 dirty="0"/>
              <a:t>P</a:t>
            </a:r>
            <a:r>
              <a:rPr lang="en-US" altLang="en-US" b="1" dirty="0"/>
              <a:t>(</a:t>
            </a:r>
            <a:r>
              <a:rPr lang="en-US" altLang="en-US" b="1" i="1" dirty="0"/>
              <a:t>E</a:t>
            </a:r>
            <a:r>
              <a:rPr lang="en-US" altLang="en-US" b="1" dirty="0"/>
              <a:t> | </a:t>
            </a:r>
            <a:r>
              <a:rPr lang="en-US" altLang="en-US" b="1" i="1" dirty="0"/>
              <a:t>L</a:t>
            </a:r>
            <a:r>
              <a:rPr lang="en-US" altLang="en-US" b="1" dirty="0"/>
              <a:t>) =  800 / 3656 = 0.2188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9C301-42F2-46D2-878C-EBE48A2BD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4" y="6032500"/>
            <a:ext cx="329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/>
              <a:t>P</a:t>
            </a:r>
            <a:r>
              <a:rPr lang="en-US" altLang="en-US" b="1"/>
              <a:t>(</a:t>
            </a:r>
            <a:r>
              <a:rPr lang="en-US" altLang="en-US" b="1" i="1"/>
              <a:t>L</a:t>
            </a:r>
            <a:r>
              <a:rPr lang="en-US" altLang="en-US" b="1"/>
              <a:t>| </a:t>
            </a:r>
            <a:r>
              <a:rPr lang="en-US" altLang="en-US" b="1" i="1"/>
              <a:t>E</a:t>
            </a:r>
            <a:r>
              <a:rPr lang="en-US" altLang="en-US" b="1"/>
              <a:t>) =  800 / 1600 = 0.5000</a:t>
            </a:r>
          </a:p>
        </p:txBody>
      </p:sp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4AAF6A91-B932-4B22-B34A-41141A0A19A0}"/>
              </a:ext>
            </a:extLst>
          </p:cNvPr>
          <p:cNvSpPr>
            <a:spLocks noChangeArrowheads="1"/>
          </p:cNvSpPr>
          <p:nvPr/>
        </p:nvSpPr>
        <p:spPr bwMode="auto">
          <a:xfrm rot="4443410">
            <a:off x="7296945" y="3075782"/>
            <a:ext cx="447675" cy="3281363"/>
          </a:xfrm>
          <a:prstGeom prst="curvedLeftArrow">
            <a:avLst>
              <a:gd name="adj1" fmla="val 29794"/>
              <a:gd name="adj2" fmla="val 49951"/>
              <a:gd name="adj3" fmla="val 28389"/>
            </a:avLst>
          </a:prstGeom>
          <a:solidFill>
            <a:srgbClr val="800000"/>
          </a:solidFill>
          <a:ln w="9525">
            <a:solidFill>
              <a:srgbClr val="7B8BA6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80B53939-B6DD-462C-8AA2-773AC262F8D8}"/>
              </a:ext>
            </a:extLst>
          </p:cNvPr>
          <p:cNvSpPr>
            <a:spLocks noChangeArrowheads="1"/>
          </p:cNvSpPr>
          <p:nvPr/>
        </p:nvSpPr>
        <p:spPr bwMode="auto">
          <a:xfrm rot="3217234">
            <a:off x="6970714" y="3741739"/>
            <a:ext cx="617537" cy="2928937"/>
          </a:xfrm>
          <a:prstGeom prst="curvedLeftArrow">
            <a:avLst>
              <a:gd name="adj1" fmla="val 29819"/>
              <a:gd name="adj2" fmla="val 50064"/>
              <a:gd name="adj3" fmla="val 28389"/>
            </a:avLst>
          </a:prstGeom>
          <a:solidFill>
            <a:srgbClr val="800000"/>
          </a:solidFill>
          <a:ln w="9525">
            <a:solidFill>
              <a:srgbClr val="7B8BA6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FE971263-4133-4014-9D88-9D4710CA6C16}"/>
              </a:ext>
            </a:extLst>
          </p:cNvPr>
          <p:cNvSpPr>
            <a:spLocks noChangeArrowheads="1"/>
          </p:cNvSpPr>
          <p:nvPr/>
        </p:nvSpPr>
        <p:spPr bwMode="auto">
          <a:xfrm rot="2732089">
            <a:off x="7560469" y="2785269"/>
            <a:ext cx="781050" cy="4779962"/>
          </a:xfrm>
          <a:prstGeom prst="curvedLeftArrow">
            <a:avLst>
              <a:gd name="adj1" fmla="val 29721"/>
              <a:gd name="adj2" fmla="val 49894"/>
              <a:gd name="adj3" fmla="val 28389"/>
            </a:avLst>
          </a:prstGeom>
          <a:solidFill>
            <a:srgbClr val="800000"/>
          </a:solidFill>
          <a:ln w="9525">
            <a:solidFill>
              <a:srgbClr val="7B8BA6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3" name="Rectangle 1">
            <a:extLst>
              <a:ext uri="{FF2B5EF4-FFF2-40B4-BE49-F238E27FC236}">
                <a16:creationId xmlns:a16="http://schemas.microsoft.com/office/drawing/2014/main" id="{769C0B90-8F36-4951-A8E3-BB547366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854076"/>
            <a:ext cx="822642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Aft>
                <a:spcPts val="600"/>
              </a:spcAft>
            </a:pPr>
            <a:r>
              <a:rPr lang="en-US" altLang="en-US" i="1" dirty="0">
                <a:solidFill>
                  <a:srgbClr val="000000"/>
                </a:solidFill>
              </a:rPr>
              <a:t>E</a:t>
            </a:r>
            <a:r>
              <a:rPr lang="en-US" altLang="en-US" dirty="0">
                <a:solidFill>
                  <a:srgbClr val="000000"/>
                </a:solidFill>
              </a:rPr>
              <a:t>: the grade comes from an EPS course, and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i="1" dirty="0">
                <a:solidFill>
                  <a:srgbClr val="000000"/>
                </a:solidFill>
              </a:rPr>
              <a:t>L</a:t>
            </a:r>
            <a:r>
              <a:rPr lang="en-US" altLang="en-US" dirty="0">
                <a:solidFill>
                  <a:srgbClr val="000000"/>
                </a:solidFill>
              </a:rPr>
              <a:t>: the grade is lower than a B.</a:t>
            </a:r>
            <a:endParaRPr lang="en-US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441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ED64-F24A-4C55-9638-DBAFD490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Multiplication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8BCD-2184-49C0-AD84-0EEFCF35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Case1:  If A and B are independent events</a:t>
            </a:r>
          </a:p>
          <a:p>
            <a:r>
              <a:rPr lang="en-IN" dirty="0"/>
              <a:t>P(A </a:t>
            </a:r>
            <a:r>
              <a:rPr lang="en-IN" b="0" i="0" dirty="0"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B)=P(A)*P(B)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Example: </a:t>
            </a:r>
          </a:p>
          <a:p>
            <a:r>
              <a:rPr lang="en-IN" dirty="0"/>
              <a:t>A coin is tossed thrice. Find the chance of getting all heads.</a:t>
            </a:r>
          </a:p>
          <a:p>
            <a:r>
              <a:rPr lang="en-IN" dirty="0"/>
              <a:t>Let events ,   A=1/2,B=1/2,C=1/2</a:t>
            </a:r>
          </a:p>
          <a:p>
            <a:r>
              <a:rPr lang="en-IN" dirty="0"/>
              <a:t>P(A </a:t>
            </a:r>
            <a:r>
              <a:rPr lang="en-IN" b="0" i="0" dirty="0"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 </a:t>
            </a:r>
            <a:r>
              <a:rPr lang="en-IN" b="0" i="0" dirty="0"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C)=P(A)*P(B)*P(C)</a:t>
            </a:r>
          </a:p>
          <a:p>
            <a:r>
              <a:rPr lang="en-IN" dirty="0"/>
              <a:t>                       =1/2*1/2*1/2</a:t>
            </a:r>
          </a:p>
          <a:p>
            <a:r>
              <a:rPr lang="en-IN" dirty="0"/>
              <a:t>                       =1/8</a:t>
            </a:r>
          </a:p>
        </p:txBody>
      </p:sp>
    </p:spTree>
    <p:extLst>
      <p:ext uri="{BB962C8B-B14F-4D97-AF65-F5344CB8AC3E}">
        <p14:creationId xmlns:p14="http://schemas.microsoft.com/office/powerpoint/2010/main" val="30934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F79B-6E06-48C6-B68D-7142821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Multiplication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A50B-7C3F-4CA6-8813-96B36B55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Case2:  If A and B are dependent events</a:t>
            </a:r>
          </a:p>
          <a:p>
            <a:endParaRPr lang="en-IN" dirty="0"/>
          </a:p>
          <a:p>
            <a:r>
              <a:rPr lang="en-IN" dirty="0"/>
              <a:t>P(A </a:t>
            </a:r>
            <a:r>
              <a:rPr lang="en-IN" b="0" i="0" dirty="0"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B)=P(A)*P(B|A)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4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8041-5E61-4B25-B2D3-F0C444DB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4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6250-7CA9-484A-BD83-F1513F04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 bag contains 5 white and 7 black balls. One ball is drawn each time in succession without replacement. What is the probability of drawing white ball in both draws?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Total number of balls=5+7=12</a:t>
            </a:r>
          </a:p>
          <a:p>
            <a:r>
              <a:rPr lang="en-IN" dirty="0"/>
              <a:t>Probability of white ball in first trial, P(A)=5/12</a:t>
            </a:r>
          </a:p>
          <a:p>
            <a:r>
              <a:rPr lang="en-IN" dirty="0"/>
              <a:t>Probability of white ball in second trial, P(B|A)=4/11   </a:t>
            </a:r>
          </a:p>
          <a:p>
            <a:endParaRPr lang="en-IN" dirty="0"/>
          </a:p>
          <a:p>
            <a:r>
              <a:rPr lang="en-IN" dirty="0"/>
              <a:t>P(A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⋂</a:t>
            </a:r>
            <a:r>
              <a:rPr lang="en-IN" dirty="0"/>
              <a:t> B)=5/12*4/11 =20/132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4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732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Helvetica Neue Light</vt:lpstr>
      <vt:lpstr>MTMI</vt:lpstr>
      <vt:lpstr>MTSYN</vt:lpstr>
      <vt:lpstr>Times-Roman</vt:lpstr>
      <vt:lpstr>Office Theme</vt:lpstr>
      <vt:lpstr>Equation</vt:lpstr>
      <vt:lpstr>Discrete Mathematics BCSC0010</vt:lpstr>
      <vt:lpstr>Conditional Probability</vt:lpstr>
      <vt:lpstr>Conditional Probability</vt:lpstr>
      <vt:lpstr>Example</vt:lpstr>
      <vt:lpstr>PowerPoint Presentation</vt:lpstr>
      <vt:lpstr>Calculating Conditional Probabilities</vt:lpstr>
      <vt:lpstr>Multiplication Theorem</vt:lpstr>
      <vt:lpstr>Multiplication Theorem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444</cp:revision>
  <dcterms:created xsi:type="dcterms:W3CDTF">2020-07-28T19:26:51Z</dcterms:created>
  <dcterms:modified xsi:type="dcterms:W3CDTF">2020-10-12T08:13:30Z</dcterms:modified>
</cp:coreProperties>
</file>