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A0A7303-5413-49BD-B46D-51BB655F48DB}">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5752-DB6F-43FE-92C5-841BDCD5BE04}"/>
              </a:ext>
            </a:extLst>
          </p:cNvPr>
          <p:cNvSpPr>
            <a:spLocks noGrp="1"/>
          </p:cNvSpPr>
          <p:nvPr>
            <p:ph type="ctrTitle"/>
          </p:nvPr>
        </p:nvSpPr>
        <p:spPr>
          <a:xfrm>
            <a:off x="310105" y="1066801"/>
            <a:ext cx="11571790" cy="2453728"/>
          </a:xfrm>
        </p:spPr>
        <p:txBody>
          <a:bodyPr/>
          <a:lstStyle/>
          <a:p>
            <a:pPr algn="ctr"/>
            <a:r>
              <a:rPr lang="en-US" sz="3200" b="1" u="sng" dirty="0">
                <a:effectLst/>
                <a:ea typeface="SimSun" panose="02010600030101010101" pitchFamily="2" charset="-122"/>
                <a:cs typeface="Times New Roman" panose="02020603050405020304" pitchFamily="18" charset="0"/>
              </a:rPr>
              <a:t>Diabetes Mellitus prediction using different Machine Learning Algorithms and their comparison </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F933883-03CB-488A-A43F-5C5A44FBF066}"/>
              </a:ext>
            </a:extLst>
          </p:cNvPr>
          <p:cNvSpPr>
            <a:spLocks noGrp="1"/>
          </p:cNvSpPr>
          <p:nvPr>
            <p:ph type="subTitle" idx="1"/>
          </p:nvPr>
        </p:nvSpPr>
        <p:spPr>
          <a:xfrm>
            <a:off x="618114" y="4136368"/>
            <a:ext cx="3645878" cy="2453727"/>
          </a:xfrm>
        </p:spPr>
        <p:txBody>
          <a:bodyPr>
            <a:normAutofit lnSpcReduction="10000"/>
          </a:bodyPr>
          <a:lstStyle/>
          <a:p>
            <a:pPr algn="l"/>
            <a:r>
              <a:rPr lang="en-IN" sz="1600" b="1" dirty="0">
                <a:latin typeface="+mj-lt"/>
              </a:rPr>
              <a:t>BY,</a:t>
            </a:r>
          </a:p>
          <a:p>
            <a:pPr algn="l"/>
            <a:r>
              <a:rPr lang="en-IN" sz="1600" b="1" dirty="0">
                <a:latin typeface="+mj-lt"/>
              </a:rPr>
              <a:t>Anjali JHA (Sec f ,roll 9)</a:t>
            </a:r>
          </a:p>
          <a:p>
            <a:pPr algn="l"/>
            <a:r>
              <a:rPr lang="en-IN" sz="1600" b="1" dirty="0">
                <a:latin typeface="+mj-lt"/>
              </a:rPr>
              <a:t>ATANU MONDAL (sec f, roll 16)</a:t>
            </a:r>
          </a:p>
          <a:p>
            <a:pPr algn="l"/>
            <a:r>
              <a:rPr lang="en-IN" sz="1600" b="1" dirty="0">
                <a:latin typeface="+mj-lt"/>
              </a:rPr>
              <a:t>ROWNAK CHOWDHURY (sec f ,roll 47)</a:t>
            </a:r>
          </a:p>
          <a:p>
            <a:pPr algn="l"/>
            <a:r>
              <a:rPr lang="en-IN" sz="1600" b="1" dirty="0">
                <a:latin typeface="+mj-lt"/>
              </a:rPr>
              <a:t>DEBALIKH CHATTERJEE (sec c ,roll 21)</a:t>
            </a:r>
          </a:p>
          <a:p>
            <a:pPr algn="l"/>
            <a:r>
              <a:rPr lang="en-IN" sz="1600" b="1" dirty="0">
                <a:latin typeface="+mj-lt"/>
              </a:rPr>
              <a:t>ABHIJEET GOSWAMI (sec f, roll 1)</a:t>
            </a:r>
          </a:p>
          <a:p>
            <a:pPr algn="l"/>
            <a:r>
              <a:rPr lang="en-IN" sz="1600" b="1" dirty="0">
                <a:latin typeface="+mj-lt"/>
              </a:rPr>
              <a:t>SUMIT KUMAR MONDAL (sec f , roll 71)</a:t>
            </a:r>
          </a:p>
        </p:txBody>
      </p:sp>
      <p:sp>
        <p:nvSpPr>
          <p:cNvPr id="4" name="Subtitle 2">
            <a:extLst>
              <a:ext uri="{FF2B5EF4-FFF2-40B4-BE49-F238E27FC236}">
                <a16:creationId xmlns:a16="http://schemas.microsoft.com/office/drawing/2014/main" id="{78922364-7312-4BF0-8813-880FF514AD7F}"/>
              </a:ext>
            </a:extLst>
          </p:cNvPr>
          <p:cNvSpPr txBox="1">
            <a:spLocks/>
          </p:cNvSpPr>
          <p:nvPr/>
        </p:nvSpPr>
        <p:spPr>
          <a:xfrm>
            <a:off x="8717282" y="5203965"/>
            <a:ext cx="2991360" cy="138613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en-IN" dirty="0"/>
              <a:t>MENTORS:</a:t>
            </a:r>
          </a:p>
          <a:p>
            <a:r>
              <a:rPr lang="en-IN" dirty="0"/>
              <a:t>PROF. STOBAK DUTTA</a:t>
            </a:r>
          </a:p>
          <a:p>
            <a:r>
              <a:rPr lang="en-IN" dirty="0"/>
              <a:t>PROF. SUMIT ANAND</a:t>
            </a:r>
          </a:p>
        </p:txBody>
      </p:sp>
    </p:spTree>
    <p:extLst>
      <p:ext uri="{BB962C8B-B14F-4D97-AF65-F5344CB8AC3E}">
        <p14:creationId xmlns:p14="http://schemas.microsoft.com/office/powerpoint/2010/main" val="3401621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76F6-EED5-460F-B07D-D410A9199E4D}"/>
              </a:ext>
            </a:extLst>
          </p:cNvPr>
          <p:cNvSpPr>
            <a:spLocks noGrp="1"/>
          </p:cNvSpPr>
          <p:nvPr>
            <p:ph type="title"/>
          </p:nvPr>
        </p:nvSpPr>
        <p:spPr/>
        <p:txBody>
          <a:bodyPr/>
          <a:lstStyle/>
          <a:p>
            <a:r>
              <a:rPr lang="en-IN" b="1" u="sng" dirty="0"/>
              <a:t>COMPARISON OF THE ALGORITHMS </a:t>
            </a:r>
          </a:p>
        </p:txBody>
      </p:sp>
      <p:sp>
        <p:nvSpPr>
          <p:cNvPr id="4" name="TextBox 3">
            <a:extLst>
              <a:ext uri="{FF2B5EF4-FFF2-40B4-BE49-F238E27FC236}">
                <a16:creationId xmlns:a16="http://schemas.microsoft.com/office/drawing/2014/main" id="{B8FFB249-1CCE-4999-9D95-237E492A6AF6}"/>
              </a:ext>
            </a:extLst>
          </p:cNvPr>
          <p:cNvSpPr txBox="1"/>
          <p:nvPr/>
        </p:nvSpPr>
        <p:spPr>
          <a:xfrm>
            <a:off x="685801" y="1799924"/>
            <a:ext cx="10652759" cy="646331"/>
          </a:xfrm>
          <a:prstGeom prst="rect">
            <a:avLst/>
          </a:prstGeom>
          <a:noFill/>
        </p:spPr>
        <p:txBody>
          <a:bodyPr wrap="square">
            <a:spAutoFit/>
          </a:bodyPr>
          <a:lstStyle/>
          <a:p>
            <a:r>
              <a:rPr lang="en-IN" sz="1800" b="1" dirty="0">
                <a:effectLst/>
                <a:latin typeface="+mj-lt"/>
                <a:ea typeface="Arial" panose="020B0604020202020204" pitchFamily="34" charset="0"/>
              </a:rPr>
              <a:t>Different classification algorithms were applied on our dataset, and results for all techniques were slightly different as the working criteria of each algorithm is different. The results were evaluated on the basis of accuracy. </a:t>
            </a:r>
            <a:endParaRPr lang="en-IN" b="1" dirty="0">
              <a:latin typeface="+mj-lt"/>
            </a:endParaRPr>
          </a:p>
        </p:txBody>
      </p:sp>
      <p:sp>
        <p:nvSpPr>
          <p:cNvPr id="6" name="TextBox 5">
            <a:extLst>
              <a:ext uri="{FF2B5EF4-FFF2-40B4-BE49-F238E27FC236}">
                <a16:creationId xmlns:a16="http://schemas.microsoft.com/office/drawing/2014/main" id="{FA84ABBC-3451-4D8E-BDEA-CDCE26EAD4DF}"/>
              </a:ext>
            </a:extLst>
          </p:cNvPr>
          <p:cNvSpPr txBox="1"/>
          <p:nvPr/>
        </p:nvSpPr>
        <p:spPr>
          <a:xfrm>
            <a:off x="837398" y="2800952"/>
            <a:ext cx="8309008" cy="646331"/>
          </a:xfrm>
          <a:prstGeom prst="rect">
            <a:avLst/>
          </a:prstGeom>
          <a:noFill/>
        </p:spPr>
        <p:txBody>
          <a:bodyPr wrap="square">
            <a:spAutoFit/>
          </a:bodyPr>
          <a:lstStyle/>
          <a:p>
            <a:pPr marL="285750" indent="-285750">
              <a:buFont typeface="Wingdings" panose="05000000000000000000" pitchFamily="2" charset="2"/>
              <a:buChar char="Ø"/>
            </a:pPr>
            <a:r>
              <a:rPr lang="en-IN" sz="1800" b="1" dirty="0">
                <a:effectLst/>
                <a:latin typeface="+mj-lt"/>
                <a:ea typeface="Arial" panose="020B0604020202020204" pitchFamily="34" charset="0"/>
              </a:rPr>
              <a:t>Using Random Forest algorithm we obtained a best accuracy of 76.19%.</a:t>
            </a:r>
          </a:p>
          <a:p>
            <a:pPr marL="285750" indent="-285750">
              <a:buFont typeface="Wingdings" panose="05000000000000000000" pitchFamily="2" charset="2"/>
              <a:buChar char="Ø"/>
            </a:pPr>
            <a:endParaRPr lang="en-IN" dirty="0"/>
          </a:p>
        </p:txBody>
      </p:sp>
      <p:pic>
        <p:nvPicPr>
          <p:cNvPr id="7" name="image10.png">
            <a:extLst>
              <a:ext uri="{FF2B5EF4-FFF2-40B4-BE49-F238E27FC236}">
                <a16:creationId xmlns:a16="http://schemas.microsoft.com/office/drawing/2014/main" id="{CC20CAF4-033C-4155-8E20-CC05E40923A9}"/>
              </a:ext>
            </a:extLst>
          </p:cNvPr>
          <p:cNvPicPr/>
          <p:nvPr/>
        </p:nvPicPr>
        <p:blipFill>
          <a:blip r:embed="rId2"/>
          <a:srcRect/>
          <a:stretch>
            <a:fillRect/>
          </a:stretch>
        </p:blipFill>
        <p:spPr>
          <a:xfrm>
            <a:off x="3234087" y="3636578"/>
            <a:ext cx="4408371" cy="2475463"/>
          </a:xfrm>
          <a:prstGeom prst="rect">
            <a:avLst/>
          </a:prstGeom>
          <a:ln w="3175">
            <a:solidFill>
              <a:schemeClr val="tx1"/>
            </a:solidFill>
          </a:ln>
        </p:spPr>
      </p:pic>
    </p:spTree>
    <p:extLst>
      <p:ext uri="{BB962C8B-B14F-4D97-AF65-F5344CB8AC3E}">
        <p14:creationId xmlns:p14="http://schemas.microsoft.com/office/powerpoint/2010/main" val="309670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BB4B-445C-4FAD-BAE5-CAFF966166F8}"/>
              </a:ext>
            </a:extLst>
          </p:cNvPr>
          <p:cNvSpPr>
            <a:spLocks noGrp="1"/>
          </p:cNvSpPr>
          <p:nvPr>
            <p:ph type="title"/>
          </p:nvPr>
        </p:nvSpPr>
        <p:spPr>
          <a:xfrm>
            <a:off x="685801" y="609601"/>
            <a:ext cx="10131425" cy="988194"/>
          </a:xfrm>
        </p:spPr>
        <p:txBody>
          <a:bodyPr/>
          <a:lstStyle/>
          <a:p>
            <a:r>
              <a:rPr lang="en-IN" b="1" u="sng" dirty="0"/>
              <a:t>CONCLUSIONS</a:t>
            </a:r>
          </a:p>
        </p:txBody>
      </p:sp>
      <p:sp>
        <p:nvSpPr>
          <p:cNvPr id="4" name="TextBox 3">
            <a:extLst>
              <a:ext uri="{FF2B5EF4-FFF2-40B4-BE49-F238E27FC236}">
                <a16:creationId xmlns:a16="http://schemas.microsoft.com/office/drawing/2014/main" id="{7428AD87-B66F-4A1C-9310-B3CD25069941}"/>
              </a:ext>
            </a:extLst>
          </p:cNvPr>
          <p:cNvSpPr txBox="1"/>
          <p:nvPr/>
        </p:nvSpPr>
        <p:spPr>
          <a:xfrm>
            <a:off x="685800" y="1908327"/>
            <a:ext cx="11124397" cy="3156826"/>
          </a:xfrm>
          <a:prstGeom prst="rect">
            <a:avLst/>
          </a:prstGeom>
          <a:noFill/>
        </p:spPr>
        <p:txBody>
          <a:bodyPr wrap="square">
            <a:spAutoFit/>
          </a:bodyPr>
          <a:lstStyle/>
          <a:p>
            <a:pPr algn="just">
              <a:lnSpc>
                <a:spcPct val="107000"/>
              </a:lnSpc>
              <a:spcAft>
                <a:spcPts val="800"/>
              </a:spcAft>
            </a:pPr>
            <a:r>
              <a:rPr lang="en-IN" sz="1800" b="1" dirty="0">
                <a:effectLst/>
                <a:latin typeface="+mj-lt"/>
                <a:ea typeface="Arial" panose="020B0604020202020204" pitchFamily="34" charset="0"/>
                <a:cs typeface="Times New Roman" panose="02020603050405020304" pitchFamily="18" charset="0"/>
              </a:rPr>
              <a:t>1.First, the random forest algorithm was applied. Experiments were done to tune the model with respect to the number of decision tress and the maximum depth of the decision trees. We obtained a best accuracy of 76.19%. </a:t>
            </a:r>
          </a:p>
          <a:p>
            <a:pPr algn="just">
              <a:lnSpc>
                <a:spcPct val="107000"/>
              </a:lnSpc>
              <a:spcAft>
                <a:spcPts val="800"/>
              </a:spcAft>
            </a:pPr>
            <a:r>
              <a:rPr lang="en-IN" b="1" dirty="0">
                <a:latin typeface="+mj-lt"/>
                <a:ea typeface="Arial" panose="020B0604020202020204" pitchFamily="34" charset="0"/>
                <a:cs typeface="Times New Roman" panose="02020603050405020304" pitchFamily="18" charset="0"/>
              </a:rPr>
              <a:t>2.</a:t>
            </a:r>
            <a:r>
              <a:rPr lang="en-IN" sz="1800" b="1" dirty="0">
                <a:effectLst/>
                <a:latin typeface="+mj-lt"/>
                <a:ea typeface="Arial" panose="020B0604020202020204" pitchFamily="34" charset="0"/>
                <a:cs typeface="Times New Roman" panose="02020603050405020304" pitchFamily="18" charset="0"/>
              </a:rPr>
              <a:t>After the random forest algorithm, the SVM was applied to obtain better results. It divided the dataset into two classes on both side of hyperplane and obtain an accuracy of 74.8%. </a:t>
            </a:r>
          </a:p>
          <a:p>
            <a:pPr algn="just">
              <a:lnSpc>
                <a:spcPct val="107000"/>
              </a:lnSpc>
              <a:spcAft>
                <a:spcPts val="800"/>
              </a:spcAft>
            </a:pPr>
            <a:r>
              <a:rPr lang="en-IN" b="1" dirty="0">
                <a:latin typeface="+mj-lt"/>
                <a:ea typeface="Arial" panose="020B0604020202020204" pitchFamily="34" charset="0"/>
                <a:cs typeface="Times New Roman" panose="02020603050405020304" pitchFamily="18" charset="0"/>
              </a:rPr>
              <a:t>3. </a:t>
            </a:r>
            <a:r>
              <a:rPr lang="en-IN" sz="1800" b="1" dirty="0">
                <a:effectLst/>
                <a:latin typeface="+mj-lt"/>
                <a:ea typeface="Arial" panose="020B0604020202020204" pitchFamily="34" charset="0"/>
                <a:cs typeface="Times New Roman" panose="02020603050405020304" pitchFamily="18" charset="0"/>
              </a:rPr>
              <a:t>Similarly other algorithms like decision tree, and KNN was applied to check the performance of model and we obtain an accuracy of 75.7% and 76.19% respectively. </a:t>
            </a:r>
          </a:p>
          <a:p>
            <a:pPr algn="just">
              <a:lnSpc>
                <a:spcPct val="107000"/>
              </a:lnSpc>
              <a:spcAft>
                <a:spcPts val="800"/>
              </a:spcAft>
            </a:pPr>
            <a:r>
              <a:rPr lang="en-IN" b="1" dirty="0">
                <a:latin typeface="+mj-lt"/>
                <a:ea typeface="Arial" panose="020B0604020202020204" pitchFamily="34" charset="0"/>
                <a:cs typeface="Times New Roman" panose="02020603050405020304" pitchFamily="18" charset="0"/>
              </a:rPr>
              <a:t>4.</a:t>
            </a:r>
            <a:r>
              <a:rPr lang="en-IN" sz="1800" b="1" dirty="0">
                <a:effectLst/>
                <a:latin typeface="+mj-lt"/>
                <a:ea typeface="Arial" panose="020B0604020202020204" pitchFamily="34" charset="0"/>
                <a:cs typeface="Times New Roman" panose="02020603050405020304" pitchFamily="18" charset="0"/>
              </a:rPr>
              <a:t>Logistic regression was applied after all the algorithms which uses a sigmoid function and find a best fit regression between the dataset, ultimately giving us the highest accuracy of 76.6%. </a:t>
            </a:r>
          </a:p>
          <a:p>
            <a:pPr algn="just">
              <a:lnSpc>
                <a:spcPct val="107000"/>
              </a:lnSpc>
              <a:spcAft>
                <a:spcPts val="800"/>
              </a:spcAft>
            </a:pPr>
            <a:r>
              <a:rPr lang="en-IN" b="1" dirty="0">
                <a:latin typeface="+mj-lt"/>
                <a:ea typeface="Arial" panose="020B0604020202020204" pitchFamily="34" charset="0"/>
                <a:cs typeface="Times New Roman" panose="02020603050405020304" pitchFamily="18" charset="0"/>
              </a:rPr>
              <a:t>5.</a:t>
            </a:r>
            <a:r>
              <a:rPr lang="en-IN" sz="1800" b="1" dirty="0">
                <a:effectLst/>
                <a:latin typeface="+mj-lt"/>
                <a:ea typeface="Arial" panose="020B0604020202020204" pitchFamily="34" charset="0"/>
                <a:cs typeface="Times New Roman" panose="02020603050405020304" pitchFamily="18" charset="0"/>
              </a:rPr>
              <a:t>All the models at the end were compared and we saw Logistic regression outperformed all. </a:t>
            </a:r>
            <a:endParaRPr lang="en-IN" sz="1600" b="1"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677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FDFD-59E6-4861-BAC2-9AB57563C6A0}"/>
              </a:ext>
            </a:extLst>
          </p:cNvPr>
          <p:cNvSpPr>
            <a:spLocks noGrp="1"/>
          </p:cNvSpPr>
          <p:nvPr>
            <p:ph type="title"/>
          </p:nvPr>
        </p:nvSpPr>
        <p:spPr>
          <a:xfrm>
            <a:off x="801304" y="2700866"/>
            <a:ext cx="10131425" cy="1456267"/>
          </a:xfrm>
        </p:spPr>
        <p:txBody>
          <a:bodyPr>
            <a:normAutofit/>
          </a:bodyPr>
          <a:lstStyle/>
          <a:p>
            <a:pPr algn="ctr"/>
            <a:r>
              <a:rPr lang="en-IN" sz="6600" b="1" u="sng" dirty="0">
                <a:effectLst>
                  <a:outerShdw blurRad="38100" dist="38100" dir="2700000" algn="tl">
                    <a:srgbClr val="000000">
                      <a:alpha val="43137"/>
                    </a:srgbClr>
                  </a:outerShdw>
                </a:effectLst>
                <a:latin typeface="Monotype Corsiva" panose="03010101010201010101" pitchFamily="66" charset="0"/>
              </a:rPr>
              <a:t>THANK YOU</a:t>
            </a:r>
          </a:p>
        </p:txBody>
      </p:sp>
    </p:spTree>
    <p:extLst>
      <p:ext uri="{BB962C8B-B14F-4D97-AF65-F5344CB8AC3E}">
        <p14:creationId xmlns:p14="http://schemas.microsoft.com/office/powerpoint/2010/main" val="60559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F15E-3DA0-4A10-A34A-3E777E6A5724}"/>
              </a:ext>
            </a:extLst>
          </p:cNvPr>
          <p:cNvSpPr>
            <a:spLocks noGrp="1"/>
          </p:cNvSpPr>
          <p:nvPr>
            <p:ph type="title"/>
          </p:nvPr>
        </p:nvSpPr>
        <p:spPr>
          <a:xfrm>
            <a:off x="368168" y="311217"/>
            <a:ext cx="4328961" cy="988194"/>
          </a:xfrm>
        </p:spPr>
        <p:txBody>
          <a:bodyPr/>
          <a:lstStyle/>
          <a:p>
            <a:r>
              <a:rPr lang="en-IN" b="1" u="sng" dirty="0"/>
              <a:t>introduction</a:t>
            </a:r>
          </a:p>
        </p:txBody>
      </p:sp>
      <p:sp>
        <p:nvSpPr>
          <p:cNvPr id="4" name="TextBox 3">
            <a:extLst>
              <a:ext uri="{FF2B5EF4-FFF2-40B4-BE49-F238E27FC236}">
                <a16:creationId xmlns:a16="http://schemas.microsoft.com/office/drawing/2014/main" id="{1CA007B9-F60B-4A44-9D2B-5C38BCE03A28}"/>
              </a:ext>
            </a:extLst>
          </p:cNvPr>
          <p:cNvSpPr txBox="1"/>
          <p:nvPr/>
        </p:nvSpPr>
        <p:spPr>
          <a:xfrm>
            <a:off x="333676" y="1143828"/>
            <a:ext cx="11490156" cy="1200329"/>
          </a:xfrm>
          <a:prstGeom prst="rect">
            <a:avLst/>
          </a:prstGeom>
          <a:noFill/>
        </p:spPr>
        <p:txBody>
          <a:bodyPr wrap="square">
            <a:spAutoFit/>
          </a:bodyPr>
          <a:lstStyle/>
          <a:p>
            <a:r>
              <a:rPr lang="en-US" sz="2400" b="1" i="0" dirty="0">
                <a:effectLst/>
                <a:latin typeface="+mj-lt"/>
              </a:rPr>
              <a:t>Diabetes mellitus refers to a group of diseases that affect how your body uses blood sugar (glucose).</a:t>
            </a:r>
          </a:p>
          <a:p>
            <a:endParaRPr lang="en-IN" sz="2400" b="1" dirty="0">
              <a:latin typeface="+mj-lt"/>
            </a:endParaRPr>
          </a:p>
        </p:txBody>
      </p:sp>
      <p:sp>
        <p:nvSpPr>
          <p:cNvPr id="6" name="TextBox 5">
            <a:extLst>
              <a:ext uri="{FF2B5EF4-FFF2-40B4-BE49-F238E27FC236}">
                <a16:creationId xmlns:a16="http://schemas.microsoft.com/office/drawing/2014/main" id="{0C9BA319-DA69-4813-8E2C-AB592B3D8F6B}"/>
              </a:ext>
            </a:extLst>
          </p:cNvPr>
          <p:cNvSpPr txBox="1"/>
          <p:nvPr/>
        </p:nvSpPr>
        <p:spPr>
          <a:xfrm>
            <a:off x="368168" y="2407754"/>
            <a:ext cx="11557533" cy="1370119"/>
          </a:xfrm>
          <a:prstGeom prst="rect">
            <a:avLst/>
          </a:prstGeom>
          <a:noFill/>
        </p:spPr>
        <p:txBody>
          <a:bodyPr wrap="square">
            <a:spAutoFit/>
          </a:bodyPr>
          <a:lstStyle/>
          <a:p>
            <a:pPr algn="just">
              <a:lnSpc>
                <a:spcPct val="115000"/>
              </a:lnSpc>
              <a:spcAft>
                <a:spcPts val="1000"/>
              </a:spcAft>
            </a:pPr>
            <a:r>
              <a:rPr lang="en-US" sz="1800" b="1" dirty="0">
                <a:effectLst/>
                <a:ea typeface="SimSun" panose="02010600030101010101" pitchFamily="2" charset="-122"/>
                <a:cs typeface="Times New Roman" panose="02020603050405020304" pitchFamily="18" charset="0"/>
              </a:rPr>
              <a:t>PROBLEM STATEMENT:</a:t>
            </a:r>
            <a:endParaRPr lang="en-IN" sz="1800" dirty="0">
              <a:effectLst/>
              <a:ea typeface="SimSun" panose="02010600030101010101" pitchFamily="2" charset="-122"/>
              <a:cs typeface="Times New Roman" panose="02020603050405020304" pitchFamily="18" charset="0"/>
            </a:endParaRPr>
          </a:p>
          <a:p>
            <a:r>
              <a:rPr lang="en-US" sz="1800" dirty="0">
                <a:effectLst/>
                <a:ea typeface=""/>
              </a:rPr>
              <a:t>Doctors rely on common knowledge for treatment. When common knowledge is lacking, studies are summarized after some number of cases have been studied. But this process takes time, whereas if machine learning is used, the patterns can be identified earlier.</a:t>
            </a:r>
            <a:endParaRPr lang="en-IN" dirty="0"/>
          </a:p>
        </p:txBody>
      </p:sp>
      <p:sp>
        <p:nvSpPr>
          <p:cNvPr id="8" name="TextBox 7">
            <a:extLst>
              <a:ext uri="{FF2B5EF4-FFF2-40B4-BE49-F238E27FC236}">
                <a16:creationId xmlns:a16="http://schemas.microsoft.com/office/drawing/2014/main" id="{09F85FB3-C759-495B-9120-749A15C76400}"/>
              </a:ext>
            </a:extLst>
          </p:cNvPr>
          <p:cNvSpPr txBox="1"/>
          <p:nvPr/>
        </p:nvSpPr>
        <p:spPr>
          <a:xfrm>
            <a:off x="368167" y="3905066"/>
            <a:ext cx="11172523" cy="1093120"/>
          </a:xfrm>
          <a:prstGeom prst="rect">
            <a:avLst/>
          </a:prstGeom>
          <a:noFill/>
        </p:spPr>
        <p:txBody>
          <a:bodyPr wrap="square">
            <a:spAutoFit/>
          </a:bodyPr>
          <a:lstStyle/>
          <a:p>
            <a:pPr algn="just">
              <a:lnSpc>
                <a:spcPct val="115000"/>
              </a:lnSpc>
              <a:spcAft>
                <a:spcPts val="1000"/>
              </a:spcAft>
            </a:pPr>
            <a:r>
              <a:rPr lang="en-US" sz="1800" b="1" dirty="0">
                <a:effectLst/>
                <a:latin typeface="+mj-lt"/>
                <a:ea typeface="SimSun" panose="02010600030101010101" pitchFamily="2" charset="-122"/>
                <a:cs typeface="Times New Roman" panose="02020603050405020304" pitchFamily="18" charset="0"/>
              </a:rPr>
              <a:t>PROPOSED SOLUTION:</a:t>
            </a:r>
            <a:endParaRPr lang="en-IN" sz="1800" b="1" dirty="0">
              <a:effectLst/>
              <a:latin typeface="+mj-lt"/>
              <a:ea typeface="SimSun" panose="02010600030101010101" pitchFamily="2" charset="-122"/>
              <a:cs typeface="Times New Roman" panose="02020603050405020304" pitchFamily="18" charset="0"/>
            </a:endParaRPr>
          </a:p>
          <a:p>
            <a:r>
              <a:rPr lang="en-US" sz="1800" b="1" dirty="0">
                <a:effectLst/>
                <a:latin typeface="+mj-lt"/>
                <a:cs typeface="SimSun" panose="02010600030101010101" pitchFamily="2" charset="-122"/>
              </a:rPr>
              <a:t>Goal of the paper is to investigate for model to predict diabetes with better accuracy. We experimented with different classification and ensemble algorithms to predict diabetes. </a:t>
            </a:r>
            <a:endParaRPr lang="en-IN" b="1" dirty="0">
              <a:latin typeface="+mj-lt"/>
            </a:endParaRPr>
          </a:p>
        </p:txBody>
      </p:sp>
    </p:spTree>
    <p:extLst>
      <p:ext uri="{BB962C8B-B14F-4D97-AF65-F5344CB8AC3E}">
        <p14:creationId xmlns:p14="http://schemas.microsoft.com/office/powerpoint/2010/main" val="158617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2E80-86A0-4E47-9079-AE9843DB2AFB}"/>
              </a:ext>
            </a:extLst>
          </p:cNvPr>
          <p:cNvSpPr>
            <a:spLocks noGrp="1"/>
          </p:cNvSpPr>
          <p:nvPr>
            <p:ph type="title"/>
          </p:nvPr>
        </p:nvSpPr>
        <p:spPr>
          <a:xfrm>
            <a:off x="685801" y="609601"/>
            <a:ext cx="10131425" cy="911192"/>
          </a:xfrm>
        </p:spPr>
        <p:txBody>
          <a:bodyPr/>
          <a:lstStyle/>
          <a:p>
            <a:r>
              <a:rPr lang="en-IN" b="1" dirty="0"/>
              <a:t>Dataset DETAILS</a:t>
            </a:r>
          </a:p>
        </p:txBody>
      </p:sp>
      <p:sp>
        <p:nvSpPr>
          <p:cNvPr id="4" name="TextBox 3">
            <a:extLst>
              <a:ext uri="{FF2B5EF4-FFF2-40B4-BE49-F238E27FC236}">
                <a16:creationId xmlns:a16="http://schemas.microsoft.com/office/drawing/2014/main" id="{5F7216F5-471F-4F2E-8CD6-CAFA4935CC8F}"/>
              </a:ext>
            </a:extLst>
          </p:cNvPr>
          <p:cNvSpPr txBox="1"/>
          <p:nvPr/>
        </p:nvSpPr>
        <p:spPr>
          <a:xfrm>
            <a:off x="760396" y="1684421"/>
            <a:ext cx="8386010" cy="703911"/>
          </a:xfrm>
          <a:prstGeom prst="rect">
            <a:avLst/>
          </a:prstGeom>
          <a:noFill/>
        </p:spPr>
        <p:txBody>
          <a:bodyPr wrap="square">
            <a:spAutoFit/>
          </a:bodyPr>
          <a:lstStyle/>
          <a:p>
            <a:pPr algn="just">
              <a:lnSpc>
                <a:spcPct val="115000"/>
              </a:lnSpc>
              <a:spcAft>
                <a:spcPts val="1000"/>
              </a:spcAft>
            </a:pPr>
            <a:r>
              <a:rPr lang="en-IN" sz="1800" b="1" dirty="0">
                <a:effectLst/>
                <a:latin typeface="+mj-lt"/>
                <a:ea typeface="Calibri" panose="020F0502020204030204" pitchFamily="34" charset="0"/>
              </a:rPr>
              <a:t>The dataset used in this study, is originally taken from the Pima Indian Diabetes Data set (publicly available at: UCI ML Repository).</a:t>
            </a:r>
            <a:endParaRPr lang="en-US" sz="1800" b="1" dirty="0">
              <a:effectLst/>
              <a:latin typeface="+mj-lt"/>
              <a:ea typeface="SimSun" panose="02010600030101010101" pitchFamily="2" charset="-122"/>
              <a:cs typeface="Times New Roman" panose="02020603050405020304" pitchFamily="18" charset="0"/>
            </a:endParaRPr>
          </a:p>
        </p:txBody>
      </p:sp>
      <p:sp>
        <p:nvSpPr>
          <p:cNvPr id="6" name="TextBox 5">
            <a:extLst>
              <a:ext uri="{FF2B5EF4-FFF2-40B4-BE49-F238E27FC236}">
                <a16:creationId xmlns:a16="http://schemas.microsoft.com/office/drawing/2014/main" id="{E4E925D3-B451-4404-BCB1-1BC394AC8FCE}"/>
              </a:ext>
            </a:extLst>
          </p:cNvPr>
          <p:cNvSpPr txBox="1"/>
          <p:nvPr/>
        </p:nvSpPr>
        <p:spPr>
          <a:xfrm>
            <a:off x="875900" y="2810577"/>
            <a:ext cx="3503596" cy="1200329"/>
          </a:xfrm>
          <a:prstGeom prst="rect">
            <a:avLst/>
          </a:prstGeom>
          <a:noFill/>
        </p:spPr>
        <p:txBody>
          <a:bodyPr wrap="square">
            <a:spAutoFit/>
          </a:bodyPr>
          <a:lstStyle/>
          <a:p>
            <a:pPr marL="285750" indent="-285750">
              <a:buFont typeface="Arial" panose="020B0604020202020204" pitchFamily="34" charset="0"/>
              <a:buChar char="•"/>
            </a:pPr>
            <a:r>
              <a:rPr lang="en-IN" sz="1800" b="1" dirty="0">
                <a:effectLst/>
                <a:latin typeface="+mj-lt"/>
                <a:ea typeface="Calibri" panose="020F0502020204030204" pitchFamily="34" charset="0"/>
              </a:rPr>
              <a:t>DATA PREPROCESSING</a:t>
            </a:r>
          </a:p>
          <a:p>
            <a:pPr marL="285750" indent="-285750">
              <a:buFont typeface="Arial" panose="020B0604020202020204" pitchFamily="34" charset="0"/>
              <a:buChar char="•"/>
            </a:pPr>
            <a:r>
              <a:rPr lang="en-IN" b="1" dirty="0">
                <a:latin typeface="+mj-lt"/>
              </a:rPr>
              <a:t>DATA CLEANING</a:t>
            </a:r>
          </a:p>
          <a:p>
            <a:pPr marL="285750" indent="-285750">
              <a:buFont typeface="Arial" panose="020B0604020202020204" pitchFamily="34" charset="0"/>
              <a:buChar char="•"/>
            </a:pPr>
            <a:r>
              <a:rPr lang="en-IN" b="1" dirty="0">
                <a:latin typeface="+mj-lt"/>
              </a:rPr>
              <a:t>DATA REDUCTION</a:t>
            </a:r>
          </a:p>
          <a:p>
            <a:pPr marL="285750" indent="-285750">
              <a:buFont typeface="Arial" panose="020B0604020202020204" pitchFamily="34" charset="0"/>
              <a:buChar char="•"/>
            </a:pPr>
            <a:r>
              <a:rPr lang="en-IN" b="1" dirty="0">
                <a:latin typeface="+mj-lt"/>
              </a:rPr>
              <a:t>DATA TRANSFORMATION</a:t>
            </a:r>
          </a:p>
        </p:txBody>
      </p:sp>
      <p:pic>
        <p:nvPicPr>
          <p:cNvPr id="7" name="image17.png">
            <a:extLst>
              <a:ext uri="{FF2B5EF4-FFF2-40B4-BE49-F238E27FC236}">
                <a16:creationId xmlns:a16="http://schemas.microsoft.com/office/drawing/2014/main" id="{F1383382-C167-4033-A0E5-BA553AFDBF8D}"/>
              </a:ext>
            </a:extLst>
          </p:cNvPr>
          <p:cNvPicPr/>
          <p:nvPr/>
        </p:nvPicPr>
        <p:blipFill>
          <a:blip r:embed="rId2"/>
          <a:srcRect/>
          <a:stretch>
            <a:fillRect/>
          </a:stretch>
        </p:blipFill>
        <p:spPr>
          <a:xfrm>
            <a:off x="4730216" y="2674230"/>
            <a:ext cx="3430203" cy="2831420"/>
          </a:xfrm>
          <a:prstGeom prst="rect">
            <a:avLst/>
          </a:prstGeom>
        </p:spPr>
      </p:pic>
      <p:sp>
        <p:nvSpPr>
          <p:cNvPr id="9" name="TextBox 8">
            <a:extLst>
              <a:ext uri="{FF2B5EF4-FFF2-40B4-BE49-F238E27FC236}">
                <a16:creationId xmlns:a16="http://schemas.microsoft.com/office/drawing/2014/main" id="{538A2DF9-7991-49E3-9CB6-9A962F628CD8}"/>
              </a:ext>
            </a:extLst>
          </p:cNvPr>
          <p:cNvSpPr txBox="1"/>
          <p:nvPr/>
        </p:nvSpPr>
        <p:spPr>
          <a:xfrm>
            <a:off x="4562387" y="5560409"/>
            <a:ext cx="3928700" cy="253916"/>
          </a:xfrm>
          <a:prstGeom prst="rect">
            <a:avLst/>
          </a:prstGeom>
          <a:noFill/>
        </p:spPr>
        <p:txBody>
          <a:bodyPr wrap="square">
            <a:spAutoFit/>
          </a:bodyPr>
          <a:lstStyle/>
          <a:p>
            <a:r>
              <a:rPr lang="en-IN" sz="1050" b="1" dirty="0"/>
              <a:t>HEATMAP TO SHOW THE RELATION BETWEEN DIFFERENT FIELDS</a:t>
            </a:r>
          </a:p>
        </p:txBody>
      </p:sp>
      <p:pic>
        <p:nvPicPr>
          <p:cNvPr id="10" name="image16.png">
            <a:extLst>
              <a:ext uri="{FF2B5EF4-FFF2-40B4-BE49-F238E27FC236}">
                <a16:creationId xmlns:a16="http://schemas.microsoft.com/office/drawing/2014/main" id="{D693EB14-4CA7-48B9-9AED-484AE9F0CC1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a:off x="8616681" y="2674231"/>
            <a:ext cx="3289769" cy="2831419"/>
          </a:xfrm>
          <a:prstGeom prst="rect">
            <a:avLst/>
          </a:prstGeom>
        </p:spPr>
      </p:pic>
      <p:sp>
        <p:nvSpPr>
          <p:cNvPr id="12" name="TextBox 11">
            <a:extLst>
              <a:ext uri="{FF2B5EF4-FFF2-40B4-BE49-F238E27FC236}">
                <a16:creationId xmlns:a16="http://schemas.microsoft.com/office/drawing/2014/main" id="{0F7DBACD-66F8-4ABB-8FA6-7D70A47956B4}"/>
              </a:ext>
            </a:extLst>
          </p:cNvPr>
          <p:cNvSpPr txBox="1"/>
          <p:nvPr/>
        </p:nvSpPr>
        <p:spPr>
          <a:xfrm>
            <a:off x="8511139" y="5560409"/>
            <a:ext cx="3680861" cy="261610"/>
          </a:xfrm>
          <a:prstGeom prst="rect">
            <a:avLst/>
          </a:prstGeom>
          <a:noFill/>
        </p:spPr>
        <p:txBody>
          <a:bodyPr wrap="square">
            <a:spAutoFit/>
          </a:bodyPr>
          <a:lstStyle/>
          <a:p>
            <a:r>
              <a:rPr lang="en-IN" sz="1050" b="1" dirty="0"/>
              <a:t>PRE PROCESSED DATA VISUALIZATION OF DIFFERENT FIELDS</a:t>
            </a:r>
          </a:p>
        </p:txBody>
      </p:sp>
      <p:cxnSp>
        <p:nvCxnSpPr>
          <p:cNvPr id="14" name="Straight Connector 13">
            <a:extLst>
              <a:ext uri="{FF2B5EF4-FFF2-40B4-BE49-F238E27FC236}">
                <a16:creationId xmlns:a16="http://schemas.microsoft.com/office/drawing/2014/main" id="{B907F1DE-13E8-4921-89A6-88421FBD2DAD}"/>
              </a:ext>
            </a:extLst>
          </p:cNvPr>
          <p:cNvCxnSpPr>
            <a:cxnSpLocks/>
          </p:cNvCxnSpPr>
          <p:nvPr/>
        </p:nvCxnSpPr>
        <p:spPr>
          <a:xfrm flipH="1">
            <a:off x="8399779" y="2388332"/>
            <a:ext cx="1" cy="357933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133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AAB5-909C-442B-98E0-F649419B99D3}"/>
              </a:ext>
            </a:extLst>
          </p:cNvPr>
          <p:cNvSpPr>
            <a:spLocks noGrp="1"/>
          </p:cNvSpPr>
          <p:nvPr>
            <p:ph type="title"/>
          </p:nvPr>
        </p:nvSpPr>
        <p:spPr/>
        <p:txBody>
          <a:bodyPr/>
          <a:lstStyle/>
          <a:p>
            <a:r>
              <a:rPr lang="en-IN" dirty="0"/>
              <a:t>DIFFERENT ALGORITHMS USED IN THE EXPERIMENT</a:t>
            </a:r>
          </a:p>
        </p:txBody>
      </p:sp>
      <p:sp>
        <p:nvSpPr>
          <p:cNvPr id="4" name="TextBox 3">
            <a:extLst>
              <a:ext uri="{FF2B5EF4-FFF2-40B4-BE49-F238E27FC236}">
                <a16:creationId xmlns:a16="http://schemas.microsoft.com/office/drawing/2014/main" id="{0E2D3F88-2671-4F58-99E7-0369B72EFB99}"/>
              </a:ext>
            </a:extLst>
          </p:cNvPr>
          <p:cNvSpPr txBox="1"/>
          <p:nvPr/>
        </p:nvSpPr>
        <p:spPr>
          <a:xfrm>
            <a:off x="779646" y="2136808"/>
            <a:ext cx="8366760" cy="3157018"/>
          </a:xfrm>
          <a:prstGeom prst="rect">
            <a:avLst/>
          </a:prstGeom>
          <a:noFill/>
        </p:spPr>
        <p:txBody>
          <a:bodyPr wrap="square">
            <a:spAutoFit/>
          </a:bodyPr>
          <a:lstStyle/>
          <a:p>
            <a:pPr marL="342900" indent="-342900" algn="just">
              <a:lnSpc>
                <a:spcPct val="115000"/>
              </a:lnSpc>
              <a:spcAft>
                <a:spcPts val="1000"/>
              </a:spcAft>
              <a:buFont typeface="Wingdings" panose="05000000000000000000" pitchFamily="2" charset="2"/>
              <a:buChar char="Ø"/>
            </a:pPr>
            <a:r>
              <a:rPr lang="en-US" sz="2400" b="1" dirty="0">
                <a:effectLst/>
                <a:latin typeface="+mj-lt"/>
                <a:ea typeface="SimSun" panose="02010600030101010101" pitchFamily="2" charset="-122"/>
                <a:cs typeface="Times New Roman" panose="02020603050405020304" pitchFamily="18" charset="0"/>
              </a:rPr>
              <a:t> RANDOM FOREST</a:t>
            </a:r>
          </a:p>
          <a:p>
            <a:pPr marL="342900" indent="-342900" algn="just">
              <a:lnSpc>
                <a:spcPct val="115000"/>
              </a:lnSpc>
              <a:spcAft>
                <a:spcPts val="1000"/>
              </a:spcAft>
              <a:buFont typeface="Wingdings" panose="05000000000000000000" pitchFamily="2" charset="2"/>
              <a:buChar char="Ø"/>
            </a:pPr>
            <a:r>
              <a:rPr lang="en-US" sz="2400" b="1" dirty="0">
                <a:latin typeface="+mj-lt"/>
                <a:ea typeface="SimSun" panose="02010600030101010101" pitchFamily="2" charset="-122"/>
                <a:cs typeface="Times New Roman" panose="02020603050405020304" pitchFamily="18" charset="0"/>
              </a:rPr>
              <a:t>LOGISTIC REGRESSION</a:t>
            </a:r>
          </a:p>
          <a:p>
            <a:pPr marL="342900" indent="-342900" algn="just">
              <a:lnSpc>
                <a:spcPct val="115000"/>
              </a:lnSpc>
              <a:spcAft>
                <a:spcPts val="1000"/>
              </a:spcAft>
              <a:buFont typeface="Wingdings" panose="05000000000000000000" pitchFamily="2" charset="2"/>
              <a:buChar char="Ø"/>
            </a:pPr>
            <a:r>
              <a:rPr lang="en-US" sz="2400" b="1" dirty="0">
                <a:effectLst/>
                <a:latin typeface="+mj-lt"/>
                <a:ea typeface="SimSun" panose="02010600030101010101" pitchFamily="2" charset="-122"/>
                <a:cs typeface="Times New Roman" panose="02020603050405020304" pitchFamily="18" charset="0"/>
              </a:rPr>
              <a:t>SUPPORT VECTOR MACHINE</a:t>
            </a:r>
          </a:p>
          <a:p>
            <a:pPr marL="342900" indent="-342900" algn="just">
              <a:lnSpc>
                <a:spcPct val="115000"/>
              </a:lnSpc>
              <a:spcAft>
                <a:spcPts val="1000"/>
              </a:spcAft>
              <a:buFont typeface="Wingdings" panose="05000000000000000000" pitchFamily="2" charset="2"/>
              <a:buChar char="Ø"/>
            </a:pPr>
            <a:r>
              <a:rPr lang="en-US" sz="2400" b="1" dirty="0">
                <a:latin typeface="+mj-lt"/>
                <a:ea typeface="SimSun" panose="02010600030101010101" pitchFamily="2" charset="-122"/>
                <a:cs typeface="Times New Roman" panose="02020603050405020304" pitchFamily="18" charset="0"/>
              </a:rPr>
              <a:t>DECISION TREE</a:t>
            </a:r>
          </a:p>
          <a:p>
            <a:pPr marL="342900" indent="-342900" algn="just">
              <a:lnSpc>
                <a:spcPct val="115000"/>
              </a:lnSpc>
              <a:spcAft>
                <a:spcPts val="1000"/>
              </a:spcAft>
              <a:buFont typeface="Wingdings" panose="05000000000000000000" pitchFamily="2" charset="2"/>
              <a:buChar char="Ø"/>
            </a:pPr>
            <a:r>
              <a:rPr lang="en-US" sz="2400" b="1" dirty="0">
                <a:effectLst/>
                <a:latin typeface="+mj-lt"/>
                <a:ea typeface="SimSun" panose="02010600030101010101" pitchFamily="2" charset="-122"/>
                <a:cs typeface="Times New Roman" panose="02020603050405020304" pitchFamily="18" charset="0"/>
              </a:rPr>
              <a:t>K NEAREST NEIGHBORS</a:t>
            </a:r>
          </a:p>
          <a:p>
            <a:pPr marL="342900" indent="-342900" algn="just">
              <a:lnSpc>
                <a:spcPct val="115000"/>
              </a:lnSpc>
              <a:spcAft>
                <a:spcPts val="1000"/>
              </a:spcAft>
              <a:buFont typeface="Wingdings" panose="05000000000000000000" pitchFamily="2" charset="2"/>
              <a:buChar char="Ø"/>
            </a:pPr>
            <a:endParaRPr lang="en-IN" dirty="0"/>
          </a:p>
        </p:txBody>
      </p:sp>
    </p:spTree>
    <p:extLst>
      <p:ext uri="{BB962C8B-B14F-4D97-AF65-F5344CB8AC3E}">
        <p14:creationId xmlns:p14="http://schemas.microsoft.com/office/powerpoint/2010/main" val="20198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57BC-E09B-4A91-B2C8-BD5FFD48A4C6}"/>
              </a:ext>
            </a:extLst>
          </p:cNvPr>
          <p:cNvSpPr>
            <a:spLocks noGrp="1"/>
          </p:cNvSpPr>
          <p:nvPr>
            <p:ph type="title"/>
          </p:nvPr>
        </p:nvSpPr>
        <p:spPr/>
        <p:txBody>
          <a:bodyPr/>
          <a:lstStyle/>
          <a:p>
            <a:r>
              <a:rPr lang="en-US" sz="3600" b="1" u="sng" dirty="0">
                <a:effectLst/>
                <a:ea typeface="SimSun" panose="02010600030101010101" pitchFamily="2" charset="-122"/>
                <a:cs typeface="Times New Roman" panose="02020603050405020304" pitchFamily="18" charset="0"/>
              </a:rPr>
              <a:t>RANDOM FOREST</a:t>
            </a:r>
            <a:br>
              <a:rPr lang="en-US" sz="3600" b="1" dirty="0">
                <a:effectLst/>
                <a:latin typeface="Times New Roman" panose="02020603050405020304" pitchFamily="18" charset="0"/>
                <a:ea typeface="SimSun" panose="02010600030101010101" pitchFamily="2" charset="-122"/>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A23B37A2-CA03-4081-AED2-4A5A81103C4D}"/>
              </a:ext>
            </a:extLst>
          </p:cNvPr>
          <p:cNvSpPr txBox="1"/>
          <p:nvPr/>
        </p:nvSpPr>
        <p:spPr>
          <a:xfrm>
            <a:off x="685801" y="1658777"/>
            <a:ext cx="11028144" cy="1261627"/>
          </a:xfrm>
          <a:prstGeom prst="rect">
            <a:avLst/>
          </a:prstGeom>
          <a:noFill/>
        </p:spPr>
        <p:txBody>
          <a:bodyPr wrap="square">
            <a:spAutoFit/>
          </a:bodyPr>
          <a:lstStyle/>
          <a:p>
            <a:pPr algn="just">
              <a:lnSpc>
                <a:spcPct val="115000"/>
              </a:lnSpc>
              <a:spcAft>
                <a:spcPts val="1000"/>
              </a:spcAft>
            </a:pPr>
            <a:r>
              <a:rPr lang="en-US" sz="2000" b="1" dirty="0">
                <a:effectLst/>
                <a:latin typeface="+mj-lt"/>
                <a:ea typeface="SimSun" panose="02010600030101010101" pitchFamily="2" charset="-122"/>
                <a:cs typeface="Times New Roman" panose="02020603050405020304" pitchFamily="18" charset="0"/>
              </a:rPr>
              <a:t>Random Forest is a supervised learning algorithm.  The final prediction about an entity is given based on the predictions by the different decision trees. </a:t>
            </a:r>
          </a:p>
          <a:p>
            <a:pPr algn="just">
              <a:lnSpc>
                <a:spcPct val="115000"/>
              </a:lnSpc>
              <a:spcAft>
                <a:spcPts val="1000"/>
              </a:spcAft>
            </a:pPr>
            <a:r>
              <a:rPr lang="en-US" sz="2000" b="1" dirty="0">
                <a:effectLst/>
                <a:latin typeface="+mj-lt"/>
                <a:ea typeface="SimSun" panose="02010600030101010101" pitchFamily="2" charset="-122"/>
                <a:cs typeface="Times New Roman" panose="02020603050405020304" pitchFamily="18" charset="0"/>
              </a:rPr>
              <a:t>Random Forest is a flexible and user-friendly machine learning algorithm that produces a great result .</a:t>
            </a:r>
          </a:p>
        </p:txBody>
      </p:sp>
      <p:pic>
        <p:nvPicPr>
          <p:cNvPr id="5" name="image14.png">
            <a:extLst>
              <a:ext uri="{FF2B5EF4-FFF2-40B4-BE49-F238E27FC236}">
                <a16:creationId xmlns:a16="http://schemas.microsoft.com/office/drawing/2014/main" id="{E5CBE8B4-D59A-46A3-993A-4C5A94A9789C}"/>
              </a:ext>
            </a:extLst>
          </p:cNvPr>
          <p:cNvPicPr/>
          <p:nvPr/>
        </p:nvPicPr>
        <p:blipFill>
          <a:blip r:embed="rId2">
            <a:extLst>
              <a:ext uri="{28A0092B-C50C-407E-A947-70E740481C1C}">
                <a14:useLocalDpi xmlns:a14="http://schemas.microsoft.com/office/drawing/2010/main" val="0"/>
              </a:ext>
            </a:extLst>
          </a:blip>
          <a:srcRect/>
          <a:stretch>
            <a:fillRect/>
          </a:stretch>
        </p:blipFill>
        <p:spPr>
          <a:xfrm>
            <a:off x="823110" y="3588828"/>
            <a:ext cx="4191652" cy="2128577"/>
          </a:xfrm>
          <a:prstGeom prst="rect">
            <a:avLst/>
          </a:prstGeom>
          <a:ln w="3175">
            <a:solidFill>
              <a:schemeClr val="tx1"/>
            </a:solidFill>
          </a:ln>
        </p:spPr>
      </p:pic>
      <p:pic>
        <p:nvPicPr>
          <p:cNvPr id="6" name="Picture 5">
            <a:extLst>
              <a:ext uri="{FF2B5EF4-FFF2-40B4-BE49-F238E27FC236}">
                <a16:creationId xmlns:a16="http://schemas.microsoft.com/office/drawing/2014/main" id="{027D1CE9-ABB6-49CB-893B-C34B99AAF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952" y="3588828"/>
            <a:ext cx="4191652" cy="2128577"/>
          </a:xfrm>
          <a:prstGeom prst="rect">
            <a:avLst/>
          </a:prstGeom>
          <a:ln w="12700">
            <a:solidFill>
              <a:schemeClr val="tx1"/>
            </a:solidFill>
          </a:ln>
        </p:spPr>
      </p:pic>
      <p:sp>
        <p:nvSpPr>
          <p:cNvPr id="8" name="TextBox 7">
            <a:extLst>
              <a:ext uri="{FF2B5EF4-FFF2-40B4-BE49-F238E27FC236}">
                <a16:creationId xmlns:a16="http://schemas.microsoft.com/office/drawing/2014/main" id="{C9819DD9-61D9-4231-A1A0-2ACF1F18D1D9}"/>
              </a:ext>
            </a:extLst>
          </p:cNvPr>
          <p:cNvSpPr txBox="1"/>
          <p:nvPr/>
        </p:nvSpPr>
        <p:spPr>
          <a:xfrm>
            <a:off x="1637174" y="5771739"/>
            <a:ext cx="2549815" cy="369332"/>
          </a:xfrm>
          <a:prstGeom prst="rect">
            <a:avLst/>
          </a:prstGeom>
          <a:noFill/>
        </p:spPr>
        <p:txBody>
          <a:bodyPr wrap="square">
            <a:spAutoFit/>
          </a:bodyPr>
          <a:lstStyle/>
          <a:p>
            <a:r>
              <a:rPr lang="en-IN" sz="1800" dirty="0">
                <a:effectLst/>
                <a:latin typeface="Times New Roman" panose="02020603050405020304" pitchFamily="18" charset="0"/>
                <a:ea typeface="Arial" panose="020B0604020202020204" pitchFamily="34" charset="0"/>
              </a:rPr>
              <a:t>Performance evaluation</a:t>
            </a:r>
            <a:endParaRPr lang="en-IN" dirty="0"/>
          </a:p>
        </p:txBody>
      </p:sp>
      <p:sp>
        <p:nvSpPr>
          <p:cNvPr id="10" name="TextBox 9">
            <a:extLst>
              <a:ext uri="{FF2B5EF4-FFF2-40B4-BE49-F238E27FC236}">
                <a16:creationId xmlns:a16="http://schemas.microsoft.com/office/drawing/2014/main" id="{36EFFABA-2E33-4D64-81D3-1C176F90C4C5}"/>
              </a:ext>
            </a:extLst>
          </p:cNvPr>
          <p:cNvSpPr txBox="1"/>
          <p:nvPr/>
        </p:nvSpPr>
        <p:spPr>
          <a:xfrm>
            <a:off x="5909587" y="5749133"/>
            <a:ext cx="3650381" cy="374077"/>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Confusion matrix of proposed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566C4B07-8B45-4725-8C10-63F2AB867BF9}"/>
              </a:ext>
            </a:extLst>
          </p:cNvPr>
          <p:cNvSpPr/>
          <p:nvPr/>
        </p:nvSpPr>
        <p:spPr>
          <a:xfrm>
            <a:off x="442762" y="3213591"/>
            <a:ext cx="9856270" cy="315708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2502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4395-AC2E-43BF-ACD2-0429904493F4}"/>
              </a:ext>
            </a:extLst>
          </p:cNvPr>
          <p:cNvSpPr>
            <a:spLocks noGrp="1"/>
          </p:cNvSpPr>
          <p:nvPr>
            <p:ph type="title"/>
          </p:nvPr>
        </p:nvSpPr>
        <p:spPr>
          <a:xfrm>
            <a:off x="685801" y="609600"/>
            <a:ext cx="10131425" cy="1133101"/>
          </a:xfrm>
        </p:spPr>
        <p:txBody>
          <a:bodyPr>
            <a:normAutofit fontScale="90000"/>
          </a:bodyPr>
          <a:lstStyle/>
          <a:p>
            <a:r>
              <a:rPr lang="en-US" sz="3600" b="1" u="sng" dirty="0">
                <a:effectLst>
                  <a:outerShdw blurRad="38100" dist="38100" dir="2700000" algn="tl">
                    <a:srgbClr val="000000">
                      <a:alpha val="43137"/>
                    </a:srgbClr>
                  </a:outerShdw>
                </a:effectLst>
                <a:ea typeface="SimSun" panose="02010600030101010101" pitchFamily="2" charset="-122"/>
                <a:cs typeface="Times New Roman" panose="02020603050405020304" pitchFamily="18" charset="0"/>
              </a:rPr>
              <a:t>LOGISTIC REGRESSION</a:t>
            </a:r>
            <a:br>
              <a:rPr lang="en-US" sz="3600" b="1" dirty="0">
                <a:latin typeface="Times New Roman" panose="02020603050405020304" pitchFamily="18" charset="0"/>
                <a:ea typeface="SimSun" panose="02010600030101010101" pitchFamily="2" charset="-122"/>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E9C5583E-FDDC-491D-96DC-0DA50DDB09A3}"/>
              </a:ext>
            </a:extLst>
          </p:cNvPr>
          <p:cNvSpPr txBox="1"/>
          <p:nvPr/>
        </p:nvSpPr>
        <p:spPr>
          <a:xfrm>
            <a:off x="685800" y="1742701"/>
            <a:ext cx="9998241" cy="646331"/>
          </a:xfrm>
          <a:prstGeom prst="rect">
            <a:avLst/>
          </a:prstGeom>
          <a:noFill/>
        </p:spPr>
        <p:txBody>
          <a:bodyPr wrap="square">
            <a:spAutoFit/>
          </a:bodyPr>
          <a:lstStyle/>
          <a:p>
            <a:r>
              <a:rPr lang="en-US" dirty="0"/>
              <a:t>Logistic regression is the appropriate regression analysis to conduct when the dependent variable is dichotomous (binary).</a:t>
            </a:r>
            <a:endParaRPr lang="en-IN" dirty="0"/>
          </a:p>
        </p:txBody>
      </p:sp>
      <p:sp>
        <p:nvSpPr>
          <p:cNvPr id="10" name="TextBox 9">
            <a:extLst>
              <a:ext uri="{FF2B5EF4-FFF2-40B4-BE49-F238E27FC236}">
                <a16:creationId xmlns:a16="http://schemas.microsoft.com/office/drawing/2014/main" id="{FC723717-20BC-469B-9CFA-DE29DE4DD84B}"/>
              </a:ext>
            </a:extLst>
          </p:cNvPr>
          <p:cNvSpPr txBox="1"/>
          <p:nvPr/>
        </p:nvSpPr>
        <p:spPr>
          <a:xfrm>
            <a:off x="685800" y="2551918"/>
            <a:ext cx="8718082" cy="369332"/>
          </a:xfrm>
          <a:prstGeom prst="rect">
            <a:avLst/>
          </a:prstGeom>
          <a:noFill/>
        </p:spPr>
        <p:txBody>
          <a:bodyPr wrap="square">
            <a:spAutoFit/>
          </a:bodyPr>
          <a:lstStyle/>
          <a:p>
            <a:r>
              <a:rPr lang="en-US" dirty="0"/>
              <a:t>Like all regression analyses, the logistic regression is a predictive analysis. </a:t>
            </a:r>
            <a:endParaRPr lang="en-IN" dirty="0"/>
          </a:p>
        </p:txBody>
      </p:sp>
      <p:pic>
        <p:nvPicPr>
          <p:cNvPr id="11" name="Picture 10" descr="photo_2021-12-29_11-46-36">
            <a:extLst>
              <a:ext uri="{FF2B5EF4-FFF2-40B4-BE49-F238E27FC236}">
                <a16:creationId xmlns:a16="http://schemas.microsoft.com/office/drawing/2014/main" id="{1284CAB1-2FAC-40AC-AF14-57EC2088F524}"/>
              </a:ext>
            </a:extLst>
          </p:cNvPr>
          <p:cNvPicPr>
            <a:picLocks noChangeAspect="1"/>
          </p:cNvPicPr>
          <p:nvPr/>
        </p:nvPicPr>
        <p:blipFill>
          <a:blip r:embed="rId2"/>
          <a:stretch>
            <a:fillRect/>
          </a:stretch>
        </p:blipFill>
        <p:spPr>
          <a:xfrm>
            <a:off x="823378" y="3565518"/>
            <a:ext cx="4326138" cy="2253393"/>
          </a:xfrm>
          <a:prstGeom prst="rect">
            <a:avLst/>
          </a:prstGeom>
          <a:ln w="12700">
            <a:solidFill>
              <a:schemeClr val="tx1"/>
            </a:solidFill>
          </a:ln>
        </p:spPr>
      </p:pic>
      <p:pic>
        <p:nvPicPr>
          <p:cNvPr id="12" name="Picture 11">
            <a:extLst>
              <a:ext uri="{FF2B5EF4-FFF2-40B4-BE49-F238E27FC236}">
                <a16:creationId xmlns:a16="http://schemas.microsoft.com/office/drawing/2014/main" id="{AD020D43-0B8C-4031-AC9B-14878B081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920" y="3543824"/>
            <a:ext cx="4326138" cy="2275087"/>
          </a:xfrm>
          <a:prstGeom prst="rect">
            <a:avLst/>
          </a:prstGeom>
          <a:ln w="12700">
            <a:solidFill>
              <a:schemeClr val="tx1"/>
            </a:solidFill>
          </a:ln>
        </p:spPr>
      </p:pic>
      <p:sp>
        <p:nvSpPr>
          <p:cNvPr id="14" name="TextBox 13">
            <a:extLst>
              <a:ext uri="{FF2B5EF4-FFF2-40B4-BE49-F238E27FC236}">
                <a16:creationId xmlns:a16="http://schemas.microsoft.com/office/drawing/2014/main" id="{52761E3B-0805-4322-8446-7F4CC7C496A2}"/>
              </a:ext>
            </a:extLst>
          </p:cNvPr>
          <p:cNvSpPr txBox="1"/>
          <p:nvPr/>
        </p:nvSpPr>
        <p:spPr>
          <a:xfrm>
            <a:off x="1772460" y="5879068"/>
            <a:ext cx="2427973" cy="369332"/>
          </a:xfrm>
          <a:prstGeom prst="rect">
            <a:avLst/>
          </a:prstGeom>
          <a:noFill/>
        </p:spPr>
        <p:txBody>
          <a:bodyPr wrap="square">
            <a:spAutoFit/>
          </a:bodyPr>
          <a:lstStyle/>
          <a:p>
            <a:r>
              <a:rPr lang="en-IN" sz="1800" dirty="0">
                <a:effectLst/>
                <a:latin typeface="Times New Roman" panose="02020603050405020304" pitchFamily="18" charset="0"/>
                <a:ea typeface="Arial" panose="020B0604020202020204" pitchFamily="34" charset="0"/>
              </a:rPr>
              <a:t>Performance evaluation</a:t>
            </a:r>
            <a:endParaRPr lang="en-IN" dirty="0"/>
          </a:p>
        </p:txBody>
      </p:sp>
      <p:sp>
        <p:nvSpPr>
          <p:cNvPr id="16" name="TextBox 15">
            <a:extLst>
              <a:ext uri="{FF2B5EF4-FFF2-40B4-BE49-F238E27FC236}">
                <a16:creationId xmlns:a16="http://schemas.microsoft.com/office/drawing/2014/main" id="{57296F9C-01E9-4675-9D43-E8505E51E15B}"/>
              </a:ext>
            </a:extLst>
          </p:cNvPr>
          <p:cNvSpPr txBox="1"/>
          <p:nvPr/>
        </p:nvSpPr>
        <p:spPr>
          <a:xfrm>
            <a:off x="6061299" y="5879068"/>
            <a:ext cx="3573379" cy="374077"/>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Confusion matrix of proposed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731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DF25-D362-4070-B98E-248712F7CF43}"/>
              </a:ext>
            </a:extLst>
          </p:cNvPr>
          <p:cNvSpPr>
            <a:spLocks noGrp="1"/>
          </p:cNvSpPr>
          <p:nvPr>
            <p:ph type="title"/>
          </p:nvPr>
        </p:nvSpPr>
        <p:spPr>
          <a:xfrm>
            <a:off x="685801" y="609601"/>
            <a:ext cx="10131425" cy="852944"/>
          </a:xfrm>
        </p:spPr>
        <p:txBody>
          <a:bodyPr>
            <a:normAutofit fontScale="90000"/>
          </a:bodyPr>
          <a:lstStyle/>
          <a:p>
            <a:r>
              <a:rPr lang="en-US" sz="3600" b="1" u="sng" dirty="0">
                <a:effectLst/>
                <a:ea typeface="SimSun" panose="02010600030101010101" pitchFamily="2" charset="-122"/>
                <a:cs typeface="Times New Roman" panose="02020603050405020304" pitchFamily="18" charset="0"/>
              </a:rPr>
              <a:t>SUPPORT VECTOR MACHINE</a:t>
            </a:r>
            <a:br>
              <a:rPr lang="en-US" sz="3600" b="1" dirty="0">
                <a:effectLst/>
                <a:latin typeface="Times New Roman" panose="02020603050405020304" pitchFamily="18" charset="0"/>
                <a:ea typeface="SimSun" panose="02010600030101010101" pitchFamily="2" charset="-122"/>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D7D08037-8D2C-485E-A357-814602453B53}"/>
              </a:ext>
            </a:extLst>
          </p:cNvPr>
          <p:cNvSpPr txBox="1"/>
          <p:nvPr/>
        </p:nvSpPr>
        <p:spPr>
          <a:xfrm>
            <a:off x="685801" y="1587449"/>
            <a:ext cx="9353348" cy="369332"/>
          </a:xfrm>
          <a:prstGeom prst="rect">
            <a:avLst/>
          </a:prstGeom>
          <a:noFill/>
        </p:spPr>
        <p:txBody>
          <a:bodyPr wrap="square">
            <a:spAutoFit/>
          </a:bodyPr>
          <a:lstStyle/>
          <a:p>
            <a:r>
              <a:rPr lang="en-US" dirty="0"/>
              <a:t>SVM or Support Vector Machine is a linear model for classification and regression problems.</a:t>
            </a:r>
            <a:endParaRPr lang="en-IN" dirty="0"/>
          </a:p>
        </p:txBody>
      </p:sp>
      <p:sp>
        <p:nvSpPr>
          <p:cNvPr id="10" name="TextBox 9">
            <a:extLst>
              <a:ext uri="{FF2B5EF4-FFF2-40B4-BE49-F238E27FC236}">
                <a16:creationId xmlns:a16="http://schemas.microsoft.com/office/drawing/2014/main" id="{7A5C69C4-1D0F-44DE-8085-B5EEF68622FD}"/>
              </a:ext>
            </a:extLst>
          </p:cNvPr>
          <p:cNvSpPr txBox="1"/>
          <p:nvPr/>
        </p:nvSpPr>
        <p:spPr>
          <a:xfrm>
            <a:off x="685800" y="1956781"/>
            <a:ext cx="8881711" cy="369332"/>
          </a:xfrm>
          <a:prstGeom prst="rect">
            <a:avLst/>
          </a:prstGeom>
          <a:noFill/>
        </p:spPr>
        <p:txBody>
          <a:bodyPr wrap="square">
            <a:spAutoFit/>
          </a:bodyPr>
          <a:lstStyle/>
          <a:p>
            <a:r>
              <a:rPr lang="en-US" dirty="0"/>
              <a:t>The algorithm creates a line or a hyperplane which separates the data into classes.</a:t>
            </a:r>
            <a:endParaRPr lang="en-IN" dirty="0"/>
          </a:p>
        </p:txBody>
      </p:sp>
      <p:sp>
        <p:nvSpPr>
          <p:cNvPr id="16" name="TextBox 15">
            <a:extLst>
              <a:ext uri="{FF2B5EF4-FFF2-40B4-BE49-F238E27FC236}">
                <a16:creationId xmlns:a16="http://schemas.microsoft.com/office/drawing/2014/main" id="{5CB08A13-CB01-404A-8CBA-6A2CD7229EBC}"/>
              </a:ext>
            </a:extLst>
          </p:cNvPr>
          <p:cNvSpPr txBox="1"/>
          <p:nvPr/>
        </p:nvSpPr>
        <p:spPr>
          <a:xfrm>
            <a:off x="685799" y="2326113"/>
            <a:ext cx="8460607" cy="646331"/>
          </a:xfrm>
          <a:prstGeom prst="rect">
            <a:avLst/>
          </a:prstGeom>
          <a:noFill/>
        </p:spPr>
        <p:txBody>
          <a:bodyPr wrap="square">
            <a:spAutoFit/>
          </a:bodyPr>
          <a:lstStyle/>
          <a:p>
            <a:r>
              <a:rPr lang="en-US" dirty="0"/>
              <a:t>According to the SVM algorithm we find the points closest to the line from both the classes. These points are called support vectors. </a:t>
            </a:r>
            <a:endParaRPr lang="en-IN" dirty="0"/>
          </a:p>
        </p:txBody>
      </p:sp>
      <p:pic>
        <p:nvPicPr>
          <p:cNvPr id="17" name="image9.png">
            <a:extLst>
              <a:ext uri="{FF2B5EF4-FFF2-40B4-BE49-F238E27FC236}">
                <a16:creationId xmlns:a16="http://schemas.microsoft.com/office/drawing/2014/main" id="{3D39DB59-5DF9-43E9-B24F-922753150126}"/>
              </a:ext>
            </a:extLst>
          </p:cNvPr>
          <p:cNvPicPr/>
          <p:nvPr/>
        </p:nvPicPr>
        <p:blipFill>
          <a:blip r:embed="rId2"/>
          <a:srcRect/>
          <a:stretch>
            <a:fillRect/>
          </a:stretch>
        </p:blipFill>
        <p:spPr>
          <a:xfrm>
            <a:off x="866274" y="3673294"/>
            <a:ext cx="3888606" cy="2265535"/>
          </a:xfrm>
          <a:prstGeom prst="rect">
            <a:avLst/>
          </a:prstGeom>
        </p:spPr>
      </p:pic>
      <p:pic>
        <p:nvPicPr>
          <p:cNvPr id="18" name="Picture 17">
            <a:extLst>
              <a:ext uri="{FF2B5EF4-FFF2-40B4-BE49-F238E27FC236}">
                <a16:creationId xmlns:a16="http://schemas.microsoft.com/office/drawing/2014/main" id="{FE6DC015-E016-42E9-A48F-C3174A5ED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655" y="3673293"/>
            <a:ext cx="4202446" cy="2265535"/>
          </a:xfrm>
          <a:prstGeom prst="rect">
            <a:avLst/>
          </a:prstGeom>
          <a:ln w="12700">
            <a:solidFill>
              <a:schemeClr val="tx1"/>
            </a:solidFill>
          </a:ln>
        </p:spPr>
      </p:pic>
      <p:sp>
        <p:nvSpPr>
          <p:cNvPr id="20" name="TextBox 19">
            <a:extLst>
              <a:ext uri="{FF2B5EF4-FFF2-40B4-BE49-F238E27FC236}">
                <a16:creationId xmlns:a16="http://schemas.microsoft.com/office/drawing/2014/main" id="{78598D28-F0FB-44F2-A37C-CBAB66E291D4}"/>
              </a:ext>
            </a:extLst>
          </p:cNvPr>
          <p:cNvSpPr txBox="1"/>
          <p:nvPr/>
        </p:nvSpPr>
        <p:spPr>
          <a:xfrm>
            <a:off x="1596590" y="6063734"/>
            <a:ext cx="2427973" cy="369332"/>
          </a:xfrm>
          <a:prstGeom prst="rect">
            <a:avLst/>
          </a:prstGeom>
          <a:noFill/>
        </p:spPr>
        <p:txBody>
          <a:bodyPr wrap="square">
            <a:spAutoFit/>
          </a:bodyPr>
          <a:lstStyle/>
          <a:p>
            <a:r>
              <a:rPr lang="en-IN" sz="1800" dirty="0">
                <a:effectLst/>
                <a:latin typeface="Times New Roman" panose="02020603050405020304" pitchFamily="18" charset="0"/>
                <a:ea typeface="Arial" panose="020B0604020202020204" pitchFamily="34" charset="0"/>
              </a:rPr>
              <a:t>Performance evaluation</a:t>
            </a:r>
            <a:endParaRPr lang="en-IN" dirty="0"/>
          </a:p>
        </p:txBody>
      </p:sp>
      <p:sp>
        <p:nvSpPr>
          <p:cNvPr id="22" name="TextBox 21">
            <a:extLst>
              <a:ext uri="{FF2B5EF4-FFF2-40B4-BE49-F238E27FC236}">
                <a16:creationId xmlns:a16="http://schemas.microsoft.com/office/drawing/2014/main" id="{CD1BC79C-C5C0-4624-8CB4-71D09D47E262}"/>
              </a:ext>
            </a:extLst>
          </p:cNvPr>
          <p:cNvSpPr txBox="1"/>
          <p:nvPr/>
        </p:nvSpPr>
        <p:spPr>
          <a:xfrm>
            <a:off x="5340123" y="6058989"/>
            <a:ext cx="3775510" cy="374077"/>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Confusion matrix of proposed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834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77E9-0589-4319-B6A7-3FEB50949322}"/>
              </a:ext>
            </a:extLst>
          </p:cNvPr>
          <p:cNvSpPr>
            <a:spLocks noGrp="1"/>
          </p:cNvSpPr>
          <p:nvPr>
            <p:ph type="title"/>
          </p:nvPr>
        </p:nvSpPr>
        <p:spPr>
          <a:xfrm>
            <a:off x="685801" y="609600"/>
            <a:ext cx="10131425" cy="891941"/>
          </a:xfrm>
        </p:spPr>
        <p:txBody>
          <a:bodyPr>
            <a:normAutofit fontScale="90000"/>
          </a:bodyPr>
          <a:lstStyle/>
          <a:p>
            <a:r>
              <a:rPr lang="en-US" sz="3600" b="1" u="sng" dirty="0">
                <a:ea typeface="SimSun" panose="02010600030101010101" pitchFamily="2" charset="-122"/>
                <a:cs typeface="Times New Roman" panose="02020603050405020304" pitchFamily="18" charset="0"/>
              </a:rPr>
              <a:t>DECISION TREE</a:t>
            </a:r>
            <a:br>
              <a:rPr lang="en-US" sz="3600" b="1" dirty="0">
                <a:latin typeface="Times New Roman" panose="02020603050405020304" pitchFamily="18" charset="0"/>
                <a:ea typeface="SimSun" panose="02010600030101010101" pitchFamily="2" charset="-122"/>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496D6875-E795-4F02-9BF9-51B994213749}"/>
              </a:ext>
            </a:extLst>
          </p:cNvPr>
          <p:cNvSpPr txBox="1"/>
          <p:nvPr/>
        </p:nvSpPr>
        <p:spPr>
          <a:xfrm>
            <a:off x="685801" y="1501541"/>
            <a:ext cx="10131425" cy="375552"/>
          </a:xfrm>
          <a:prstGeom prst="rect">
            <a:avLst/>
          </a:prstGeom>
          <a:noFill/>
        </p:spPr>
        <p:txBody>
          <a:bodyPr wrap="square">
            <a:spAutoFit/>
          </a:bodyPr>
          <a:lstStyle/>
          <a:p>
            <a:pPr algn="just">
              <a:lnSpc>
                <a:spcPct val="107000"/>
              </a:lnSpc>
              <a:spcAft>
                <a:spcPts val="800"/>
              </a:spcAft>
            </a:pPr>
            <a:r>
              <a:rPr lang="en-IN" sz="1800" b="1" dirty="0">
                <a:effectLst/>
                <a:latin typeface="+mj-lt"/>
                <a:ea typeface="Arial" panose="020B0604020202020204" pitchFamily="34" charset="0"/>
                <a:cs typeface="Times New Roman" panose="02020603050405020304" pitchFamily="18" charset="0"/>
              </a:rPr>
              <a:t>Decision Trees (DTs) are a non-parametric</a:t>
            </a:r>
            <a:r>
              <a:rPr lang="en-IN" sz="1600" b="1" dirty="0">
                <a:latin typeface="+mj-lt"/>
                <a:ea typeface="Arial" panose="020B0604020202020204" pitchFamily="34" charset="0"/>
                <a:cs typeface="Times New Roman" panose="02020603050405020304" pitchFamily="18" charset="0"/>
              </a:rPr>
              <a:t> </a:t>
            </a:r>
            <a:r>
              <a:rPr lang="en-IN" sz="1800" b="1" dirty="0">
                <a:effectLst/>
                <a:latin typeface="+mj-lt"/>
                <a:ea typeface="Arial" panose="020B0604020202020204" pitchFamily="34" charset="0"/>
              </a:rPr>
              <a:t>Supervised learning method used for classification and regression. </a:t>
            </a:r>
            <a:endParaRPr lang="en-IN" b="1" dirty="0">
              <a:latin typeface="+mj-lt"/>
            </a:endParaRPr>
          </a:p>
        </p:txBody>
      </p:sp>
      <p:sp>
        <p:nvSpPr>
          <p:cNvPr id="8" name="TextBox 7">
            <a:extLst>
              <a:ext uri="{FF2B5EF4-FFF2-40B4-BE49-F238E27FC236}">
                <a16:creationId xmlns:a16="http://schemas.microsoft.com/office/drawing/2014/main" id="{D2D8B6D0-04BB-4A65-9992-F2FBC9A008E3}"/>
              </a:ext>
            </a:extLst>
          </p:cNvPr>
          <p:cNvSpPr txBox="1"/>
          <p:nvPr/>
        </p:nvSpPr>
        <p:spPr>
          <a:xfrm>
            <a:off x="680987" y="2030370"/>
            <a:ext cx="8460605" cy="1477328"/>
          </a:xfrm>
          <a:prstGeom prst="rect">
            <a:avLst/>
          </a:prstGeom>
          <a:noFill/>
        </p:spPr>
        <p:txBody>
          <a:bodyPr wrap="square">
            <a:spAutoFit/>
          </a:bodyPr>
          <a:lstStyle/>
          <a:p>
            <a:r>
              <a:rPr lang="en-US" dirty="0"/>
              <a:t>Below are the two reasons for using the Decision tree:</a:t>
            </a:r>
          </a:p>
          <a:p>
            <a:r>
              <a:rPr lang="en-US" dirty="0"/>
              <a:t>1.Decision Trees usually mimic human thinking ability while making a decision, so it is easy to understand.</a:t>
            </a:r>
          </a:p>
          <a:p>
            <a:r>
              <a:rPr lang="en-US" dirty="0"/>
              <a:t>2.The logic behind the decision tree can be easily understood because it shows a tree-like structure.</a:t>
            </a:r>
          </a:p>
        </p:txBody>
      </p:sp>
      <p:pic>
        <p:nvPicPr>
          <p:cNvPr id="9" name="image1.png">
            <a:extLst>
              <a:ext uri="{FF2B5EF4-FFF2-40B4-BE49-F238E27FC236}">
                <a16:creationId xmlns:a16="http://schemas.microsoft.com/office/drawing/2014/main" id="{9CDB334C-EF9A-4146-B102-D8B7F458A042}"/>
              </a:ext>
            </a:extLst>
          </p:cNvPr>
          <p:cNvPicPr/>
          <p:nvPr/>
        </p:nvPicPr>
        <p:blipFill>
          <a:blip r:embed="rId2"/>
          <a:srcRect/>
          <a:stretch>
            <a:fillRect/>
          </a:stretch>
        </p:blipFill>
        <p:spPr>
          <a:xfrm>
            <a:off x="827773" y="4109987"/>
            <a:ext cx="4225489" cy="2138413"/>
          </a:xfrm>
          <a:prstGeom prst="rect">
            <a:avLst/>
          </a:prstGeom>
          <a:ln w="3175">
            <a:solidFill>
              <a:schemeClr val="tx1"/>
            </a:solidFill>
          </a:ln>
        </p:spPr>
      </p:pic>
      <p:pic>
        <p:nvPicPr>
          <p:cNvPr id="10" name="Picture 9">
            <a:extLst>
              <a:ext uri="{FF2B5EF4-FFF2-40B4-BE49-F238E27FC236}">
                <a16:creationId xmlns:a16="http://schemas.microsoft.com/office/drawing/2014/main" id="{26C4837E-F0BA-4A82-8E47-FEE3D7C15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719" y="4109987"/>
            <a:ext cx="4225489" cy="2138413"/>
          </a:xfrm>
          <a:prstGeom prst="rect">
            <a:avLst/>
          </a:prstGeom>
          <a:ln w="12700">
            <a:solidFill>
              <a:schemeClr val="tx1"/>
            </a:solidFill>
          </a:ln>
        </p:spPr>
      </p:pic>
      <p:sp>
        <p:nvSpPr>
          <p:cNvPr id="12" name="TextBox 11">
            <a:extLst>
              <a:ext uri="{FF2B5EF4-FFF2-40B4-BE49-F238E27FC236}">
                <a16:creationId xmlns:a16="http://schemas.microsoft.com/office/drawing/2014/main" id="{01E4E81C-8F55-49CA-BCBA-9C5F0FD2499D}"/>
              </a:ext>
            </a:extLst>
          </p:cNvPr>
          <p:cNvSpPr txBox="1"/>
          <p:nvPr/>
        </p:nvSpPr>
        <p:spPr>
          <a:xfrm>
            <a:off x="1669982" y="6248400"/>
            <a:ext cx="2541070" cy="369332"/>
          </a:xfrm>
          <a:prstGeom prst="rect">
            <a:avLst/>
          </a:prstGeom>
          <a:noFill/>
        </p:spPr>
        <p:txBody>
          <a:bodyPr wrap="square">
            <a:spAutoFit/>
          </a:bodyPr>
          <a:lstStyle/>
          <a:p>
            <a:r>
              <a:rPr lang="en-IN" sz="1800" dirty="0">
                <a:effectLst/>
                <a:latin typeface="Times New Roman" panose="02020603050405020304" pitchFamily="18" charset="0"/>
                <a:ea typeface="Arial" panose="020B0604020202020204" pitchFamily="34" charset="0"/>
              </a:rPr>
              <a:t>Performance evaluation</a:t>
            </a:r>
            <a:endParaRPr lang="en-IN" dirty="0"/>
          </a:p>
        </p:txBody>
      </p:sp>
      <p:sp>
        <p:nvSpPr>
          <p:cNvPr id="14" name="TextBox 13">
            <a:extLst>
              <a:ext uri="{FF2B5EF4-FFF2-40B4-BE49-F238E27FC236}">
                <a16:creationId xmlns:a16="http://schemas.microsoft.com/office/drawing/2014/main" id="{89C3CE69-4C7D-471E-9F4C-A4596863C94A}"/>
              </a:ext>
            </a:extLst>
          </p:cNvPr>
          <p:cNvSpPr txBox="1"/>
          <p:nvPr/>
        </p:nvSpPr>
        <p:spPr>
          <a:xfrm>
            <a:off x="5737209" y="6243655"/>
            <a:ext cx="3698507" cy="374077"/>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Confusion matrix of proposed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9394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BB09-CC86-45D4-A6E0-AB354E93889E}"/>
              </a:ext>
            </a:extLst>
          </p:cNvPr>
          <p:cNvSpPr>
            <a:spLocks noGrp="1"/>
          </p:cNvSpPr>
          <p:nvPr>
            <p:ph type="title"/>
          </p:nvPr>
        </p:nvSpPr>
        <p:spPr>
          <a:xfrm>
            <a:off x="685801" y="481264"/>
            <a:ext cx="10131425" cy="1051668"/>
          </a:xfrm>
        </p:spPr>
        <p:txBody>
          <a:bodyPr>
            <a:normAutofit fontScale="90000"/>
          </a:bodyPr>
          <a:lstStyle/>
          <a:p>
            <a:r>
              <a:rPr lang="en-US" sz="3600" b="1" u="sng" dirty="0">
                <a:effectLst/>
                <a:ea typeface="SimSun" panose="02010600030101010101" pitchFamily="2" charset="-122"/>
                <a:cs typeface="Times New Roman" panose="02020603050405020304" pitchFamily="18" charset="0"/>
              </a:rPr>
              <a:t>K NEAREST NEIGHBORS</a:t>
            </a:r>
            <a:br>
              <a:rPr lang="en-US" sz="3600" b="1" dirty="0">
                <a:effectLst/>
                <a:latin typeface="Times New Roman" panose="02020603050405020304" pitchFamily="18" charset="0"/>
                <a:ea typeface="SimSun" panose="02010600030101010101" pitchFamily="2" charset="-122"/>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21176628-6A15-4029-A09F-D01C36A8FE0D}"/>
              </a:ext>
            </a:extLst>
          </p:cNvPr>
          <p:cNvSpPr txBox="1"/>
          <p:nvPr/>
        </p:nvSpPr>
        <p:spPr>
          <a:xfrm>
            <a:off x="685801" y="1453416"/>
            <a:ext cx="9950115" cy="923330"/>
          </a:xfrm>
          <a:prstGeom prst="rect">
            <a:avLst/>
          </a:prstGeom>
          <a:noFill/>
        </p:spPr>
        <p:txBody>
          <a:bodyPr wrap="square">
            <a:spAutoFit/>
          </a:bodyPr>
          <a:lstStyle/>
          <a:p>
            <a:r>
              <a:rPr lang="en-US" b="1" dirty="0"/>
              <a:t>K-nearest neighbors (KNN)</a:t>
            </a:r>
          </a:p>
          <a:p>
            <a:r>
              <a:rPr lang="en-US" b="1" dirty="0"/>
              <a:t>algorithm is a type of supervised ML algorithm which can be used for both classification as well as regression predictive problems. </a:t>
            </a:r>
            <a:endParaRPr lang="en-IN" b="1" dirty="0"/>
          </a:p>
        </p:txBody>
      </p:sp>
      <p:sp>
        <p:nvSpPr>
          <p:cNvPr id="8" name="TextBox 7">
            <a:extLst>
              <a:ext uri="{FF2B5EF4-FFF2-40B4-BE49-F238E27FC236}">
                <a16:creationId xmlns:a16="http://schemas.microsoft.com/office/drawing/2014/main" id="{D2D890C2-F52D-4AF8-8D2A-3D897250852A}"/>
              </a:ext>
            </a:extLst>
          </p:cNvPr>
          <p:cNvSpPr txBox="1"/>
          <p:nvPr/>
        </p:nvSpPr>
        <p:spPr>
          <a:xfrm>
            <a:off x="685801" y="2560320"/>
            <a:ext cx="8460605" cy="923330"/>
          </a:xfrm>
          <a:prstGeom prst="rect">
            <a:avLst/>
          </a:prstGeom>
          <a:noFill/>
        </p:spPr>
        <p:txBody>
          <a:bodyPr wrap="square">
            <a:spAutoFit/>
          </a:bodyPr>
          <a:lstStyle/>
          <a:p>
            <a:r>
              <a:rPr lang="en-IN" sz="1800" b="1" dirty="0">
                <a:effectLst/>
                <a:latin typeface="+mj-lt"/>
                <a:ea typeface="Calibri" panose="020F0502020204030204" pitchFamily="34" charset="0"/>
              </a:rPr>
              <a:t>The following two properties would define KNN well-</a:t>
            </a:r>
          </a:p>
          <a:p>
            <a:r>
              <a:rPr lang="en-IN" sz="1800" b="1" dirty="0">
                <a:effectLst/>
                <a:latin typeface="+mj-lt"/>
                <a:ea typeface="Calibri" panose="020F0502020204030204" pitchFamily="34" charset="0"/>
              </a:rPr>
              <a:t>Lazy learning algorithm</a:t>
            </a:r>
            <a:endParaRPr lang="en-IN" b="1" dirty="0">
              <a:latin typeface="+mj-lt"/>
              <a:ea typeface="Calibri" panose="020F0502020204030204" pitchFamily="34" charset="0"/>
            </a:endParaRPr>
          </a:p>
          <a:p>
            <a:r>
              <a:rPr lang="en-IN" sz="1800" b="1" dirty="0">
                <a:effectLst/>
                <a:latin typeface="+mj-lt"/>
                <a:ea typeface="Calibri" panose="020F0502020204030204" pitchFamily="34" charset="0"/>
              </a:rPr>
              <a:t>Non-parametric learning algorithm </a:t>
            </a:r>
            <a:endParaRPr lang="en-IN" b="1" dirty="0">
              <a:latin typeface="+mj-lt"/>
            </a:endParaRPr>
          </a:p>
        </p:txBody>
      </p:sp>
      <p:pic>
        <p:nvPicPr>
          <p:cNvPr id="9" name="image7.png">
            <a:extLst>
              <a:ext uri="{FF2B5EF4-FFF2-40B4-BE49-F238E27FC236}">
                <a16:creationId xmlns:a16="http://schemas.microsoft.com/office/drawing/2014/main" id="{8C513DF8-BE59-459B-A3E9-75A5335A971E}"/>
              </a:ext>
            </a:extLst>
          </p:cNvPr>
          <p:cNvPicPr/>
          <p:nvPr/>
        </p:nvPicPr>
        <p:blipFill>
          <a:blip r:embed="rId2"/>
          <a:srcRect/>
          <a:stretch>
            <a:fillRect/>
          </a:stretch>
        </p:blipFill>
        <p:spPr>
          <a:xfrm>
            <a:off x="868963" y="3773805"/>
            <a:ext cx="4126549" cy="2390373"/>
          </a:xfrm>
          <a:prstGeom prst="rect">
            <a:avLst/>
          </a:prstGeom>
          <a:ln w="3175">
            <a:solidFill>
              <a:schemeClr val="tx1"/>
            </a:solidFill>
          </a:ln>
        </p:spPr>
      </p:pic>
      <p:pic>
        <p:nvPicPr>
          <p:cNvPr id="10" name="Picture 9">
            <a:extLst>
              <a:ext uri="{FF2B5EF4-FFF2-40B4-BE49-F238E27FC236}">
                <a16:creationId xmlns:a16="http://schemas.microsoft.com/office/drawing/2014/main" id="{DEFC7D9A-7258-4B51-BE88-9F19C5F53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7149" y="3773805"/>
            <a:ext cx="4126549" cy="2390373"/>
          </a:xfrm>
          <a:prstGeom prst="rect">
            <a:avLst/>
          </a:prstGeom>
          <a:ln w="12700">
            <a:solidFill>
              <a:schemeClr val="tx1"/>
            </a:solidFill>
          </a:ln>
        </p:spPr>
      </p:pic>
      <p:sp>
        <p:nvSpPr>
          <p:cNvPr id="12" name="TextBox 11">
            <a:extLst>
              <a:ext uri="{FF2B5EF4-FFF2-40B4-BE49-F238E27FC236}">
                <a16:creationId xmlns:a16="http://schemas.microsoft.com/office/drawing/2014/main" id="{B8222CED-D283-4BD1-90EB-CDD395E3409D}"/>
              </a:ext>
            </a:extLst>
          </p:cNvPr>
          <p:cNvSpPr txBox="1"/>
          <p:nvPr/>
        </p:nvSpPr>
        <p:spPr>
          <a:xfrm>
            <a:off x="1679749" y="6225248"/>
            <a:ext cx="2504975" cy="369332"/>
          </a:xfrm>
          <a:prstGeom prst="rect">
            <a:avLst/>
          </a:prstGeom>
          <a:noFill/>
        </p:spPr>
        <p:txBody>
          <a:bodyPr wrap="square">
            <a:spAutoFit/>
          </a:bodyPr>
          <a:lstStyle/>
          <a:p>
            <a:r>
              <a:rPr lang="en-IN" sz="1800" dirty="0">
                <a:effectLst/>
                <a:latin typeface="Times New Roman" panose="02020603050405020304" pitchFamily="18" charset="0"/>
                <a:ea typeface="Arial" panose="020B0604020202020204" pitchFamily="34" charset="0"/>
              </a:rPr>
              <a:t>Performance evaluation</a:t>
            </a:r>
            <a:endParaRPr lang="en-IN" dirty="0"/>
          </a:p>
        </p:txBody>
      </p:sp>
      <p:sp>
        <p:nvSpPr>
          <p:cNvPr id="14" name="TextBox 13">
            <a:extLst>
              <a:ext uri="{FF2B5EF4-FFF2-40B4-BE49-F238E27FC236}">
                <a16:creationId xmlns:a16="http://schemas.microsoft.com/office/drawing/2014/main" id="{6CCEF428-55E9-4190-A18F-985438765B33}"/>
              </a:ext>
            </a:extLst>
          </p:cNvPr>
          <p:cNvSpPr txBox="1"/>
          <p:nvPr/>
        </p:nvSpPr>
        <p:spPr>
          <a:xfrm>
            <a:off x="5710045" y="6225248"/>
            <a:ext cx="3640756" cy="374077"/>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Confusion matrix of proposed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1841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81</TotalTime>
  <Words>757</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Monotype Corsiva</vt:lpstr>
      <vt:lpstr>Times New Roman</vt:lpstr>
      <vt:lpstr>Wingdings</vt:lpstr>
      <vt:lpstr>Celestial</vt:lpstr>
      <vt:lpstr>Diabetes Mellitus prediction using different Machine Learning Algorithms and their comparison  </vt:lpstr>
      <vt:lpstr>introduction</vt:lpstr>
      <vt:lpstr>Dataset DETAILS</vt:lpstr>
      <vt:lpstr>DIFFERENT ALGORITHMS USED IN THE EXPERIMENT</vt:lpstr>
      <vt:lpstr>RANDOM FOREST </vt:lpstr>
      <vt:lpstr>LOGISTIC REGRESSION </vt:lpstr>
      <vt:lpstr>SUPPORT VECTOR MACHINE </vt:lpstr>
      <vt:lpstr>DECISION TREE </vt:lpstr>
      <vt:lpstr>K NEAREST NEIGHBORS </vt:lpstr>
      <vt:lpstr>COMPARISON OF THE ALGORITHMS </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Mellitus prediction using different Machine Learning Algorithms and their comparison</dc:title>
  <dc:creator>Sumit Kumar Mondal</dc:creator>
  <cp:lastModifiedBy>Sumit Kumar Mondal</cp:lastModifiedBy>
  <cp:revision>3</cp:revision>
  <dcterms:created xsi:type="dcterms:W3CDTF">2022-01-09T13:58:31Z</dcterms:created>
  <dcterms:modified xsi:type="dcterms:W3CDTF">2022-01-09T15:19:35Z</dcterms:modified>
</cp:coreProperties>
</file>