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1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964C56-74B7-441A-A5EF-6F36443CD02E}"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0174A99-FC3B-4699-8BC9-8A1B5C92643E}" type="slidenum">
              <a:rPr lang="en-IN" smtClean="0"/>
              <a:t>‹#›</a:t>
            </a:fld>
            <a:endParaRPr lang="en-IN"/>
          </a:p>
        </p:txBody>
      </p:sp>
    </p:spTree>
    <p:extLst>
      <p:ext uri="{BB962C8B-B14F-4D97-AF65-F5344CB8AC3E}">
        <p14:creationId xmlns:p14="http://schemas.microsoft.com/office/powerpoint/2010/main" val="4077242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964C56-74B7-441A-A5EF-6F36443CD02E}"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174A99-FC3B-4699-8BC9-8A1B5C92643E}" type="slidenum">
              <a:rPr lang="en-IN" smtClean="0"/>
              <a:t>‹#›</a:t>
            </a:fld>
            <a:endParaRPr lang="en-IN"/>
          </a:p>
        </p:txBody>
      </p:sp>
    </p:spTree>
    <p:extLst>
      <p:ext uri="{BB962C8B-B14F-4D97-AF65-F5344CB8AC3E}">
        <p14:creationId xmlns:p14="http://schemas.microsoft.com/office/powerpoint/2010/main" val="531142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964C56-74B7-441A-A5EF-6F36443CD02E}"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174A99-FC3B-4699-8BC9-8A1B5C92643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70270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7964C56-74B7-441A-A5EF-6F36443CD02E}"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174A99-FC3B-4699-8BC9-8A1B5C92643E}" type="slidenum">
              <a:rPr lang="en-IN" smtClean="0"/>
              <a:t>‹#›</a:t>
            </a:fld>
            <a:endParaRPr lang="en-IN"/>
          </a:p>
        </p:txBody>
      </p:sp>
    </p:spTree>
    <p:extLst>
      <p:ext uri="{BB962C8B-B14F-4D97-AF65-F5344CB8AC3E}">
        <p14:creationId xmlns:p14="http://schemas.microsoft.com/office/powerpoint/2010/main" val="461344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7964C56-74B7-441A-A5EF-6F36443CD02E}"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174A99-FC3B-4699-8BC9-8A1B5C92643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19093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7964C56-74B7-441A-A5EF-6F36443CD02E}"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174A99-FC3B-4699-8BC9-8A1B5C92643E}" type="slidenum">
              <a:rPr lang="en-IN" smtClean="0"/>
              <a:t>‹#›</a:t>
            </a:fld>
            <a:endParaRPr lang="en-IN"/>
          </a:p>
        </p:txBody>
      </p:sp>
    </p:spTree>
    <p:extLst>
      <p:ext uri="{BB962C8B-B14F-4D97-AF65-F5344CB8AC3E}">
        <p14:creationId xmlns:p14="http://schemas.microsoft.com/office/powerpoint/2010/main" val="2139888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964C56-74B7-441A-A5EF-6F36443CD02E}"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174A99-FC3B-4699-8BC9-8A1B5C92643E}" type="slidenum">
              <a:rPr lang="en-IN" smtClean="0"/>
              <a:t>‹#›</a:t>
            </a:fld>
            <a:endParaRPr lang="en-IN"/>
          </a:p>
        </p:txBody>
      </p:sp>
    </p:spTree>
    <p:extLst>
      <p:ext uri="{BB962C8B-B14F-4D97-AF65-F5344CB8AC3E}">
        <p14:creationId xmlns:p14="http://schemas.microsoft.com/office/powerpoint/2010/main" val="277015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964C56-74B7-441A-A5EF-6F36443CD02E}"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174A99-FC3B-4699-8BC9-8A1B5C92643E}" type="slidenum">
              <a:rPr lang="en-IN" smtClean="0"/>
              <a:t>‹#›</a:t>
            </a:fld>
            <a:endParaRPr lang="en-IN"/>
          </a:p>
        </p:txBody>
      </p:sp>
    </p:spTree>
    <p:extLst>
      <p:ext uri="{BB962C8B-B14F-4D97-AF65-F5344CB8AC3E}">
        <p14:creationId xmlns:p14="http://schemas.microsoft.com/office/powerpoint/2010/main" val="2567705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964C56-74B7-441A-A5EF-6F36443CD02E}"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174A99-FC3B-4699-8BC9-8A1B5C92643E}" type="slidenum">
              <a:rPr lang="en-IN" smtClean="0"/>
              <a:t>‹#›</a:t>
            </a:fld>
            <a:endParaRPr lang="en-IN"/>
          </a:p>
        </p:txBody>
      </p:sp>
    </p:spTree>
    <p:extLst>
      <p:ext uri="{BB962C8B-B14F-4D97-AF65-F5344CB8AC3E}">
        <p14:creationId xmlns:p14="http://schemas.microsoft.com/office/powerpoint/2010/main" val="736403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964C56-74B7-441A-A5EF-6F36443CD02E}"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174A99-FC3B-4699-8BC9-8A1B5C92643E}" type="slidenum">
              <a:rPr lang="en-IN" smtClean="0"/>
              <a:t>‹#›</a:t>
            </a:fld>
            <a:endParaRPr lang="en-IN"/>
          </a:p>
        </p:txBody>
      </p:sp>
    </p:spTree>
    <p:extLst>
      <p:ext uri="{BB962C8B-B14F-4D97-AF65-F5344CB8AC3E}">
        <p14:creationId xmlns:p14="http://schemas.microsoft.com/office/powerpoint/2010/main" val="4215040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964C56-74B7-441A-A5EF-6F36443CD02E}"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0174A99-FC3B-4699-8BC9-8A1B5C92643E}" type="slidenum">
              <a:rPr lang="en-IN" smtClean="0"/>
              <a:t>‹#›</a:t>
            </a:fld>
            <a:endParaRPr lang="en-IN"/>
          </a:p>
        </p:txBody>
      </p:sp>
    </p:spTree>
    <p:extLst>
      <p:ext uri="{BB962C8B-B14F-4D97-AF65-F5344CB8AC3E}">
        <p14:creationId xmlns:p14="http://schemas.microsoft.com/office/powerpoint/2010/main" val="256035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964C56-74B7-441A-A5EF-6F36443CD02E}" type="datetimeFigureOut">
              <a:rPr lang="en-IN" smtClean="0"/>
              <a:t>13-04-2024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0174A99-FC3B-4699-8BC9-8A1B5C92643E}" type="slidenum">
              <a:rPr lang="en-IN" smtClean="0"/>
              <a:t>‹#›</a:t>
            </a:fld>
            <a:endParaRPr lang="en-IN"/>
          </a:p>
        </p:txBody>
      </p:sp>
    </p:spTree>
    <p:extLst>
      <p:ext uri="{BB962C8B-B14F-4D97-AF65-F5344CB8AC3E}">
        <p14:creationId xmlns:p14="http://schemas.microsoft.com/office/powerpoint/2010/main" val="245171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964C56-74B7-441A-A5EF-6F36443CD02E}" type="datetimeFigureOut">
              <a:rPr lang="en-IN" smtClean="0"/>
              <a:t>13-04-2024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0174A99-FC3B-4699-8BC9-8A1B5C92643E}" type="slidenum">
              <a:rPr lang="en-IN" smtClean="0"/>
              <a:t>‹#›</a:t>
            </a:fld>
            <a:endParaRPr lang="en-IN"/>
          </a:p>
        </p:txBody>
      </p:sp>
    </p:spTree>
    <p:extLst>
      <p:ext uri="{BB962C8B-B14F-4D97-AF65-F5344CB8AC3E}">
        <p14:creationId xmlns:p14="http://schemas.microsoft.com/office/powerpoint/2010/main" val="3873459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964C56-74B7-441A-A5EF-6F36443CD02E}" type="datetimeFigureOut">
              <a:rPr lang="en-IN" smtClean="0"/>
              <a:t>13-04-2024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0174A99-FC3B-4699-8BC9-8A1B5C92643E}" type="slidenum">
              <a:rPr lang="en-IN" smtClean="0"/>
              <a:t>‹#›</a:t>
            </a:fld>
            <a:endParaRPr lang="en-IN"/>
          </a:p>
        </p:txBody>
      </p:sp>
    </p:spTree>
    <p:extLst>
      <p:ext uri="{BB962C8B-B14F-4D97-AF65-F5344CB8AC3E}">
        <p14:creationId xmlns:p14="http://schemas.microsoft.com/office/powerpoint/2010/main" val="2495832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964C56-74B7-441A-A5EF-6F36443CD02E}"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0174A99-FC3B-4699-8BC9-8A1B5C92643E}" type="slidenum">
              <a:rPr lang="en-IN" smtClean="0"/>
              <a:t>‹#›</a:t>
            </a:fld>
            <a:endParaRPr lang="en-IN"/>
          </a:p>
        </p:txBody>
      </p:sp>
    </p:spTree>
    <p:extLst>
      <p:ext uri="{BB962C8B-B14F-4D97-AF65-F5344CB8AC3E}">
        <p14:creationId xmlns:p14="http://schemas.microsoft.com/office/powerpoint/2010/main" val="2432889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964C56-74B7-441A-A5EF-6F36443CD02E}"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174A99-FC3B-4699-8BC9-8A1B5C92643E}" type="slidenum">
              <a:rPr lang="en-IN" smtClean="0"/>
              <a:t>‹#›</a:t>
            </a:fld>
            <a:endParaRPr lang="en-IN"/>
          </a:p>
        </p:txBody>
      </p:sp>
    </p:spTree>
    <p:extLst>
      <p:ext uri="{BB962C8B-B14F-4D97-AF65-F5344CB8AC3E}">
        <p14:creationId xmlns:p14="http://schemas.microsoft.com/office/powerpoint/2010/main" val="3745827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7964C56-74B7-441A-A5EF-6F36443CD02E}" type="datetimeFigureOut">
              <a:rPr lang="en-IN" smtClean="0"/>
              <a:t>13-04-2024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0174A99-FC3B-4699-8BC9-8A1B5C92643E}" type="slidenum">
              <a:rPr lang="en-IN" smtClean="0"/>
              <a:t>‹#›</a:t>
            </a:fld>
            <a:endParaRPr lang="en-IN"/>
          </a:p>
        </p:txBody>
      </p:sp>
    </p:spTree>
    <p:extLst>
      <p:ext uri="{BB962C8B-B14F-4D97-AF65-F5344CB8AC3E}">
        <p14:creationId xmlns:p14="http://schemas.microsoft.com/office/powerpoint/2010/main" val="3881695114"/>
      </p:ext>
    </p:extLst>
  </p:cSld>
  <p:clrMap bg1="lt1" tx1="dk1" bg2="lt2" tx2="dk2" accent1="accent1" accent2="accent2" accent3="accent3" accent4="accent4" accent5="accent5" accent6="accent6" hlink="hlink" folHlink="folHlink"/>
  <p:sldLayoutIdLst>
    <p:sldLayoutId id="2147484088" r:id="rId1"/>
    <p:sldLayoutId id="2147484089" r:id="rId2"/>
    <p:sldLayoutId id="2147484090" r:id="rId3"/>
    <p:sldLayoutId id="2147484091" r:id="rId4"/>
    <p:sldLayoutId id="2147484092" r:id="rId5"/>
    <p:sldLayoutId id="2147484093" r:id="rId6"/>
    <p:sldLayoutId id="2147484094" r:id="rId7"/>
    <p:sldLayoutId id="2147484095" r:id="rId8"/>
    <p:sldLayoutId id="2147484096" r:id="rId9"/>
    <p:sldLayoutId id="2147484097" r:id="rId10"/>
    <p:sldLayoutId id="2147484098" r:id="rId11"/>
    <p:sldLayoutId id="2147484099" r:id="rId12"/>
    <p:sldLayoutId id="2147484100" r:id="rId13"/>
    <p:sldLayoutId id="2147484101" r:id="rId14"/>
    <p:sldLayoutId id="2147484102" r:id="rId15"/>
    <p:sldLayoutId id="214748410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ijitee.org/files/Volume5Issue1/IJITEE05010111.pdf" TargetMode="External"/><Relationship Id="rId2" Type="http://schemas.openxmlformats.org/officeDocument/2006/relationships/hyperlink" Target="https://www.researchgate.net/publication/330735633_Travel_and_Tourism_Management_System_A_Case_Study" TargetMode="External"/><Relationship Id="rId1" Type="http://schemas.openxmlformats.org/officeDocument/2006/relationships/slideLayout" Target="../slideLayouts/slideLayout7.xml"/><Relationship Id="rId5" Type="http://schemas.openxmlformats.org/officeDocument/2006/relationships/image" Target="../media/image1.jpeg"/><Relationship Id="rId4" Type="http://schemas.openxmlformats.org/officeDocument/2006/relationships/hyperlink" Target="https://www.ijarcs.org/archive/v5i3/ART20131859.pdf"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08CE15F-4CBA-7487-0F78-05A33DA5FC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5821" y="0"/>
            <a:ext cx="2116179" cy="9423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499E3B1-3501-FC85-D980-63764C0C9079}"/>
              </a:ext>
            </a:extLst>
          </p:cNvPr>
          <p:cNvSpPr txBox="1"/>
          <p:nvPr/>
        </p:nvSpPr>
        <p:spPr>
          <a:xfrm>
            <a:off x="2984398" y="2515522"/>
            <a:ext cx="7482348" cy="3108543"/>
          </a:xfrm>
          <a:prstGeom prst="rect">
            <a:avLst/>
          </a:prstGeom>
          <a:noFill/>
        </p:spPr>
        <p:txBody>
          <a:bodyPr wrap="square" rtlCol="0">
            <a:spAutoFit/>
          </a:bodyPr>
          <a:lstStyle/>
          <a:p>
            <a:r>
              <a:rPr lang="en-US" sz="2800" b="1" dirty="0">
                <a:latin typeface="Calibri" panose="020F0502020204030204" pitchFamily="34" charset="0"/>
                <a:ea typeface="Calibri" panose="020F0502020204030204" pitchFamily="34" charset="0"/>
                <a:cs typeface="Calibri" panose="020F0502020204030204" pitchFamily="34" charset="0"/>
              </a:rPr>
              <a:t>                     Project Presentation</a:t>
            </a:r>
          </a:p>
          <a:p>
            <a:r>
              <a:rPr lang="en-US" sz="2800" b="1" dirty="0">
                <a:latin typeface="Calibri" panose="020F0502020204030204" pitchFamily="34" charset="0"/>
                <a:ea typeface="Calibri" panose="020F0502020204030204" pitchFamily="34" charset="0"/>
                <a:cs typeface="Calibri" panose="020F0502020204030204" pitchFamily="34" charset="0"/>
              </a:rPr>
              <a:t>                                    on</a:t>
            </a:r>
          </a:p>
          <a:p>
            <a:r>
              <a:rPr lang="en-US" sz="2800" b="1" dirty="0">
                <a:latin typeface="Calibri" panose="020F0502020204030204" pitchFamily="34" charset="0"/>
                <a:ea typeface="Calibri" panose="020F0502020204030204" pitchFamily="34" charset="0"/>
                <a:cs typeface="Calibri" panose="020F0502020204030204" pitchFamily="34" charset="0"/>
              </a:rPr>
              <a:t>   Travel And Tourism Management System</a:t>
            </a:r>
          </a:p>
          <a:p>
            <a:r>
              <a:rPr lang="en-US" sz="2800" b="1" dirty="0">
                <a:latin typeface="Calibri" panose="020F0502020204030204" pitchFamily="34" charset="0"/>
                <a:ea typeface="Calibri" panose="020F0502020204030204" pitchFamily="34" charset="0"/>
                <a:cs typeface="Calibri" panose="020F0502020204030204" pitchFamily="34" charset="0"/>
              </a:rPr>
              <a:t>                </a:t>
            </a:r>
          </a:p>
          <a:p>
            <a:r>
              <a:rPr lang="en-US" sz="2800" b="1" dirty="0">
                <a:latin typeface="Calibri" panose="020F0502020204030204" pitchFamily="34" charset="0"/>
                <a:ea typeface="Calibri" panose="020F0502020204030204" pitchFamily="34" charset="0"/>
                <a:cs typeface="Calibri" panose="020F0502020204030204" pitchFamily="34" charset="0"/>
              </a:rPr>
              <a:t>                          </a:t>
            </a:r>
          </a:p>
          <a:p>
            <a:r>
              <a:rPr lang="en-US" sz="2800" b="1" dirty="0">
                <a:latin typeface="Calibri" panose="020F0502020204030204" pitchFamily="34" charset="0"/>
                <a:ea typeface="Calibri" panose="020F0502020204030204" pitchFamily="34" charset="0"/>
                <a:cs typeface="Calibri" panose="020F0502020204030204" pitchFamily="34" charset="0"/>
              </a:rPr>
              <a:t>                           </a:t>
            </a:r>
          </a:p>
          <a:p>
            <a:endParaRPr lang="en-IN" sz="2800" b="1" dirty="0">
              <a:latin typeface="Calibri" panose="020F0502020204030204" pitchFamily="34" charset="0"/>
              <a:ea typeface="Calibri" panose="020F0502020204030204" pitchFamily="34" charset="0"/>
              <a:cs typeface="Calibri" panose="020F0502020204030204" pitchFamily="34" charset="0"/>
            </a:endParaRPr>
          </a:p>
        </p:txBody>
      </p:sp>
      <p:pic>
        <p:nvPicPr>
          <p:cNvPr id="1028" name="Picture 4">
            <a:extLst>
              <a:ext uri="{FF2B5EF4-FFF2-40B4-BE49-F238E27FC236}">
                <a16:creationId xmlns:a16="http://schemas.microsoft.com/office/drawing/2014/main" id="{0278F3F5-2C34-C28C-98E1-D200EA1E19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25" y="329060"/>
            <a:ext cx="1809750" cy="18097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70C0749-7DE6-DC86-5E5E-70CD395D3778}"/>
              </a:ext>
            </a:extLst>
          </p:cNvPr>
          <p:cNvSpPr txBox="1"/>
          <p:nvPr/>
        </p:nvSpPr>
        <p:spPr>
          <a:xfrm>
            <a:off x="10146890" y="5516343"/>
            <a:ext cx="2969342" cy="646331"/>
          </a:xfrm>
          <a:prstGeom prst="rect">
            <a:avLst/>
          </a:prstGeom>
          <a:noFill/>
        </p:spPr>
        <p:txBody>
          <a:bodyPr wrap="square" rtlCol="0">
            <a:spAutoFit/>
          </a:bodyPr>
          <a:lstStyle/>
          <a:p>
            <a:r>
              <a:rPr lang="en-US" b="1" dirty="0"/>
              <a:t>Submitted By</a:t>
            </a:r>
          </a:p>
          <a:p>
            <a:r>
              <a:rPr lang="en-US" dirty="0"/>
              <a:t>Anjali Jha</a:t>
            </a:r>
            <a:endParaRPr lang="en-IN" dirty="0"/>
          </a:p>
        </p:txBody>
      </p:sp>
      <p:sp>
        <p:nvSpPr>
          <p:cNvPr id="6" name="TextBox 5">
            <a:extLst>
              <a:ext uri="{FF2B5EF4-FFF2-40B4-BE49-F238E27FC236}">
                <a16:creationId xmlns:a16="http://schemas.microsoft.com/office/drawing/2014/main" id="{FA2BCFB9-D627-CF4C-C65C-57CFEAD9FB8D}"/>
              </a:ext>
            </a:extLst>
          </p:cNvPr>
          <p:cNvSpPr txBox="1"/>
          <p:nvPr/>
        </p:nvSpPr>
        <p:spPr>
          <a:xfrm>
            <a:off x="2271252" y="5417574"/>
            <a:ext cx="2563522" cy="923330"/>
          </a:xfrm>
          <a:prstGeom prst="rect">
            <a:avLst/>
          </a:prstGeom>
          <a:noFill/>
        </p:spPr>
        <p:txBody>
          <a:bodyPr wrap="none" rtlCol="0">
            <a:spAutoFit/>
          </a:bodyPr>
          <a:lstStyle/>
          <a:p>
            <a:r>
              <a:rPr lang="en-US" b="1" dirty="0"/>
              <a:t>Under the Guidance </a:t>
            </a:r>
          </a:p>
          <a:p>
            <a:r>
              <a:rPr lang="en-US" b="1" dirty="0"/>
              <a:t>                 of</a:t>
            </a:r>
          </a:p>
          <a:p>
            <a:r>
              <a:rPr lang="en-US" b="1" dirty="0"/>
              <a:t>       Priti .L. Yadav</a:t>
            </a:r>
            <a:endParaRPr lang="en-IN" b="1" dirty="0"/>
          </a:p>
        </p:txBody>
      </p:sp>
    </p:spTree>
    <p:extLst>
      <p:ext uri="{BB962C8B-B14F-4D97-AF65-F5344CB8AC3E}">
        <p14:creationId xmlns:p14="http://schemas.microsoft.com/office/powerpoint/2010/main" val="379770312"/>
      </p:ext>
    </p:extLst>
  </p:cSld>
  <p:clrMapOvr>
    <a:masterClrMapping/>
  </p:clrMapOvr>
  <p:transition spd="slow">
    <p:split orient="vert"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10A26-3F94-332A-C60B-504C13C509F5}"/>
              </a:ext>
            </a:extLst>
          </p:cNvPr>
          <p:cNvSpPr txBox="1"/>
          <p:nvPr/>
        </p:nvSpPr>
        <p:spPr>
          <a:xfrm>
            <a:off x="1681316" y="798560"/>
            <a:ext cx="6096000" cy="523220"/>
          </a:xfrm>
          <a:prstGeom prst="rect">
            <a:avLst/>
          </a:prstGeom>
          <a:noFill/>
        </p:spPr>
        <p:txBody>
          <a:bodyPr wrap="square">
            <a:spAutoFit/>
          </a:bodyPr>
          <a:lstStyle/>
          <a:p>
            <a:r>
              <a:rPr lang="en-US" sz="2800" b="1" dirty="0">
                <a:latin typeface="Calibri" panose="020F0502020204030204" pitchFamily="34" charset="0"/>
                <a:ea typeface="Calibri" panose="020F0502020204030204" pitchFamily="34" charset="0"/>
                <a:cs typeface="Calibri" panose="020F0502020204030204" pitchFamily="34" charset="0"/>
              </a:rPr>
              <a:t>Results &amp; Discussion</a:t>
            </a:r>
          </a:p>
        </p:txBody>
      </p:sp>
      <p:sp>
        <p:nvSpPr>
          <p:cNvPr id="7" name="TextBox 6">
            <a:extLst>
              <a:ext uri="{FF2B5EF4-FFF2-40B4-BE49-F238E27FC236}">
                <a16:creationId xmlns:a16="http://schemas.microsoft.com/office/drawing/2014/main" id="{D95AFE01-B8CB-E483-9C56-2B36B950D263}"/>
              </a:ext>
            </a:extLst>
          </p:cNvPr>
          <p:cNvSpPr txBox="1"/>
          <p:nvPr/>
        </p:nvSpPr>
        <p:spPr>
          <a:xfrm>
            <a:off x="2939844" y="1859254"/>
            <a:ext cx="8495071" cy="2862322"/>
          </a:xfrm>
          <a:prstGeom prst="rect">
            <a:avLst/>
          </a:prstGeom>
          <a:noFill/>
        </p:spPr>
        <p:txBody>
          <a:bodyPr wrap="square">
            <a:spAutoFit/>
          </a:bodyPr>
          <a:lstStyle/>
          <a:p>
            <a:r>
              <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The tourism management system project is a software application that manages tour bookings. It includes various sections such as objectives, existing and proposed systems, functional requirements, and system configuration. The system is built using JDBC, JSP, Java, MySQL Workbench, and Hibernate. The frontend is developed using Angular, HTML &amp; CSS, JSP, while the backend is developed using JDBC and Hibernate ORM framework. The database is built using MySQL Workbench. The system aims to improve data management, enhance user experience, increase operational efficiency, ensure data security, and provide scalability and flexibility. The minimum hardware requirements for this system include a dual-core processor with a minimum speed of 2 GHz, 4 GB RAM, 50 GB of available hard-disk space, and Windows 10.</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2">
            <a:extLst>
              <a:ext uri="{FF2B5EF4-FFF2-40B4-BE49-F238E27FC236}">
                <a16:creationId xmlns:a16="http://schemas.microsoft.com/office/drawing/2014/main" id="{13DADB87-9AEF-5FF4-F805-111F5D47A2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5821" y="0"/>
            <a:ext cx="2116179" cy="942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730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3C5C7A96-7123-AC4E-E8C1-3D6360B6757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a:extLst>
              <a:ext uri="{FF2B5EF4-FFF2-40B4-BE49-F238E27FC236}">
                <a16:creationId xmlns:a16="http://schemas.microsoft.com/office/drawing/2014/main" id="{D816D393-D1E8-68AE-BAE6-446663EBD94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a:extLst>
              <a:ext uri="{FF2B5EF4-FFF2-40B4-BE49-F238E27FC236}">
                <a16:creationId xmlns:a16="http://schemas.microsoft.com/office/drawing/2014/main" id="{5FD6A986-A0DE-B16E-FB2D-AABE48EF3833}"/>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a:extLst>
              <a:ext uri="{FF2B5EF4-FFF2-40B4-BE49-F238E27FC236}">
                <a16:creationId xmlns:a16="http://schemas.microsoft.com/office/drawing/2014/main" id="{38E9AB46-1670-D623-6F8A-817E6EE767C9}"/>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EE522508-4896-5378-C07B-829DE2A33D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5045" y="0"/>
            <a:ext cx="9085006" cy="6858000"/>
          </a:xfrm>
          <a:prstGeom prst="rect">
            <a:avLst/>
          </a:prstGeom>
        </p:spPr>
      </p:pic>
      <p:sp>
        <p:nvSpPr>
          <p:cNvPr id="10" name="TextBox 9">
            <a:extLst>
              <a:ext uri="{FF2B5EF4-FFF2-40B4-BE49-F238E27FC236}">
                <a16:creationId xmlns:a16="http://schemas.microsoft.com/office/drawing/2014/main" id="{E6FD1CB2-4379-99B0-3DCD-B83AF83B5255}"/>
              </a:ext>
            </a:extLst>
          </p:cNvPr>
          <p:cNvSpPr txBox="1"/>
          <p:nvPr/>
        </p:nvSpPr>
        <p:spPr>
          <a:xfrm>
            <a:off x="235975" y="127820"/>
            <a:ext cx="2525050" cy="584775"/>
          </a:xfrm>
          <a:prstGeom prst="rect">
            <a:avLst/>
          </a:prstGeom>
          <a:noFill/>
        </p:spPr>
        <p:txBody>
          <a:bodyPr wrap="none" rtlCol="0">
            <a:spAutoFit/>
          </a:bodyPr>
          <a:lstStyle/>
          <a:p>
            <a:r>
              <a:rPr lang="en-US" sz="3200" b="1" dirty="0"/>
              <a:t>ER-Diagram</a:t>
            </a:r>
            <a:endParaRPr lang="en-IN" sz="3200" b="1" dirty="0"/>
          </a:p>
        </p:txBody>
      </p:sp>
      <p:pic>
        <p:nvPicPr>
          <p:cNvPr id="11" name="Picture 2">
            <a:extLst>
              <a:ext uri="{FF2B5EF4-FFF2-40B4-BE49-F238E27FC236}">
                <a16:creationId xmlns:a16="http://schemas.microsoft.com/office/drawing/2014/main" id="{4CD4DB54-3E33-66B9-4384-1B8DDA7667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5821" y="0"/>
            <a:ext cx="2116179" cy="942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88904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AF2A94-6F03-409E-4073-C6925DF44B64}"/>
              </a:ext>
            </a:extLst>
          </p:cNvPr>
          <p:cNvSpPr txBox="1"/>
          <p:nvPr/>
        </p:nvSpPr>
        <p:spPr>
          <a:xfrm>
            <a:off x="1582994" y="700237"/>
            <a:ext cx="6096000" cy="523220"/>
          </a:xfrm>
          <a:prstGeom prst="rect">
            <a:avLst/>
          </a:prstGeom>
          <a:noFill/>
        </p:spPr>
        <p:txBody>
          <a:bodyPr wrap="square">
            <a:spAutoFit/>
          </a:bodyPr>
          <a:lstStyle/>
          <a:p>
            <a:r>
              <a:rPr lang="en-US" sz="2800" b="1" dirty="0">
                <a:latin typeface="Calibri" panose="020F0502020204030204" pitchFamily="34" charset="0"/>
                <a:ea typeface="Calibri" panose="020F0502020204030204" pitchFamily="34" charset="0"/>
                <a:cs typeface="Calibri" panose="020F0502020204030204" pitchFamily="34" charset="0"/>
              </a:rPr>
              <a:t>Future Scope</a:t>
            </a:r>
          </a:p>
        </p:txBody>
      </p:sp>
      <p:sp>
        <p:nvSpPr>
          <p:cNvPr id="5" name="TextBox 4">
            <a:extLst>
              <a:ext uri="{FF2B5EF4-FFF2-40B4-BE49-F238E27FC236}">
                <a16:creationId xmlns:a16="http://schemas.microsoft.com/office/drawing/2014/main" id="{D35770B2-0AA2-D6B2-C74A-E150DA88EC89}"/>
              </a:ext>
            </a:extLst>
          </p:cNvPr>
          <p:cNvSpPr txBox="1"/>
          <p:nvPr/>
        </p:nvSpPr>
        <p:spPr>
          <a:xfrm>
            <a:off x="1740310" y="1594125"/>
            <a:ext cx="10550013" cy="369332"/>
          </a:xfrm>
          <a:prstGeom prst="rect">
            <a:avLst/>
          </a:prstGeom>
          <a:noFill/>
        </p:spPr>
        <p:txBody>
          <a:bodyPr wrap="square">
            <a:spAutoFit/>
          </a:bodyPr>
          <a:lstStyle/>
          <a:p>
            <a:r>
              <a:rPr lang="en-US" b="1" i="0" dirty="0">
                <a:solidFill>
                  <a:srgbClr val="374151"/>
                </a:solidFill>
                <a:effectLst/>
                <a:latin typeface="__Inter_aaf875"/>
              </a:rPr>
              <a:t>The travel and tourism management system has a promising future with several growth opportunities. </a:t>
            </a:r>
            <a:endParaRPr lang="en-IN" b="1" dirty="0"/>
          </a:p>
        </p:txBody>
      </p:sp>
      <p:sp>
        <p:nvSpPr>
          <p:cNvPr id="9" name="TextBox 8">
            <a:extLst>
              <a:ext uri="{FF2B5EF4-FFF2-40B4-BE49-F238E27FC236}">
                <a16:creationId xmlns:a16="http://schemas.microsoft.com/office/drawing/2014/main" id="{A23E0A0E-9326-D0F7-B678-DB1FB7DFD0F0}"/>
              </a:ext>
            </a:extLst>
          </p:cNvPr>
          <p:cNvSpPr txBox="1"/>
          <p:nvPr/>
        </p:nvSpPr>
        <p:spPr>
          <a:xfrm>
            <a:off x="1934618" y="2334125"/>
            <a:ext cx="10161395" cy="3693319"/>
          </a:xfrm>
          <a:prstGeom prst="rect">
            <a:avLst/>
          </a:prstGeom>
          <a:noFill/>
        </p:spPr>
        <p:txBody>
          <a:bodyPr wrap="square">
            <a:spAutoFit/>
          </a:bodyPr>
          <a:lstStyle/>
          <a:p>
            <a:r>
              <a:rPr lang="en-IN" b="1" dirty="0"/>
              <a:t>Personalization: </a:t>
            </a:r>
            <a:r>
              <a:rPr lang="en-IN" dirty="0"/>
              <a:t>As travellers seek more personalized experiences, travel and tourism management systems can use data analytics and AI to deliver customized offers and services, such as personalized itineraries, dining options and activities.</a:t>
            </a:r>
          </a:p>
          <a:p>
            <a:endParaRPr lang="en-IN" dirty="0"/>
          </a:p>
          <a:p>
            <a:r>
              <a:rPr lang="en-IN" b="1" dirty="0"/>
              <a:t>Sustainable Tourism: </a:t>
            </a:r>
            <a:r>
              <a:rPr lang="en-IN" dirty="0"/>
              <a:t>With the growing awareness of the environmental impact of tourism, there is a demand for sustainable travel options. Travel and tourism management systems can help promote sustainable development by providing environmentally friendly travel opportunities, reducing carbon footprints, and promoting local communities and cultures.</a:t>
            </a:r>
          </a:p>
          <a:p>
            <a:endParaRPr lang="en-IN" dirty="0"/>
          </a:p>
          <a:p>
            <a:r>
              <a:rPr lang="en-IN" b="1" dirty="0"/>
              <a:t>Virtual and Augmented Reality: </a:t>
            </a:r>
            <a:r>
              <a:rPr lang="en-IN" dirty="0"/>
              <a:t>Virtual and augmented reality technologies can offer immersive travel experiences that allow travellers to explore destinations before booking. Travel and tourism management systems can use this technology to offer virtual tours, immersive experiences, and interactive guides.</a:t>
            </a:r>
          </a:p>
        </p:txBody>
      </p:sp>
      <p:pic>
        <p:nvPicPr>
          <p:cNvPr id="10" name="Picture 2">
            <a:extLst>
              <a:ext uri="{FF2B5EF4-FFF2-40B4-BE49-F238E27FC236}">
                <a16:creationId xmlns:a16="http://schemas.microsoft.com/office/drawing/2014/main" id="{E6260276-117F-6B67-4C72-01C5466A21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5821" y="0"/>
            <a:ext cx="2116179" cy="942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5180581"/>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F049D6-1589-FCFE-121A-E20E86BB3D25}"/>
              </a:ext>
            </a:extLst>
          </p:cNvPr>
          <p:cNvSpPr txBox="1"/>
          <p:nvPr/>
        </p:nvSpPr>
        <p:spPr>
          <a:xfrm>
            <a:off x="2212258" y="1626672"/>
            <a:ext cx="9144000" cy="2585323"/>
          </a:xfrm>
          <a:prstGeom prst="rect">
            <a:avLst/>
          </a:prstGeom>
          <a:noFill/>
        </p:spPr>
        <p:txBody>
          <a:bodyPr wrap="square">
            <a:spAutoFit/>
          </a:bodyPr>
          <a:lstStyle/>
          <a:p>
            <a:r>
              <a:rPr lang="en-IN" b="1" dirty="0"/>
              <a:t>Mobile Integration: </a:t>
            </a:r>
            <a:r>
              <a:rPr lang="en-IN" dirty="0"/>
              <a:t>With the proliferation of mobile devices, travel and tourism management systems can offer mobile integration that allows </a:t>
            </a:r>
            <a:r>
              <a:rPr lang="en-IN" dirty="0" err="1"/>
              <a:t>travelers</a:t>
            </a:r>
            <a:r>
              <a:rPr lang="en-IN" dirty="0"/>
              <a:t> to access information, make reservations, and receive notifications on their mobile devices.</a:t>
            </a:r>
          </a:p>
          <a:p>
            <a:endParaRPr lang="en-IN" dirty="0"/>
          </a:p>
          <a:p>
            <a:r>
              <a:rPr lang="en-IN" b="1" dirty="0"/>
              <a:t>Multi-channel integration: </a:t>
            </a:r>
            <a:r>
              <a:rPr lang="en-IN" dirty="0"/>
              <a:t>Travel and tourism management systems can offer multi-channel integration that allows travellers to interact with the system through multiple channels, including websites, mobile apps, social media, and chat.</a:t>
            </a:r>
          </a:p>
        </p:txBody>
      </p:sp>
      <p:pic>
        <p:nvPicPr>
          <p:cNvPr id="4" name="Picture 2">
            <a:extLst>
              <a:ext uri="{FF2B5EF4-FFF2-40B4-BE49-F238E27FC236}">
                <a16:creationId xmlns:a16="http://schemas.microsoft.com/office/drawing/2014/main" id="{B3B3C7C4-6FD8-963D-2BA5-C1AED5CC88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5821" y="0"/>
            <a:ext cx="2116179" cy="942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888931"/>
      </p:ext>
    </p:extLst>
  </p:cSld>
  <p:clrMapOvr>
    <a:masterClrMapping/>
  </p:clrMapOvr>
  <p:transition spd="slow">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5BF8C6-3C35-8F0A-AEDA-112240F06B08}"/>
              </a:ext>
            </a:extLst>
          </p:cNvPr>
          <p:cNvSpPr txBox="1"/>
          <p:nvPr/>
        </p:nvSpPr>
        <p:spPr>
          <a:xfrm>
            <a:off x="1553498" y="641244"/>
            <a:ext cx="6096000" cy="584775"/>
          </a:xfrm>
          <a:prstGeom prst="rect">
            <a:avLst/>
          </a:prstGeom>
          <a:noFill/>
        </p:spPr>
        <p:txBody>
          <a:bodyPr wrap="square">
            <a:sp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Conclusion</a:t>
            </a:r>
          </a:p>
        </p:txBody>
      </p:sp>
      <p:sp>
        <p:nvSpPr>
          <p:cNvPr id="5" name="TextBox 4">
            <a:extLst>
              <a:ext uri="{FF2B5EF4-FFF2-40B4-BE49-F238E27FC236}">
                <a16:creationId xmlns:a16="http://schemas.microsoft.com/office/drawing/2014/main" id="{B6EDBDFE-10B0-0669-68CA-8F1812A695DF}"/>
              </a:ext>
            </a:extLst>
          </p:cNvPr>
          <p:cNvSpPr txBox="1"/>
          <p:nvPr/>
        </p:nvSpPr>
        <p:spPr>
          <a:xfrm>
            <a:off x="3401961" y="1582340"/>
            <a:ext cx="8072284" cy="3693319"/>
          </a:xfrm>
          <a:prstGeom prst="rect">
            <a:avLst/>
          </a:prstGeom>
          <a:noFill/>
        </p:spPr>
        <p:txBody>
          <a:bodyPr wrap="square">
            <a:spAutoFit/>
          </a:bodyPr>
          <a:lstStyle/>
          <a:p>
            <a:pPr algn="l"/>
            <a:r>
              <a:rPr lang="en-US" b="0" i="0" dirty="0">
                <a:solidFill>
                  <a:srgbClr val="09090B"/>
                </a:solidFill>
                <a:effectLst/>
                <a:latin typeface="__Inter_aaf875"/>
              </a:rPr>
              <a:t>In conclusion, the travel and tourism management system developed using JDBC, JSP, Java, MySQL Workbench, and Hibernate, Angular has proven to be an efficient and effective solution for managing tour bookings. The system offers several benefits, including improved data management, enhanced user experience, increased operational efficiency, better data security, and scalability and flexibility. The system has also demonstrated the potential for future growth and innovation, particularly in areas such as personalization, sustainable tourism, virtual and augmented reality, mobile integration, and multi-channel integration. Overall, the travel and tourism management system has the potential to revolutionize the tourism industry and provide a better experience for travelers and tour operators alike.</a:t>
            </a:r>
          </a:p>
          <a:p>
            <a:br>
              <a:rPr lang="en-US" b="0" i="0" dirty="0">
                <a:solidFill>
                  <a:srgbClr val="09090B"/>
                </a:solidFill>
                <a:effectLst/>
                <a:latin typeface="__Inter_aaf875"/>
              </a:rPr>
            </a:br>
            <a:endParaRPr lang="en-IN" dirty="0"/>
          </a:p>
        </p:txBody>
      </p:sp>
      <p:pic>
        <p:nvPicPr>
          <p:cNvPr id="6" name="Picture 2">
            <a:extLst>
              <a:ext uri="{FF2B5EF4-FFF2-40B4-BE49-F238E27FC236}">
                <a16:creationId xmlns:a16="http://schemas.microsoft.com/office/drawing/2014/main" id="{A2526FC5-25F9-977D-B716-7B87245605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5821" y="0"/>
            <a:ext cx="2116179" cy="942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847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D75776-0C15-22A6-A75B-4E8E2EA16888}"/>
              </a:ext>
            </a:extLst>
          </p:cNvPr>
          <p:cNvSpPr txBox="1"/>
          <p:nvPr/>
        </p:nvSpPr>
        <p:spPr>
          <a:xfrm>
            <a:off x="1691148" y="698090"/>
            <a:ext cx="2052100" cy="584775"/>
          </a:xfrm>
          <a:prstGeom prst="rect">
            <a:avLst/>
          </a:prstGeom>
          <a:noFill/>
        </p:spPr>
        <p:txBody>
          <a:bodyPr wrap="none" rtlCol="0">
            <a:sp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References</a:t>
            </a:r>
            <a:endParaRPr lang="en-IN" sz="3200" b="1"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5E9556BC-517A-C29E-A6EF-7DAF192B6E45}"/>
              </a:ext>
            </a:extLst>
          </p:cNvPr>
          <p:cNvSpPr txBox="1"/>
          <p:nvPr/>
        </p:nvSpPr>
        <p:spPr>
          <a:xfrm>
            <a:off x="2812026" y="1691258"/>
            <a:ext cx="8760542" cy="3693319"/>
          </a:xfrm>
          <a:prstGeom prst="rect">
            <a:avLst/>
          </a:prstGeom>
          <a:noFill/>
        </p:spPr>
        <p:txBody>
          <a:bodyPr wrap="square">
            <a:spAutoFit/>
          </a:bodyPr>
          <a:lstStyle/>
          <a:p>
            <a:pPr algn="l">
              <a:buFont typeface="+mj-lt"/>
              <a:buAutoNum type="arabicPeriod"/>
            </a:pPr>
            <a:r>
              <a:rPr lang="en-US" b="0" i="0" dirty="0">
                <a:solidFill>
                  <a:srgbClr val="374151"/>
                </a:solidFill>
                <a:effectLst/>
                <a:latin typeface="__Inter_aaf875"/>
              </a:rPr>
              <a:t>Travel and Tourism Management System: A Case Study: </a:t>
            </a:r>
            <a:r>
              <a:rPr lang="en-US" b="0" i="0" u="sng" dirty="0">
                <a:solidFill>
                  <a:srgbClr val="374151"/>
                </a:solidFill>
                <a:effectLst/>
                <a:latin typeface="__Inter_aaf875"/>
                <a:hlinkClick r:id="rId2"/>
              </a:rPr>
              <a:t>https://www.researchgate.net/publication/330735633_Travel_and_Tourism_Management_System_A_Case_Study</a:t>
            </a:r>
            <a:endParaRPr lang="en-US" b="0" i="0" dirty="0">
              <a:solidFill>
                <a:srgbClr val="374151"/>
              </a:solidFill>
              <a:effectLst/>
              <a:latin typeface="__Inter_aaf875"/>
            </a:endParaRPr>
          </a:p>
          <a:p>
            <a:pPr algn="l">
              <a:buFont typeface="+mj-lt"/>
              <a:buAutoNum type="arabicPeriod"/>
            </a:pPr>
            <a:r>
              <a:rPr lang="en-US" b="0" i="0" dirty="0">
                <a:solidFill>
                  <a:srgbClr val="374151"/>
                </a:solidFill>
                <a:effectLst/>
                <a:latin typeface="__Inter_aaf875"/>
              </a:rPr>
              <a:t>Design and Implementation of a Travel and Tourism Management System: </a:t>
            </a:r>
            <a:r>
              <a:rPr lang="en-US" b="0" i="0" u="sng" dirty="0">
                <a:solidFill>
                  <a:srgbClr val="374151"/>
                </a:solidFill>
                <a:effectLst/>
                <a:latin typeface="__Inter_aaf875"/>
                <a:hlinkClick r:id="rId3"/>
              </a:rPr>
              <a:t>https://www.ijitee.org/files/Volume5Issue1/IJITEE05010111.pdf</a:t>
            </a:r>
            <a:endParaRPr lang="en-US" b="0" i="0" dirty="0">
              <a:solidFill>
                <a:srgbClr val="374151"/>
              </a:solidFill>
              <a:effectLst/>
              <a:latin typeface="__Inter_aaf875"/>
            </a:endParaRPr>
          </a:p>
          <a:p>
            <a:pPr algn="l">
              <a:buFont typeface="+mj-lt"/>
              <a:buAutoNum type="arabicPeriod"/>
            </a:pPr>
            <a:r>
              <a:rPr lang="en-US" b="0" i="0" dirty="0">
                <a:solidFill>
                  <a:srgbClr val="374151"/>
                </a:solidFill>
                <a:effectLst/>
                <a:latin typeface="__Inter_aaf875"/>
              </a:rPr>
              <a:t>A Study on Travel and Tourism Management System: </a:t>
            </a:r>
            <a:r>
              <a:rPr lang="en-US" b="0" i="0" u="sng" dirty="0">
                <a:solidFill>
                  <a:srgbClr val="374151"/>
                </a:solidFill>
                <a:effectLst/>
                <a:latin typeface="__Inter_aaf875"/>
                <a:hlinkClick r:id="rId2"/>
              </a:rPr>
              <a:t>https://www.researchgate.net/publication/330735633_Travel_and_Tourism_Management_System_A_Case_Study</a:t>
            </a:r>
            <a:endParaRPr lang="en-US" b="0" i="0" dirty="0">
              <a:solidFill>
                <a:srgbClr val="374151"/>
              </a:solidFill>
              <a:effectLst/>
              <a:latin typeface="__Inter_aaf875"/>
            </a:endParaRPr>
          </a:p>
          <a:p>
            <a:pPr algn="l">
              <a:buFont typeface="+mj-lt"/>
              <a:buAutoNum type="arabicPeriod"/>
            </a:pPr>
            <a:r>
              <a:rPr lang="en-US" b="0" i="0" dirty="0">
                <a:solidFill>
                  <a:srgbClr val="374151"/>
                </a:solidFill>
                <a:effectLst/>
                <a:latin typeface="__Inter_aaf875"/>
              </a:rPr>
              <a:t>Travel Agency Management System: A Review: </a:t>
            </a:r>
            <a:r>
              <a:rPr lang="en-US" b="0" i="0" u="sng" dirty="0">
                <a:solidFill>
                  <a:srgbClr val="374151"/>
                </a:solidFill>
                <a:effectLst/>
                <a:latin typeface="__Inter_aaf875"/>
                <a:hlinkClick r:id="rId4"/>
              </a:rPr>
              <a:t>https://www.ijarcs.org/archive/v5i3/ART20131859.pdf</a:t>
            </a:r>
            <a:endParaRPr lang="en-US" b="0" i="0" dirty="0">
              <a:solidFill>
                <a:srgbClr val="374151"/>
              </a:solidFill>
              <a:effectLst/>
              <a:latin typeface="__Inter_aaf875"/>
            </a:endParaRPr>
          </a:p>
          <a:p>
            <a:pPr algn="l">
              <a:buFont typeface="+mj-lt"/>
              <a:buAutoNum type="arabicPeriod"/>
            </a:pPr>
            <a:r>
              <a:rPr lang="en-US" b="0" i="0" dirty="0">
                <a:solidFill>
                  <a:srgbClr val="374151"/>
                </a:solidFill>
                <a:effectLst/>
                <a:latin typeface="__Inter_aaf875"/>
              </a:rPr>
              <a:t>Travel and Tourism Management System: A Comprehensive Review: </a:t>
            </a:r>
            <a:r>
              <a:rPr lang="en-US" b="0" i="0" u="sng" dirty="0">
                <a:solidFill>
                  <a:srgbClr val="374151"/>
                </a:solidFill>
                <a:effectLst/>
                <a:latin typeface="__Inter_aaf875"/>
                <a:hlinkClick r:id="rId2"/>
              </a:rPr>
              <a:t>https://www.researchgate.net/publication/330735633_Travel_and_Tourism_Management_System_A_Case_Study</a:t>
            </a:r>
            <a:endParaRPr lang="en-US" b="0" i="0" dirty="0">
              <a:solidFill>
                <a:srgbClr val="374151"/>
              </a:solidFill>
              <a:effectLst/>
              <a:latin typeface="__Inter_aaf875"/>
            </a:endParaRPr>
          </a:p>
        </p:txBody>
      </p:sp>
      <p:pic>
        <p:nvPicPr>
          <p:cNvPr id="5" name="Picture 2">
            <a:extLst>
              <a:ext uri="{FF2B5EF4-FFF2-40B4-BE49-F238E27FC236}">
                <a16:creationId xmlns:a16="http://schemas.microsoft.com/office/drawing/2014/main" id="{BD4FD21C-0487-002E-F317-4006723CA7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75821" y="0"/>
            <a:ext cx="2116179" cy="942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93664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06BA5FB-E0E3-EFD6-886D-5E00649431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7896" y="1138083"/>
            <a:ext cx="8239432" cy="514964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9F51673A-3650-3E79-2383-18F6DCD0C3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5821" y="0"/>
            <a:ext cx="2116179" cy="942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1305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EC09C-E842-932E-B181-DF5F9B9E74AE}"/>
              </a:ext>
            </a:extLst>
          </p:cNvPr>
          <p:cNvSpPr>
            <a:spLocks noGrp="1"/>
          </p:cNvSpPr>
          <p:nvPr>
            <p:ph type="title"/>
          </p:nvPr>
        </p:nvSpPr>
        <p:spPr>
          <a:xfrm>
            <a:off x="1936955" y="383458"/>
            <a:ext cx="10058399" cy="1521542"/>
          </a:xfrm>
        </p:spPr>
        <p:txBody>
          <a:bodyPr>
            <a:normAutofit/>
          </a:bodyPr>
          <a:lstStyle/>
          <a:p>
            <a:br>
              <a:rPr lang="en-US" sz="3600" b="1" dirty="0">
                <a:latin typeface="Calibri" panose="020F0502020204030204" pitchFamily="34" charset="0"/>
                <a:ea typeface="Calibri" panose="020F0502020204030204" pitchFamily="34" charset="0"/>
                <a:cs typeface="Calibri" panose="020F0502020204030204" pitchFamily="34" charset="0"/>
              </a:rPr>
            </a:br>
            <a:r>
              <a:rPr lang="en-US" sz="4400" b="1" dirty="0">
                <a:solidFill>
                  <a:schemeClr val="tx1"/>
                </a:solidFill>
                <a:latin typeface="Calibri" panose="020F0502020204030204" pitchFamily="34" charset="0"/>
                <a:ea typeface="Calibri" panose="020F0502020204030204" pitchFamily="34" charset="0"/>
                <a:cs typeface="Calibri" panose="020F0502020204030204" pitchFamily="34" charset="0"/>
              </a:rPr>
              <a:t>Travel And Tourism Management System</a:t>
            </a:r>
          </a:p>
        </p:txBody>
      </p:sp>
      <p:pic>
        <p:nvPicPr>
          <p:cNvPr id="2050" name="Picture 2">
            <a:extLst>
              <a:ext uri="{FF2B5EF4-FFF2-40B4-BE49-F238E27FC236}">
                <a16:creationId xmlns:a16="http://schemas.microsoft.com/office/drawing/2014/main" id="{A459D3C9-3532-6209-256C-9F0EC158F7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2086" y="1854917"/>
            <a:ext cx="8191500" cy="461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078540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0BAFC4-D3C6-4927-DFAB-D9C89D7FAAD2}"/>
              </a:ext>
            </a:extLst>
          </p:cNvPr>
          <p:cNvSpPr txBox="1"/>
          <p:nvPr/>
        </p:nvSpPr>
        <p:spPr>
          <a:xfrm>
            <a:off x="1661651" y="629265"/>
            <a:ext cx="2220480" cy="646331"/>
          </a:xfrm>
          <a:prstGeom prst="rect">
            <a:avLst/>
          </a:prstGeom>
          <a:noFill/>
        </p:spPr>
        <p:txBody>
          <a:bodyPr wrap="none" rtlCol="0">
            <a:spAutoFit/>
          </a:bodyPr>
          <a:lstStyle/>
          <a:p>
            <a:r>
              <a:rPr lang="en-US" sz="3600" b="1" dirty="0"/>
              <a:t>Contents</a:t>
            </a:r>
            <a:endParaRPr lang="en-IN" sz="3600" b="1" dirty="0"/>
          </a:p>
        </p:txBody>
      </p:sp>
      <p:sp>
        <p:nvSpPr>
          <p:cNvPr id="3" name="Arrow: Right 2">
            <a:extLst>
              <a:ext uri="{FF2B5EF4-FFF2-40B4-BE49-F238E27FC236}">
                <a16:creationId xmlns:a16="http://schemas.microsoft.com/office/drawing/2014/main" id="{332CD1F5-DC46-B9EF-926D-61736AECB240}"/>
              </a:ext>
            </a:extLst>
          </p:cNvPr>
          <p:cNvSpPr/>
          <p:nvPr/>
        </p:nvSpPr>
        <p:spPr>
          <a:xfrm>
            <a:off x="3882131" y="906237"/>
            <a:ext cx="1171650" cy="20777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7E21FC59-1691-B84B-0CC4-5B342434882C}"/>
              </a:ext>
            </a:extLst>
          </p:cNvPr>
          <p:cNvSpPr txBox="1"/>
          <p:nvPr/>
        </p:nvSpPr>
        <p:spPr>
          <a:xfrm>
            <a:off x="5515896" y="1010125"/>
            <a:ext cx="5319251" cy="4401205"/>
          </a:xfrm>
          <a:prstGeom prst="rect">
            <a:avLst/>
          </a:prstGeom>
          <a:noFill/>
        </p:spPr>
        <p:txBody>
          <a:bodyPr wrap="square" rtlCol="0">
            <a:spAutoFit/>
          </a:bodyPr>
          <a:lstStyle/>
          <a:p>
            <a:pPr marL="342900" indent="-342900">
              <a:buFont typeface="+mj-lt"/>
              <a:buAutoNum type="arabicPeriod"/>
            </a:pPr>
            <a:r>
              <a:rPr lang="en-US" sz="2800" dirty="0">
                <a:latin typeface="Calibri" panose="020F0502020204030204" pitchFamily="34" charset="0"/>
                <a:ea typeface="Calibri" panose="020F0502020204030204" pitchFamily="34" charset="0"/>
                <a:cs typeface="Calibri" panose="020F0502020204030204" pitchFamily="34" charset="0"/>
              </a:rPr>
              <a:t>Introduction</a:t>
            </a:r>
          </a:p>
          <a:p>
            <a:pPr marL="342900" indent="-342900">
              <a:buFont typeface="+mj-lt"/>
              <a:buAutoNum type="arabicPeriod"/>
            </a:pPr>
            <a:r>
              <a:rPr lang="en-US" sz="2800" dirty="0">
                <a:latin typeface="Calibri" panose="020F0502020204030204" pitchFamily="34" charset="0"/>
                <a:ea typeface="Calibri" panose="020F0502020204030204" pitchFamily="34" charset="0"/>
                <a:cs typeface="Calibri" panose="020F0502020204030204" pitchFamily="34" charset="0"/>
              </a:rPr>
              <a:t>Literature Survey</a:t>
            </a:r>
          </a:p>
          <a:p>
            <a:pPr marL="342900" indent="-342900">
              <a:buFont typeface="+mj-lt"/>
              <a:buAutoNum type="arabicPeriod"/>
            </a:pPr>
            <a:r>
              <a:rPr lang="en-US" sz="2800" dirty="0">
                <a:latin typeface="Calibri" panose="020F0502020204030204" pitchFamily="34" charset="0"/>
                <a:ea typeface="Calibri" panose="020F0502020204030204" pitchFamily="34" charset="0"/>
                <a:cs typeface="Calibri" panose="020F0502020204030204" pitchFamily="34" charset="0"/>
              </a:rPr>
              <a:t>Project Goals</a:t>
            </a:r>
          </a:p>
          <a:p>
            <a:pPr marL="342900" indent="-342900">
              <a:buFont typeface="+mj-lt"/>
              <a:buAutoNum type="arabicPeriod"/>
            </a:pPr>
            <a:r>
              <a:rPr lang="en-US" sz="2800" dirty="0">
                <a:latin typeface="Calibri" panose="020F0502020204030204" pitchFamily="34" charset="0"/>
                <a:ea typeface="Calibri" panose="020F0502020204030204" pitchFamily="34" charset="0"/>
                <a:cs typeface="Calibri" panose="020F0502020204030204" pitchFamily="34" charset="0"/>
              </a:rPr>
              <a:t>Key Observations</a:t>
            </a:r>
          </a:p>
          <a:p>
            <a:pPr marL="342900" indent="-342900">
              <a:buFont typeface="+mj-lt"/>
              <a:buAutoNum type="arabicPeriod"/>
            </a:pPr>
            <a:r>
              <a:rPr lang="en-US" sz="2800" dirty="0">
                <a:latin typeface="Calibri" panose="020F0502020204030204" pitchFamily="34" charset="0"/>
                <a:ea typeface="Calibri" panose="020F0502020204030204" pitchFamily="34" charset="0"/>
                <a:cs typeface="Calibri" panose="020F0502020204030204" pitchFamily="34" charset="0"/>
              </a:rPr>
              <a:t>Tools and Technology</a:t>
            </a:r>
          </a:p>
          <a:p>
            <a:pPr marL="342900" indent="-342900">
              <a:buFont typeface="+mj-lt"/>
              <a:buAutoNum type="arabicPeriod"/>
            </a:pPr>
            <a:r>
              <a:rPr lang="en-US" sz="2800" dirty="0">
                <a:latin typeface="Calibri" panose="020F0502020204030204" pitchFamily="34" charset="0"/>
                <a:ea typeface="Calibri" panose="020F0502020204030204" pitchFamily="34" charset="0"/>
                <a:cs typeface="Calibri" panose="020F0502020204030204" pitchFamily="34" charset="0"/>
              </a:rPr>
              <a:t>Results &amp; Discussion</a:t>
            </a:r>
          </a:p>
          <a:p>
            <a:pPr marL="342900" indent="-342900">
              <a:buFont typeface="+mj-lt"/>
              <a:buAutoNum type="arabicPeriod"/>
            </a:pPr>
            <a:r>
              <a:rPr lang="en-US" sz="2800" dirty="0">
                <a:latin typeface="Calibri" panose="020F0502020204030204" pitchFamily="34" charset="0"/>
                <a:ea typeface="Calibri" panose="020F0502020204030204" pitchFamily="34" charset="0"/>
                <a:cs typeface="Calibri" panose="020F0502020204030204" pitchFamily="34" charset="0"/>
              </a:rPr>
              <a:t>ER-Diagram</a:t>
            </a:r>
          </a:p>
          <a:p>
            <a:pPr marL="342900" indent="-342900">
              <a:buFont typeface="+mj-lt"/>
              <a:buAutoNum type="arabicPeriod"/>
            </a:pPr>
            <a:r>
              <a:rPr lang="en-US" sz="2800" dirty="0">
                <a:latin typeface="Calibri" panose="020F0502020204030204" pitchFamily="34" charset="0"/>
                <a:ea typeface="Calibri" panose="020F0502020204030204" pitchFamily="34" charset="0"/>
                <a:cs typeface="Calibri" panose="020F0502020204030204" pitchFamily="34" charset="0"/>
              </a:rPr>
              <a:t>Future Scope</a:t>
            </a:r>
          </a:p>
          <a:p>
            <a:pPr marL="342900" indent="-342900">
              <a:buFont typeface="+mj-lt"/>
              <a:buAutoNum type="arabicPeriod"/>
            </a:pPr>
            <a:r>
              <a:rPr lang="en-US" sz="2800" dirty="0">
                <a:latin typeface="Calibri" panose="020F0502020204030204" pitchFamily="34" charset="0"/>
                <a:ea typeface="Calibri" panose="020F0502020204030204" pitchFamily="34" charset="0"/>
                <a:cs typeface="Calibri" panose="020F0502020204030204" pitchFamily="34" charset="0"/>
              </a:rPr>
              <a:t>Conclusion</a:t>
            </a:r>
          </a:p>
          <a:p>
            <a:pPr marL="342900" indent="-342900">
              <a:buFont typeface="+mj-lt"/>
              <a:buAutoNum type="arabicPeriod"/>
            </a:pPr>
            <a:r>
              <a:rPr lang="en-US" sz="2800" dirty="0">
                <a:latin typeface="Calibri" panose="020F0502020204030204" pitchFamily="34" charset="0"/>
                <a:ea typeface="Calibri" panose="020F0502020204030204" pitchFamily="34" charset="0"/>
                <a:cs typeface="Calibri" panose="020F0502020204030204" pitchFamily="34" charset="0"/>
              </a:rPr>
              <a:t>References</a:t>
            </a:r>
          </a:p>
        </p:txBody>
      </p:sp>
      <p:pic>
        <p:nvPicPr>
          <p:cNvPr id="5" name="Picture 2">
            <a:extLst>
              <a:ext uri="{FF2B5EF4-FFF2-40B4-BE49-F238E27FC236}">
                <a16:creationId xmlns:a16="http://schemas.microsoft.com/office/drawing/2014/main" id="{C27EE08F-2A44-3254-244C-FCD039CE41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5821" y="0"/>
            <a:ext cx="2116179" cy="942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54201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85BDF6-9957-9C5B-33B7-01C2E18004BD}"/>
              </a:ext>
            </a:extLst>
          </p:cNvPr>
          <p:cNvSpPr txBox="1"/>
          <p:nvPr/>
        </p:nvSpPr>
        <p:spPr>
          <a:xfrm>
            <a:off x="2576050" y="2223896"/>
            <a:ext cx="9045677" cy="2585323"/>
          </a:xfrm>
          <a:prstGeom prst="rect">
            <a:avLst/>
          </a:prstGeom>
          <a:noFill/>
        </p:spPr>
        <p:txBody>
          <a:bodyPr wrap="square">
            <a:spAutoFit/>
          </a:bodyPr>
          <a:lstStyle/>
          <a:p>
            <a:r>
              <a:rPr lang="en-IN" dirty="0"/>
              <a:t>A travel and tourism management system is a software application that helps businesses in the tourism industry effectively manage their operations. It usually includes modules for managing bookings, bookings, inventory, customer relations and reporting. This system is important in this industry because it helps businesses to streamline their operations, reduce manual errors and improve customer service. It also provides real-time data insights, enabling businesses to make data-driven decisions and optimize their revenue. In addition, it can improve the customer experience by providing personalized services and tailor-made packages.</a:t>
            </a:r>
          </a:p>
        </p:txBody>
      </p:sp>
      <p:sp>
        <p:nvSpPr>
          <p:cNvPr id="4" name="TextBox 3">
            <a:extLst>
              <a:ext uri="{FF2B5EF4-FFF2-40B4-BE49-F238E27FC236}">
                <a16:creationId xmlns:a16="http://schemas.microsoft.com/office/drawing/2014/main" id="{EB1CC0EA-E784-FDF0-3A69-32B39993900E}"/>
              </a:ext>
            </a:extLst>
          </p:cNvPr>
          <p:cNvSpPr txBox="1"/>
          <p:nvPr/>
        </p:nvSpPr>
        <p:spPr>
          <a:xfrm>
            <a:off x="1710813" y="707923"/>
            <a:ext cx="2044470" cy="523220"/>
          </a:xfrm>
          <a:prstGeom prst="rect">
            <a:avLst/>
          </a:prstGeom>
          <a:noFill/>
        </p:spPr>
        <p:txBody>
          <a:bodyPr wrap="none" rtlCol="0">
            <a:spAutoFit/>
          </a:bodyPr>
          <a:lstStyle/>
          <a:p>
            <a:r>
              <a:rPr lang="en-US" sz="2800" b="1" dirty="0">
                <a:latin typeface="Calibri" panose="020F0502020204030204" pitchFamily="34" charset="0"/>
                <a:ea typeface="Calibri" panose="020F0502020204030204" pitchFamily="34" charset="0"/>
                <a:cs typeface="Calibri" panose="020F0502020204030204" pitchFamily="34" charset="0"/>
              </a:rPr>
              <a:t>Introduction</a:t>
            </a:r>
            <a:endParaRPr lang="en-IN" sz="2800" b="1" dirty="0"/>
          </a:p>
        </p:txBody>
      </p:sp>
      <p:pic>
        <p:nvPicPr>
          <p:cNvPr id="5" name="Picture 2">
            <a:extLst>
              <a:ext uri="{FF2B5EF4-FFF2-40B4-BE49-F238E27FC236}">
                <a16:creationId xmlns:a16="http://schemas.microsoft.com/office/drawing/2014/main" id="{A218CE96-27DD-4457-C517-CE67E4D495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5821" y="0"/>
            <a:ext cx="2116179" cy="942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58207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8E7DAC-F82E-E602-3FCD-CEB8567A2668}"/>
              </a:ext>
            </a:extLst>
          </p:cNvPr>
          <p:cNvSpPr txBox="1"/>
          <p:nvPr/>
        </p:nvSpPr>
        <p:spPr>
          <a:xfrm>
            <a:off x="1956618" y="1609551"/>
            <a:ext cx="10235381" cy="1200329"/>
          </a:xfrm>
          <a:prstGeom prst="rect">
            <a:avLst/>
          </a:prstGeom>
          <a:noFill/>
        </p:spPr>
        <p:txBody>
          <a:bodyPr wrap="square">
            <a:spAutoFit/>
          </a:bodyPr>
          <a:lstStyle/>
          <a:p>
            <a:pPr marL="285750" indent="-285750">
              <a:buFont typeface="Arial" panose="020B0604020202020204" pitchFamily="34" charset="0"/>
              <a:buChar char="•"/>
            </a:pPr>
            <a:r>
              <a:rPr lang="en-IN" dirty="0">
                <a:latin typeface="+mj-lt"/>
                <a:ea typeface="Calibri" panose="020F0502020204030204" pitchFamily="34" charset="0"/>
                <a:cs typeface="Calibri" panose="020F0502020204030204" pitchFamily="34" charset="0"/>
              </a:rPr>
              <a:t>A travel and tourism management system is an application software that helps manage various aspects of the tourism industry such as reservations, reservations and customer management. These systems can be developed using various technologies such as JDBC, JSP, Java, MySQL Workbench and Hibernate</a:t>
            </a:r>
            <a:r>
              <a:rPr lang="en-IN" dirty="0">
                <a:latin typeface="+mj-lt"/>
              </a:rPr>
              <a:t>.</a:t>
            </a:r>
          </a:p>
        </p:txBody>
      </p:sp>
      <p:sp>
        <p:nvSpPr>
          <p:cNvPr id="5" name="TextBox 4">
            <a:extLst>
              <a:ext uri="{FF2B5EF4-FFF2-40B4-BE49-F238E27FC236}">
                <a16:creationId xmlns:a16="http://schemas.microsoft.com/office/drawing/2014/main" id="{E2AF93F1-53B9-CED4-4268-7391B6F8A2D3}"/>
              </a:ext>
            </a:extLst>
          </p:cNvPr>
          <p:cNvSpPr txBox="1"/>
          <p:nvPr/>
        </p:nvSpPr>
        <p:spPr>
          <a:xfrm>
            <a:off x="2234383" y="3095015"/>
            <a:ext cx="9957617" cy="2308324"/>
          </a:xfrm>
          <a:prstGeom prst="rect">
            <a:avLst/>
          </a:prstGeom>
          <a:noFill/>
        </p:spPr>
        <p:txBody>
          <a:bodyPr wrap="square">
            <a:spAutoFit/>
          </a:bodyPr>
          <a:lstStyle/>
          <a:p>
            <a:pPr marL="285750" indent="-285750">
              <a:buFont typeface="Arial" panose="020B0604020202020204" pitchFamily="34" charset="0"/>
              <a:buChar char="•"/>
            </a:pPr>
            <a:r>
              <a:rPr lang="en-IN" dirty="0">
                <a:latin typeface="+mj-lt"/>
                <a:ea typeface="Calibri" panose="020F0502020204030204" pitchFamily="34" charset="0"/>
                <a:cs typeface="Calibri" panose="020F0502020204030204" pitchFamily="34" charset="0"/>
              </a:rPr>
              <a:t>JDBC (Java Database Connectivity) is a Java API that enables connecting to databases and performing CRUD (Create, Read, Update, Delete) operations. JSP (Java Server Pages) is a technology that allows the creation of dynamic web pages using Java code. Java is a popular programming language used to build enterprise-level applications. MySQL Workbench is an integrated visual tool for database architects, developers, and DBAs. Hibernate is a popular object-relational mapping (ORM) framework for Java that simplifies database access and reduces the amount of boilerplate code required to interact with the database.</a:t>
            </a:r>
          </a:p>
        </p:txBody>
      </p:sp>
      <p:sp>
        <p:nvSpPr>
          <p:cNvPr id="6" name="TextBox 5">
            <a:extLst>
              <a:ext uri="{FF2B5EF4-FFF2-40B4-BE49-F238E27FC236}">
                <a16:creationId xmlns:a16="http://schemas.microsoft.com/office/drawing/2014/main" id="{6229A090-6728-37AB-E9AD-C0A1868F3914}"/>
              </a:ext>
            </a:extLst>
          </p:cNvPr>
          <p:cNvSpPr txBox="1"/>
          <p:nvPr/>
        </p:nvSpPr>
        <p:spPr>
          <a:xfrm>
            <a:off x="1710812" y="678085"/>
            <a:ext cx="3091744" cy="1077218"/>
          </a:xfrm>
          <a:prstGeom prst="rect">
            <a:avLst/>
          </a:prstGeom>
          <a:noFill/>
        </p:spPr>
        <p:txBody>
          <a:bodyPr wrap="none" rtlCol="0">
            <a:sp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Literature Survey</a:t>
            </a:r>
          </a:p>
          <a:p>
            <a:endParaRPr lang="en-IN" sz="3200" b="1" dirty="0"/>
          </a:p>
        </p:txBody>
      </p:sp>
      <p:pic>
        <p:nvPicPr>
          <p:cNvPr id="7" name="Picture 2">
            <a:extLst>
              <a:ext uri="{FF2B5EF4-FFF2-40B4-BE49-F238E27FC236}">
                <a16:creationId xmlns:a16="http://schemas.microsoft.com/office/drawing/2014/main" id="{87369A88-9508-2E12-682C-16B20AC303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5821" y="0"/>
            <a:ext cx="2116179" cy="942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782486"/>
      </p:ext>
    </p:extLst>
  </p:cSld>
  <p:clrMapOvr>
    <a:masterClrMapping/>
  </p:clrMapOvr>
  <p:transition spd="med">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15DF36-AA60-EDE4-FA3D-F7B7FDBC9F51}"/>
              </a:ext>
            </a:extLst>
          </p:cNvPr>
          <p:cNvSpPr txBox="1"/>
          <p:nvPr/>
        </p:nvSpPr>
        <p:spPr>
          <a:xfrm>
            <a:off x="2733368" y="1860608"/>
            <a:ext cx="9144000" cy="4031873"/>
          </a:xfrm>
          <a:prstGeom prst="rect">
            <a:avLst/>
          </a:prstGeom>
          <a:noFill/>
        </p:spPr>
        <p:txBody>
          <a:bodyPr wrap="square">
            <a:spAutoFit/>
          </a:bodyPr>
          <a:lstStyle/>
          <a:p>
            <a:r>
              <a:rPr lang="en-IN" sz="1600" b="1" dirty="0"/>
              <a:t>The objectives of a travel and tourism management system can vary depending on the specific needs of the user and the tourism industry. However, some common goals are:</a:t>
            </a:r>
          </a:p>
          <a:p>
            <a:endParaRPr lang="en-IN" sz="1600" b="1" dirty="0"/>
          </a:p>
          <a:p>
            <a:pPr marL="285750" indent="-285750">
              <a:buFont typeface="Arial" panose="020B0604020202020204" pitchFamily="34" charset="0"/>
              <a:buChar char="•"/>
            </a:pPr>
            <a:r>
              <a:rPr lang="en-IN" sz="1600" dirty="0"/>
              <a:t>Streamlining the booking process and booking for customers will be more efficient and user-friendly.</a:t>
            </a:r>
          </a:p>
          <a:p>
            <a:pPr marL="285750" indent="-285750">
              <a:buFont typeface="Arial" panose="020B0604020202020204" pitchFamily="34" charset="0"/>
              <a:buChar char="•"/>
            </a:pPr>
            <a:r>
              <a:rPr lang="en-IN" sz="1600" dirty="0"/>
              <a:t>Provides real-time availability and pricing information for tourism products and services.</a:t>
            </a:r>
          </a:p>
          <a:p>
            <a:pPr marL="285750" indent="-285750">
              <a:buFont typeface="Arial" panose="020B0604020202020204" pitchFamily="34" charset="0"/>
              <a:buChar char="•"/>
            </a:pPr>
            <a:r>
              <a:rPr lang="en-IN" sz="1600" dirty="0"/>
              <a:t>Manage customer data and preferences, provide personalized offers and targeted marketing.</a:t>
            </a:r>
          </a:p>
          <a:p>
            <a:pPr marL="285750" indent="-285750">
              <a:buFont typeface="Arial" panose="020B0604020202020204" pitchFamily="34" charset="0"/>
              <a:buChar char="•"/>
            </a:pPr>
            <a:r>
              <a:rPr lang="en-IN" sz="1600" dirty="0"/>
              <a:t>Integrate with other systems, such as payment gateways and inventory management tools, to provide an end-to-end experience.</a:t>
            </a:r>
          </a:p>
          <a:p>
            <a:pPr marL="285750" indent="-285750">
              <a:buFont typeface="Arial" panose="020B0604020202020204" pitchFamily="34" charset="0"/>
              <a:buChar char="•"/>
            </a:pPr>
            <a:r>
              <a:rPr lang="en-IN" sz="1600" dirty="0"/>
              <a:t>Analyze data and generate insights to inform business decisions and improve operational efficiency.</a:t>
            </a:r>
          </a:p>
          <a:p>
            <a:pPr marL="285750" indent="-285750">
              <a:buFont typeface="Arial" panose="020B0604020202020204" pitchFamily="34" charset="0"/>
              <a:buChar char="•"/>
            </a:pPr>
            <a:r>
              <a:rPr lang="en-IN" sz="1600" dirty="0"/>
              <a:t>Ensure data security and compliance with relevant regulations.</a:t>
            </a:r>
          </a:p>
          <a:p>
            <a:pPr marL="285750" indent="-285750">
              <a:buFont typeface="Arial" panose="020B0604020202020204" pitchFamily="34" charset="0"/>
              <a:buChar char="•"/>
            </a:pPr>
            <a:r>
              <a:rPr lang="en-IN" sz="1600" dirty="0"/>
              <a:t>Provide a mobile voice and accessible platform for customers and employees.</a:t>
            </a:r>
          </a:p>
          <a:p>
            <a:pPr marL="285750" indent="-285750">
              <a:buFont typeface="Arial" panose="020B0604020202020204" pitchFamily="34" charset="0"/>
              <a:buChar char="•"/>
            </a:pPr>
            <a:r>
              <a:rPr lang="en-IN" sz="1600" dirty="0"/>
              <a:t>Continuously improve and update systems to maintain competitiveness and meet changing customer needs.</a:t>
            </a:r>
          </a:p>
        </p:txBody>
      </p:sp>
      <p:sp>
        <p:nvSpPr>
          <p:cNvPr id="5" name="TextBox 4">
            <a:extLst>
              <a:ext uri="{FF2B5EF4-FFF2-40B4-BE49-F238E27FC236}">
                <a16:creationId xmlns:a16="http://schemas.microsoft.com/office/drawing/2014/main" id="{16D20492-BDF0-C30D-5526-1F088C2B37AB}"/>
              </a:ext>
            </a:extLst>
          </p:cNvPr>
          <p:cNvSpPr txBox="1"/>
          <p:nvPr/>
        </p:nvSpPr>
        <p:spPr>
          <a:xfrm>
            <a:off x="1651819" y="673131"/>
            <a:ext cx="6096000" cy="584775"/>
          </a:xfrm>
          <a:prstGeom prst="rect">
            <a:avLst/>
          </a:prstGeom>
          <a:noFill/>
        </p:spPr>
        <p:txBody>
          <a:bodyPr wrap="square">
            <a:sp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Project Goals</a:t>
            </a:r>
          </a:p>
        </p:txBody>
      </p:sp>
      <p:pic>
        <p:nvPicPr>
          <p:cNvPr id="6" name="Picture 2">
            <a:extLst>
              <a:ext uri="{FF2B5EF4-FFF2-40B4-BE49-F238E27FC236}">
                <a16:creationId xmlns:a16="http://schemas.microsoft.com/office/drawing/2014/main" id="{F266A473-96E2-6FB3-759A-6524C0B7CA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5821" y="0"/>
            <a:ext cx="2116179" cy="942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936295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B42670-7ACA-94B8-DA37-68289F96159A}"/>
              </a:ext>
            </a:extLst>
          </p:cNvPr>
          <p:cNvSpPr txBox="1"/>
          <p:nvPr/>
        </p:nvSpPr>
        <p:spPr>
          <a:xfrm>
            <a:off x="1651819" y="769063"/>
            <a:ext cx="6096000" cy="523220"/>
          </a:xfrm>
          <a:prstGeom prst="rect">
            <a:avLst/>
          </a:prstGeom>
          <a:noFill/>
        </p:spPr>
        <p:txBody>
          <a:bodyPr wrap="square">
            <a:spAutoFit/>
          </a:bodyPr>
          <a:lstStyle/>
          <a:p>
            <a:r>
              <a:rPr lang="en-US" sz="2800" b="1" dirty="0">
                <a:latin typeface="Calibri" panose="020F0502020204030204" pitchFamily="34" charset="0"/>
                <a:ea typeface="Calibri" panose="020F0502020204030204" pitchFamily="34" charset="0"/>
                <a:cs typeface="Calibri" panose="020F0502020204030204" pitchFamily="34" charset="0"/>
              </a:rPr>
              <a:t>Key Observations</a:t>
            </a:r>
          </a:p>
        </p:txBody>
      </p:sp>
      <p:sp>
        <p:nvSpPr>
          <p:cNvPr id="7" name="TextBox 6">
            <a:extLst>
              <a:ext uri="{FF2B5EF4-FFF2-40B4-BE49-F238E27FC236}">
                <a16:creationId xmlns:a16="http://schemas.microsoft.com/office/drawing/2014/main" id="{B0015093-BE3C-3071-5118-1096F767940B}"/>
              </a:ext>
            </a:extLst>
          </p:cNvPr>
          <p:cNvSpPr txBox="1"/>
          <p:nvPr/>
        </p:nvSpPr>
        <p:spPr>
          <a:xfrm>
            <a:off x="2172928" y="1629722"/>
            <a:ext cx="9940413" cy="3693319"/>
          </a:xfrm>
          <a:prstGeom prst="rect">
            <a:avLst/>
          </a:prstGeom>
          <a:noFill/>
        </p:spPr>
        <p:txBody>
          <a:bodyPr wrap="square">
            <a:spAutoFit/>
          </a:bodyPr>
          <a:lstStyle/>
          <a:p>
            <a:r>
              <a:rPr lang="en-IN" b="1" dirty="0"/>
              <a:t>Depending on the goals of the project and the technologies used, some key considerations for a travel and tourism management system using JDBC, JSP, Java, MySQL Workbench, and Hibernate may include:</a:t>
            </a:r>
          </a:p>
          <a:p>
            <a:endParaRPr lang="en-IN" b="1" dirty="0"/>
          </a:p>
          <a:p>
            <a:pPr marL="285750" indent="-285750">
              <a:buFont typeface="Arial" panose="020B0604020202020204" pitchFamily="34" charset="0"/>
              <a:buChar char="•"/>
            </a:pPr>
            <a:r>
              <a:rPr lang="en-IN" b="1" dirty="0"/>
              <a:t>Improved data management and access: </a:t>
            </a:r>
            <a:r>
              <a:rPr lang="en-IN" dirty="0"/>
              <a:t>With the use of relational databases like MySQL and ORM frameworks like Hibernate, the system can efficiently manage and retrieve data, enabling faster and more accurate processing of bookings, reservations and customer information.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Enhanced User Experience: </a:t>
            </a:r>
            <a:r>
              <a:rPr lang="en-IN" dirty="0"/>
              <a:t>Using JSP and Java can help create a user-friendly interface for customers, enabling them to easily search and book travel products and services. The system can also provide personalized recommendations based on customer data and preferences.</a:t>
            </a:r>
          </a:p>
        </p:txBody>
      </p:sp>
      <p:pic>
        <p:nvPicPr>
          <p:cNvPr id="8" name="Picture 2">
            <a:extLst>
              <a:ext uri="{FF2B5EF4-FFF2-40B4-BE49-F238E27FC236}">
                <a16:creationId xmlns:a16="http://schemas.microsoft.com/office/drawing/2014/main" id="{2B738C7F-57E4-2C9E-8C59-52181E0520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5821" y="0"/>
            <a:ext cx="2116179" cy="942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523115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6169D9-7003-DC75-DECA-7655EB0A7622}"/>
              </a:ext>
            </a:extLst>
          </p:cNvPr>
          <p:cNvSpPr txBox="1"/>
          <p:nvPr/>
        </p:nvSpPr>
        <p:spPr>
          <a:xfrm>
            <a:off x="2202426" y="975199"/>
            <a:ext cx="9832258" cy="5355312"/>
          </a:xfrm>
          <a:prstGeom prst="rect">
            <a:avLst/>
          </a:prstGeom>
          <a:noFill/>
        </p:spPr>
        <p:txBody>
          <a:bodyPr wrap="square">
            <a:spAutoFit/>
          </a:bodyPr>
          <a:lstStyle/>
          <a:p>
            <a:r>
              <a:rPr lang="en-IN" b="1" dirty="0"/>
              <a:t>Improve operational efficiency: </a:t>
            </a:r>
            <a:r>
              <a:rPr lang="en-IN" dirty="0"/>
              <a:t>By automating and streamlining various processes such as arrangement and booking management, the system can help reduce manual errors and increase operational efficiency.</a:t>
            </a:r>
          </a:p>
          <a:p>
            <a:endParaRPr lang="en-IN" dirty="0"/>
          </a:p>
          <a:p>
            <a:r>
              <a:rPr lang="en-IN" b="1" dirty="0"/>
              <a:t>Better data security: </a:t>
            </a:r>
            <a:r>
              <a:rPr lang="en-IN" dirty="0"/>
              <a:t>By using JDBC and Hibernate, the system can ensure secure data transfer and storage, protecting sensitive customer data and complying with relevant regulations.</a:t>
            </a:r>
          </a:p>
          <a:p>
            <a:endParaRPr lang="en-IN" dirty="0"/>
          </a:p>
          <a:p>
            <a:r>
              <a:rPr lang="en-IN" b="1" dirty="0"/>
              <a:t>Scalability and flexibility: </a:t>
            </a:r>
            <a:r>
              <a:rPr lang="en-IN" dirty="0"/>
              <a:t>The system can be easily expanded and configured by integrating with other systems and tools required to meet the changing needs of the travel business.</a:t>
            </a:r>
          </a:p>
          <a:p>
            <a:endParaRPr lang="en-IN" dirty="0"/>
          </a:p>
          <a:p>
            <a:r>
              <a:rPr lang="en-US" b="1" dirty="0"/>
              <a:t>Improved analytics and reporting: </a:t>
            </a:r>
            <a:r>
              <a:rPr lang="en-US" dirty="0"/>
              <a:t>The system can generate insights and reports based on customer data and behavior, helping tourism businesses make informed decisions and improve their marketing and sales strategies.</a:t>
            </a:r>
          </a:p>
          <a:p>
            <a:endParaRPr lang="en-US" dirty="0"/>
          </a:p>
          <a:p>
            <a:r>
              <a:rPr lang="en-US" b="1" dirty="0"/>
              <a:t>Continuous improvement and innovation: </a:t>
            </a:r>
            <a:r>
              <a:rPr lang="en-US" dirty="0"/>
              <a:t>The system can be continuously improved and updated based on user feedback and changing industry trends, ensuring that it remains competitive and relevant in the tourism market.</a:t>
            </a:r>
            <a:endParaRPr lang="en-IN" dirty="0"/>
          </a:p>
        </p:txBody>
      </p:sp>
      <p:pic>
        <p:nvPicPr>
          <p:cNvPr id="4" name="Picture 2">
            <a:extLst>
              <a:ext uri="{FF2B5EF4-FFF2-40B4-BE49-F238E27FC236}">
                <a16:creationId xmlns:a16="http://schemas.microsoft.com/office/drawing/2014/main" id="{977E0D62-C2EB-7C5C-8E82-CE45897872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5821" y="0"/>
            <a:ext cx="2116179" cy="942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845464"/>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00701A-0861-0D7B-DB9A-DD7E56FE1FA1}"/>
              </a:ext>
            </a:extLst>
          </p:cNvPr>
          <p:cNvSpPr txBox="1"/>
          <p:nvPr/>
        </p:nvSpPr>
        <p:spPr>
          <a:xfrm>
            <a:off x="1612491" y="759231"/>
            <a:ext cx="6096000" cy="523220"/>
          </a:xfrm>
          <a:prstGeom prst="rect">
            <a:avLst/>
          </a:prstGeom>
          <a:noFill/>
        </p:spPr>
        <p:txBody>
          <a:bodyPr wrap="square">
            <a:spAutoFit/>
          </a:bodyPr>
          <a:lstStyle/>
          <a:p>
            <a:r>
              <a:rPr lang="en-US" sz="2800" b="1" dirty="0">
                <a:latin typeface="Calibri" panose="020F0502020204030204" pitchFamily="34" charset="0"/>
                <a:ea typeface="Calibri" panose="020F0502020204030204" pitchFamily="34" charset="0"/>
                <a:cs typeface="Calibri" panose="020F0502020204030204" pitchFamily="34" charset="0"/>
              </a:rPr>
              <a:t>Tools and Technology</a:t>
            </a:r>
          </a:p>
        </p:txBody>
      </p:sp>
      <p:sp>
        <p:nvSpPr>
          <p:cNvPr id="4" name="TextBox 3">
            <a:extLst>
              <a:ext uri="{FF2B5EF4-FFF2-40B4-BE49-F238E27FC236}">
                <a16:creationId xmlns:a16="http://schemas.microsoft.com/office/drawing/2014/main" id="{4189BBA7-DF82-0B4B-07A2-C15E846958E2}"/>
              </a:ext>
            </a:extLst>
          </p:cNvPr>
          <p:cNvSpPr txBox="1"/>
          <p:nvPr/>
        </p:nvSpPr>
        <p:spPr>
          <a:xfrm>
            <a:off x="2144277" y="1651819"/>
            <a:ext cx="3951723" cy="369332"/>
          </a:xfrm>
          <a:prstGeom prst="rect">
            <a:avLst/>
          </a:prstGeom>
          <a:noFill/>
        </p:spPr>
        <p:txBody>
          <a:bodyPr wrap="none" rtlCol="0">
            <a:spAutoFit/>
          </a:bodyPr>
          <a:lstStyle/>
          <a:p>
            <a:r>
              <a:rPr lang="en-US" b="1" dirty="0"/>
              <a:t>Software/Hardware Requirement </a:t>
            </a:r>
            <a:endParaRPr lang="en-IN" b="1" dirty="0"/>
          </a:p>
        </p:txBody>
      </p:sp>
      <p:sp>
        <p:nvSpPr>
          <p:cNvPr id="5" name="TextBox 4">
            <a:extLst>
              <a:ext uri="{FF2B5EF4-FFF2-40B4-BE49-F238E27FC236}">
                <a16:creationId xmlns:a16="http://schemas.microsoft.com/office/drawing/2014/main" id="{4B79DAE7-3010-7845-BDAA-93839D0C6E46}"/>
              </a:ext>
            </a:extLst>
          </p:cNvPr>
          <p:cNvSpPr txBox="1"/>
          <p:nvPr/>
        </p:nvSpPr>
        <p:spPr>
          <a:xfrm>
            <a:off x="2144277" y="1917290"/>
            <a:ext cx="1645002" cy="369332"/>
          </a:xfrm>
          <a:prstGeom prst="rect">
            <a:avLst/>
          </a:prstGeom>
          <a:noFill/>
        </p:spPr>
        <p:txBody>
          <a:bodyPr wrap="none" rtlCol="0">
            <a:spAutoFit/>
          </a:bodyPr>
          <a:lstStyle/>
          <a:p>
            <a:r>
              <a:rPr lang="en-US" b="1" dirty="0"/>
              <a:t>Specification</a:t>
            </a:r>
            <a:endParaRPr lang="en-IN" b="1" dirty="0"/>
          </a:p>
        </p:txBody>
      </p:sp>
      <p:cxnSp>
        <p:nvCxnSpPr>
          <p:cNvPr id="7" name="Straight Arrow Connector 6">
            <a:extLst>
              <a:ext uri="{FF2B5EF4-FFF2-40B4-BE49-F238E27FC236}">
                <a16:creationId xmlns:a16="http://schemas.microsoft.com/office/drawing/2014/main" id="{B569C24E-0ACC-B198-5A67-DCFA0CC69B83}"/>
              </a:ext>
            </a:extLst>
          </p:cNvPr>
          <p:cNvCxnSpPr/>
          <p:nvPr/>
        </p:nvCxnSpPr>
        <p:spPr>
          <a:xfrm>
            <a:off x="2290916" y="2286622"/>
            <a:ext cx="39427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8353B80-8B4B-20B1-3E17-5F13CCDDDCF2}"/>
              </a:ext>
            </a:extLst>
          </p:cNvPr>
          <p:cNvSpPr txBox="1"/>
          <p:nvPr/>
        </p:nvSpPr>
        <p:spPr>
          <a:xfrm>
            <a:off x="6479458" y="1826654"/>
            <a:ext cx="4876800" cy="1477328"/>
          </a:xfrm>
          <a:prstGeom prst="rect">
            <a:avLst/>
          </a:prstGeom>
          <a:noFill/>
        </p:spPr>
        <p:txBody>
          <a:bodyPr wrap="square" rtlCol="0">
            <a:spAutoFit/>
          </a:bodyPr>
          <a:lstStyle/>
          <a:p>
            <a:pPr marL="342900" indent="-3429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Operating System:-</a:t>
            </a:r>
            <a:r>
              <a:rPr lang="en-IN" b="0" i="0" dirty="0">
                <a:solidFill>
                  <a:srgbClr val="374151"/>
                </a:solidFill>
                <a:effectLst/>
                <a:latin typeface="__Inter_aaf875"/>
              </a:rPr>
              <a:t>Microsoft Windows 10</a:t>
            </a:r>
          </a:p>
          <a:p>
            <a:pPr marL="342900" indent="-3429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Application:- </a:t>
            </a:r>
            <a:r>
              <a:rPr lang="en-US" dirty="0">
                <a:latin typeface="Calibri" panose="020F0502020204030204" pitchFamily="34" charset="0"/>
                <a:ea typeface="Calibri" panose="020F0502020204030204" pitchFamily="34" charset="0"/>
                <a:cs typeface="Calibri" panose="020F0502020204030204" pitchFamily="34" charset="0"/>
              </a:rPr>
              <a:t>HTML &amp; CSS ,ANGULAR FRAMEWORK,JSP,JDBC.</a:t>
            </a:r>
          </a:p>
          <a:p>
            <a:pPr marL="342900" indent="-3429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Database:-</a:t>
            </a:r>
            <a:r>
              <a:rPr lang="en-US" dirty="0">
                <a:latin typeface="Calibri" panose="020F0502020204030204" pitchFamily="34" charset="0"/>
                <a:ea typeface="Calibri" panose="020F0502020204030204" pitchFamily="34" charset="0"/>
                <a:cs typeface="Calibri" panose="020F0502020204030204" pitchFamily="34" charset="0"/>
              </a:rPr>
              <a:t>MYSQL SERVER &amp; HIBERNATE</a:t>
            </a:r>
          </a:p>
          <a:p>
            <a:pPr marL="342900" indent="-3429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Software:-</a:t>
            </a:r>
            <a:r>
              <a:rPr lang="en-US" dirty="0">
                <a:latin typeface="Calibri" panose="020F0502020204030204" pitchFamily="34" charset="0"/>
                <a:ea typeface="Calibri" panose="020F0502020204030204" pitchFamily="34" charset="0"/>
                <a:cs typeface="Calibri" panose="020F0502020204030204" pitchFamily="34" charset="0"/>
              </a:rPr>
              <a:t>Eclipse/MYSQL Workbench</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F211EDC8-69DB-DCD1-DD48-9B1C8CA3ED49}"/>
              </a:ext>
            </a:extLst>
          </p:cNvPr>
          <p:cNvSpPr txBox="1"/>
          <p:nvPr/>
        </p:nvSpPr>
        <p:spPr>
          <a:xfrm>
            <a:off x="2006625" y="3991897"/>
            <a:ext cx="3884397" cy="369332"/>
          </a:xfrm>
          <a:prstGeom prst="rect">
            <a:avLst/>
          </a:prstGeom>
          <a:noFill/>
        </p:spPr>
        <p:txBody>
          <a:bodyPr wrap="none" rtlCol="0">
            <a:spAutoFit/>
          </a:bodyPr>
          <a:lstStyle/>
          <a:p>
            <a:r>
              <a:rPr lang="en-US" b="1" dirty="0"/>
              <a:t>Minimum Hardware Requirement</a:t>
            </a:r>
            <a:endParaRPr lang="en-IN" b="1" dirty="0"/>
          </a:p>
        </p:txBody>
      </p:sp>
      <p:cxnSp>
        <p:nvCxnSpPr>
          <p:cNvPr id="11" name="Straight Arrow Connector 10">
            <a:extLst>
              <a:ext uri="{FF2B5EF4-FFF2-40B4-BE49-F238E27FC236}">
                <a16:creationId xmlns:a16="http://schemas.microsoft.com/office/drawing/2014/main" id="{2BA9886D-E69F-5349-9A79-090DD84385B4}"/>
              </a:ext>
            </a:extLst>
          </p:cNvPr>
          <p:cNvCxnSpPr/>
          <p:nvPr/>
        </p:nvCxnSpPr>
        <p:spPr>
          <a:xfrm>
            <a:off x="2006625" y="4361229"/>
            <a:ext cx="40893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65D1CBF-08F6-1EF1-391F-C3FEA503A24B}"/>
              </a:ext>
            </a:extLst>
          </p:cNvPr>
          <p:cNvSpPr txBox="1"/>
          <p:nvPr/>
        </p:nvSpPr>
        <p:spPr>
          <a:xfrm>
            <a:off x="6479458" y="4149213"/>
            <a:ext cx="5191432" cy="2585323"/>
          </a:xfrm>
          <a:prstGeom prst="rect">
            <a:avLst/>
          </a:prstGeom>
          <a:noFill/>
        </p:spPr>
        <p:txBody>
          <a:bodyPr wrap="square" rtlCol="0">
            <a:spAutoFit/>
          </a:bodyPr>
          <a:lstStyle/>
          <a:p>
            <a:pPr marL="342900" indent="-342900">
              <a:buFont typeface="+mj-lt"/>
              <a:buAutoNum type="arabicPeriod"/>
            </a:pPr>
            <a:r>
              <a:rPr lang="en-US" b="1" i="0" dirty="0">
                <a:solidFill>
                  <a:srgbClr val="374151"/>
                </a:solidFill>
                <a:effectLst/>
                <a:latin typeface="__Inter_aaf875"/>
              </a:rPr>
              <a:t>Processor:</a:t>
            </a:r>
            <a:r>
              <a:rPr lang="en-US" b="0" i="0" dirty="0">
                <a:solidFill>
                  <a:srgbClr val="374151"/>
                </a:solidFill>
                <a:effectLst/>
                <a:latin typeface="__Inter_aaf875"/>
              </a:rPr>
              <a:t> Dual-core processor with a minimum speed of 2 GHz</a:t>
            </a:r>
          </a:p>
          <a:p>
            <a:pPr marL="342900" indent="-342900">
              <a:buFont typeface="+mj-lt"/>
              <a:buAutoNum type="arabicPeriod"/>
            </a:pPr>
            <a:r>
              <a:rPr lang="en-IN" b="1" i="0" dirty="0">
                <a:solidFill>
                  <a:srgbClr val="374151"/>
                </a:solidFill>
                <a:effectLst/>
                <a:latin typeface="__Inter_aaf875"/>
              </a:rPr>
              <a:t>Memory:</a:t>
            </a:r>
            <a:r>
              <a:rPr lang="en-IN" b="0" i="0" dirty="0">
                <a:solidFill>
                  <a:srgbClr val="374151"/>
                </a:solidFill>
                <a:effectLst/>
                <a:latin typeface="__Inter_aaf875"/>
              </a:rPr>
              <a:t> 4 GB RAM</a:t>
            </a:r>
          </a:p>
          <a:p>
            <a:pPr marL="342900" indent="-342900">
              <a:buFont typeface="+mj-lt"/>
              <a:buAutoNum type="arabicPeriod"/>
            </a:pPr>
            <a:r>
              <a:rPr lang="en-IN" b="1" i="0" dirty="0">
                <a:solidFill>
                  <a:srgbClr val="374151"/>
                </a:solidFill>
                <a:effectLst/>
                <a:latin typeface="__Inter_aaf875"/>
              </a:rPr>
              <a:t>Operating System: </a:t>
            </a:r>
            <a:r>
              <a:rPr lang="en-IN" b="0" i="0" dirty="0">
                <a:solidFill>
                  <a:srgbClr val="374151"/>
                </a:solidFill>
                <a:effectLst/>
                <a:latin typeface="__Inter_aaf875"/>
              </a:rPr>
              <a:t>Windows 10 </a:t>
            </a:r>
            <a:endParaRPr lang="en-US" dirty="0">
              <a:solidFill>
                <a:srgbClr val="374151"/>
              </a:solidFill>
              <a:latin typeface="__Inter_aaf875"/>
            </a:endParaRPr>
          </a:p>
          <a:p>
            <a:pPr marL="342900" indent="-342900">
              <a:buFont typeface="+mj-lt"/>
              <a:buAutoNum type="arabicPeriod"/>
            </a:pPr>
            <a:r>
              <a:rPr lang="en-IN" b="1" i="0" dirty="0">
                <a:solidFill>
                  <a:srgbClr val="374151"/>
                </a:solidFill>
                <a:effectLst/>
                <a:latin typeface="__Inter_aaf875"/>
              </a:rPr>
              <a:t>Database: </a:t>
            </a:r>
            <a:r>
              <a:rPr lang="en-IN" b="0" i="0" dirty="0">
                <a:solidFill>
                  <a:srgbClr val="374151"/>
                </a:solidFill>
                <a:effectLst/>
                <a:latin typeface="__Inter_aaf875"/>
              </a:rPr>
              <a:t>MySQL Server </a:t>
            </a:r>
            <a:endParaRPr lang="en-US" b="0" i="0" dirty="0">
              <a:solidFill>
                <a:srgbClr val="374151"/>
              </a:solidFill>
              <a:effectLst/>
              <a:latin typeface="__Inter_aaf875"/>
            </a:endParaRPr>
          </a:p>
          <a:p>
            <a:pPr marL="342900" indent="-342900">
              <a:buFont typeface="+mj-lt"/>
              <a:buAutoNum type="arabicPeriod"/>
            </a:pPr>
            <a:r>
              <a:rPr lang="en-US" b="1" i="0" dirty="0">
                <a:solidFill>
                  <a:srgbClr val="374151"/>
                </a:solidFill>
                <a:effectLst/>
                <a:latin typeface="__Inter_aaf875"/>
              </a:rPr>
              <a:t>Integrated Development Environment (IDE): </a:t>
            </a:r>
            <a:r>
              <a:rPr lang="en-US" b="0" i="0" dirty="0">
                <a:solidFill>
                  <a:srgbClr val="374151"/>
                </a:solidFill>
                <a:effectLst/>
                <a:latin typeface="__Inter_aaf875"/>
              </a:rPr>
              <a:t>Eclipse</a:t>
            </a:r>
            <a:endParaRPr lang="en-US" dirty="0">
              <a:solidFill>
                <a:srgbClr val="374151"/>
              </a:solidFill>
              <a:latin typeface="__Inter_aaf875"/>
            </a:endParaRPr>
          </a:p>
          <a:p>
            <a:pPr marL="342900" indent="-342900">
              <a:buFont typeface="+mj-lt"/>
              <a:buAutoNum type="arabicPeriod"/>
            </a:pPr>
            <a:r>
              <a:rPr lang="en-US" dirty="0">
                <a:solidFill>
                  <a:srgbClr val="374151"/>
                </a:solidFill>
                <a:latin typeface="__Inter_aaf875"/>
              </a:rPr>
              <a:t>Keyboard &amp; Mouse</a:t>
            </a:r>
            <a:endParaRPr lang="en-US" b="0" i="0" dirty="0">
              <a:solidFill>
                <a:srgbClr val="374151"/>
              </a:solidFill>
              <a:effectLst/>
              <a:latin typeface="__Inter_aaf875"/>
            </a:endParaRPr>
          </a:p>
          <a:p>
            <a:pPr marL="342900" indent="-342900">
              <a:buFont typeface="+mj-lt"/>
              <a:buAutoNum type="arabicPeriod"/>
            </a:pPr>
            <a:endParaRPr lang="en-IN" dirty="0"/>
          </a:p>
        </p:txBody>
      </p:sp>
      <p:cxnSp>
        <p:nvCxnSpPr>
          <p:cNvPr id="16" name="Straight Connector 15">
            <a:extLst>
              <a:ext uri="{FF2B5EF4-FFF2-40B4-BE49-F238E27FC236}">
                <a16:creationId xmlns:a16="http://schemas.microsoft.com/office/drawing/2014/main" id="{5901A4BD-E2A9-9335-F890-D4584A9DC9D5}"/>
              </a:ext>
            </a:extLst>
          </p:cNvPr>
          <p:cNvCxnSpPr/>
          <p:nvPr/>
        </p:nvCxnSpPr>
        <p:spPr>
          <a:xfrm>
            <a:off x="442452" y="3429000"/>
            <a:ext cx="11749548" cy="0"/>
          </a:xfrm>
          <a:prstGeom prst="line">
            <a:avLst/>
          </a:prstGeom>
        </p:spPr>
        <p:style>
          <a:lnRef idx="1">
            <a:schemeClr val="dk1"/>
          </a:lnRef>
          <a:fillRef idx="0">
            <a:schemeClr val="dk1"/>
          </a:fillRef>
          <a:effectRef idx="0">
            <a:schemeClr val="dk1"/>
          </a:effectRef>
          <a:fontRef idx="minor">
            <a:schemeClr val="tx1"/>
          </a:fontRef>
        </p:style>
      </p:cxnSp>
      <p:pic>
        <p:nvPicPr>
          <p:cNvPr id="17" name="Picture 2">
            <a:extLst>
              <a:ext uri="{FF2B5EF4-FFF2-40B4-BE49-F238E27FC236}">
                <a16:creationId xmlns:a16="http://schemas.microsoft.com/office/drawing/2014/main" id="{7BB51844-C171-FD85-024B-68FE9C222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5821" y="0"/>
            <a:ext cx="2116179" cy="942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599898"/>
      </p:ext>
    </p:extLst>
  </p:cSld>
  <p:clrMapOvr>
    <a:masterClrMapping/>
  </p:clrMapOvr>
  <p:transition spd="slow">
    <p:wipe/>
  </p:transition>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TM02892315[[fn=Wisp]]</Template>
  <TotalTime>136</TotalTime>
  <Words>1474</Words>
  <Application>Microsoft Office PowerPoint</Application>
  <PresentationFormat>Widescreen</PresentationFormat>
  <Paragraphs>90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__Inter_aaf875</vt:lpstr>
      <vt:lpstr>Arial</vt:lpstr>
      <vt:lpstr>Calibri</vt:lpstr>
      <vt:lpstr>Century Gothic</vt:lpstr>
      <vt:lpstr>Wingdings 3</vt:lpstr>
      <vt:lpstr>Wisp</vt:lpstr>
      <vt:lpstr>PowerPoint Presentation</vt:lpstr>
      <vt:lpstr> Travel And Tourism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ashwini salunke</dc:creator>
  <cp:lastModifiedBy>ashwini salunke</cp:lastModifiedBy>
  <cp:revision>20</cp:revision>
  <dcterms:created xsi:type="dcterms:W3CDTF">2024-04-13T07:27:42Z</dcterms:created>
  <dcterms:modified xsi:type="dcterms:W3CDTF">2024-04-13T10:45:09Z</dcterms:modified>
</cp:coreProperties>
</file>