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1" r:id="rId7"/>
    <p:sldId id="264" r:id="rId8"/>
    <p:sldId id="265" r:id="rId9"/>
    <p:sldId id="263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F19759"/>
    <a:srgbClr val="ED7D31"/>
    <a:srgbClr val="3E3E3E"/>
    <a:srgbClr val="4F8B8B"/>
    <a:srgbClr val="83134B"/>
    <a:srgbClr val="EC78B2"/>
    <a:srgbClr val="920000"/>
    <a:srgbClr val="FF6161"/>
    <a:srgbClr val="5C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D34BA-47B1-44BE-844B-34DA1BF27A70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49E13-0732-4871-934F-D097592D0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3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technology that uses biological systems or living organisms to create or modify products for a particular purpose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49E13-0732-4871-934F-D097592D07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2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49E13-0732-4871-934F-D097592D07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7636-FE19-4575-AD3D-8FFE4A65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C27BC-B1BF-4684-846E-B54B572AA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8719-4070-4F75-8143-97F3386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2EB4-615A-442C-B218-67EB5AB3B568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0EA6-7CC8-42D1-AB2A-82387CAE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B8E7-26C9-47DA-81E9-9E93C5C4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3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A1B7-580D-42B1-8FF0-5EC94F5B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14D5D-173E-4706-961C-83BC32BE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3577-4747-40CA-8535-CAB4F179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FD7D-2500-4443-8AE6-CAEF35D1BDEB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96CB-1535-4C30-83A8-D2E6661F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DBA2-7DB5-464C-9426-48B62CA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9D705-D67A-44B6-A5F7-87521036C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39C44-B3DB-43EA-917B-F33B65464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2764-44C0-408D-B435-FD6260C5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B81F-9118-40FF-9D97-3CBA467AAF57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203B-E75E-48EB-9564-59393E2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1F6D-2B11-4751-A583-5996B1C7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E518-8177-4BE7-8CB7-12083EB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3F9A-3D0A-4E3A-992E-ECF5D2AD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2EFF-2ED0-4ECC-8B06-3B134352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60B1-A791-493F-B81B-D6B774034A4A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DE16-C45B-40CD-A24E-59D4AE69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87C0-4D0C-47A7-BE5B-E089B605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8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2515-4D55-47C8-B6F9-921B7197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2A00-D2D4-4E9C-B89B-543432FB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369E-B06E-4879-BF27-669FF694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9111-2746-4402-B808-37FC7B689F1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CBA4-06DE-4BDF-9CF0-CB76627A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435B9-8453-4C29-9268-F9961EA6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3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9184-92CC-4858-A1E1-24DB7007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3C3D-2C04-4465-AFCB-F7A9C13E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88ABC-E848-48C0-99F2-181A17EF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173E2-F3F0-4E86-A1CB-625C9DF4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4157-EA78-4CF9-9258-53089C531CA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D7AD-450B-4649-B476-572C1AFA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2090C-C9A0-4A5A-8F66-AA5B5348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2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9422-E868-4424-B49C-86BB48C2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4FD6-5B3A-49EA-A5CC-0DEDE826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9CDC8-24C7-4234-81C5-64703B6C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ABCBD-DF77-4FD1-B319-FB505634C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1DD87-D59D-4026-BD6E-5514C1C0E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3CF9B-654C-4AB4-9F85-84DC7082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2C9C-8967-4F43-96F3-516F6AAA5E7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B8503-BC48-4355-B31A-FA3C09A9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7B52B-2686-4DB4-B772-96A0AF74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AD68-E8AC-40C5-8C8C-57C6C185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6C049-C93F-4CDF-BB59-543D898A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A787-D6D3-4D07-A311-89A813663ABB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EF1C5-F942-4BA5-B5A1-F447DE94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8E6A0-9AB6-4814-AD82-00C9BB1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6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55713-CC63-43A1-9381-72DC23E8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6CA2-60FF-4CE4-9173-80B358898EF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FB0A8-EE89-4C61-B84B-F2F0EDB4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2853-CBD5-45C3-91E9-8DC50B49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81A3-97D6-45F0-A80E-4750FA9F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E261-B738-489E-961D-433EB682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E22F5-9944-432C-815B-E45D344B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AD36B-DD57-4AB6-A90B-BBC0269D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182-3830-4DA1-A888-3CF09ED1857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253A8-FE13-4134-BDED-1E0F69FE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42072-C64C-404B-96DB-90CED5D2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483A-EC56-4AB6-9069-2F5AD45F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B2666-9310-4A63-A96C-F387BE76A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4BE3-D869-4F70-B590-81691883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5C47-3C31-40B1-99C9-97FE2277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0C2E-F231-44A6-8FD5-E6AAF311A7C8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1E66-71BD-4BA6-9146-D8822A53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BE8AA-DDD3-4BC7-A0B1-0669D657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6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13631-89C8-483E-90A5-D9535CC5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2D470-508E-4512-B9FC-19D6B807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543F0-865C-49F1-B147-60CC30673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D273-D5C3-4CD8-BA06-C688B23F087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A42B-0855-4260-A5DA-9CD768F14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7322-AF6B-49EA-A24A-631FBE4C7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C184-D0A1-4E02-A79E-DAE520784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erve-energy-future.com/biotechnology-types-examples-applications.php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3ZQDD0Vm8SA" TargetMode="External"/><Relationship Id="rId5" Type="http://schemas.openxmlformats.org/officeDocument/2006/relationships/hyperlink" Target="https://www.facebook.com/watch/?ref=search&amp;v=361479721842515&amp;external_log_id=82962f9f-af50-4432-8b70-895beae1cb19&amp;q=nas%20daily%20water%20gen" TargetMode="External"/><Relationship Id="rId4" Type="http://schemas.openxmlformats.org/officeDocument/2006/relationships/hyperlink" Target="https://www.google.com/search?q=background+biotechnology+wallpaper+hd&amp;tbm=isch&amp;hl=en&amp;sa=X&amp;ved=2ahUKEwivmojXnInzAhVbGLcAHfYvBRAQrNwCKAB6BQgBELkB&amp;biw=1349&amp;bih=635#imgrc=HgsgFGykqXL6y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row of samples for medical testing">
            <a:extLst>
              <a:ext uri="{FF2B5EF4-FFF2-40B4-BE49-F238E27FC236}">
                <a16:creationId xmlns:a16="http://schemas.microsoft.com/office/drawing/2014/main" id="{E137E97E-2728-4BB9-9E86-15F80623F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13" r="2701" b="9412"/>
          <a:stretch/>
        </p:blipFill>
        <p:spPr>
          <a:xfrm>
            <a:off x="-4" y="1"/>
            <a:ext cx="12191980" cy="6857999"/>
          </a:xfrm>
          <a:prstGeom prst="rect">
            <a:avLst/>
          </a:prstGeom>
          <a:solidFill>
            <a:srgbClr val="ED7D3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3B16B2-719C-4A7A-A315-77D54679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2091224"/>
            <a:ext cx="9078562" cy="2053871"/>
          </a:xfrm>
          <a:solidFill>
            <a:srgbClr val="F19759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rgbClr val="525252"/>
                </a:solidFill>
              </a:rPr>
              <a:t>Four Applications of Biotechnology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542E98-1CF5-41D7-9BA9-79165DA3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" y="4766775"/>
            <a:ext cx="6648995" cy="1144707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BY – DESINGHAGE A.T.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MODULE – INTRODUCTION TO INFORMATION TECHNOLOGY (SC1172)</a:t>
            </a:r>
          </a:p>
        </p:txBody>
      </p:sp>
    </p:spTree>
    <p:extLst>
      <p:ext uri="{BB962C8B-B14F-4D97-AF65-F5344CB8AC3E}">
        <p14:creationId xmlns:p14="http://schemas.microsoft.com/office/powerpoint/2010/main" val="2052588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iology Background Images | Free Vectors, Stock Photos &amp;amp; PSD">
            <a:extLst>
              <a:ext uri="{FF2B5EF4-FFF2-40B4-BE49-F238E27FC236}">
                <a16:creationId xmlns:a16="http://schemas.microsoft.com/office/drawing/2014/main" id="{5AF1ADC2-3A2D-44E9-B43F-8A4BCD52C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8" b="14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36842-C50D-4567-ADBA-0816B343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tx1"/>
                  </a:solidFill>
                  <a:miter lim="800000"/>
                </a:ln>
              </a:rPr>
              <a:t>BIOTRCHNOLOGY 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09949-DCC1-4233-98E3-0D0CF54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70283-2579-4791-9284-9B522E09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3895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Free Rainbow Vectors, 33,000+ Images in AI, EPS format">
            <a:extLst>
              <a:ext uri="{FF2B5EF4-FFF2-40B4-BE49-F238E27FC236}">
                <a16:creationId xmlns:a16="http://schemas.microsoft.com/office/drawing/2014/main" id="{FDA20D57-D121-45CC-AC5D-FE29BDB93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7" b="7527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5C4E79-3B8A-4FBD-9054-6FF46820FB59}"/>
              </a:ext>
            </a:extLst>
          </p:cNvPr>
          <p:cNvSpPr/>
          <p:nvPr/>
        </p:nvSpPr>
        <p:spPr>
          <a:xfrm>
            <a:off x="4292152" y="2419643"/>
            <a:ext cx="3740499" cy="1549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rgbClr val="4F8B8B"/>
                </a:solidFill>
                <a:latin typeface="Britannic Bold" panose="020B0903060703020204" pitchFamily="34" charset="0"/>
              </a:rPr>
              <a:t>Areas of Biotechnology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5AFB48-EDC5-4C7F-ADC9-900B6927B142}"/>
              </a:ext>
            </a:extLst>
          </p:cNvPr>
          <p:cNvSpPr/>
          <p:nvPr/>
        </p:nvSpPr>
        <p:spPr>
          <a:xfrm rot="20453798">
            <a:off x="8162824" y="2628315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886A4E-921C-4005-AD16-736447610D9F}"/>
              </a:ext>
            </a:extLst>
          </p:cNvPr>
          <p:cNvSpPr/>
          <p:nvPr/>
        </p:nvSpPr>
        <p:spPr>
          <a:xfrm rot="5400000">
            <a:off x="5682170" y="4473990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B2443B1-CDF2-4752-84BC-172D75428B46}"/>
              </a:ext>
            </a:extLst>
          </p:cNvPr>
          <p:cNvSpPr/>
          <p:nvPr/>
        </p:nvSpPr>
        <p:spPr>
          <a:xfrm rot="8267576">
            <a:off x="3904240" y="4353655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2ECE310-9B78-4D22-98B4-96AB95124BF2}"/>
              </a:ext>
            </a:extLst>
          </p:cNvPr>
          <p:cNvSpPr/>
          <p:nvPr/>
        </p:nvSpPr>
        <p:spPr>
          <a:xfrm rot="2377342">
            <a:off x="7295256" y="4243263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B97F32-61CE-461C-BB40-FD36649C7A1A}"/>
              </a:ext>
            </a:extLst>
          </p:cNvPr>
          <p:cNvSpPr/>
          <p:nvPr/>
        </p:nvSpPr>
        <p:spPr>
          <a:xfrm rot="12451119">
            <a:off x="3157662" y="2576695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708281A-3694-4AB6-9BAD-38EB48EFF9CE}"/>
              </a:ext>
            </a:extLst>
          </p:cNvPr>
          <p:cNvSpPr/>
          <p:nvPr/>
        </p:nvSpPr>
        <p:spPr>
          <a:xfrm rot="14242987">
            <a:off x="4083373" y="1575293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0C329D9-584F-4B17-BCF6-29524E65B7F6}"/>
              </a:ext>
            </a:extLst>
          </p:cNvPr>
          <p:cNvSpPr/>
          <p:nvPr/>
        </p:nvSpPr>
        <p:spPr>
          <a:xfrm rot="16200000">
            <a:off x="5716025" y="1338359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BCD0D3A-6926-4187-862E-B3EB274E3457}"/>
              </a:ext>
            </a:extLst>
          </p:cNvPr>
          <p:cNvSpPr/>
          <p:nvPr/>
        </p:nvSpPr>
        <p:spPr>
          <a:xfrm rot="18460618">
            <a:off x="7372347" y="1569163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C763BC1-8A38-4EED-BF41-C77993FA556B}"/>
              </a:ext>
            </a:extLst>
          </p:cNvPr>
          <p:cNvSpPr/>
          <p:nvPr/>
        </p:nvSpPr>
        <p:spPr>
          <a:xfrm rot="1925199">
            <a:off x="8184557" y="3461907"/>
            <a:ext cx="1005941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94C3DC-B701-43B0-9CB9-3FEA4BA85ADF}"/>
              </a:ext>
            </a:extLst>
          </p:cNvPr>
          <p:cNvSpPr/>
          <p:nvPr/>
        </p:nvSpPr>
        <p:spPr>
          <a:xfrm rot="9549829">
            <a:off x="3189298" y="3447330"/>
            <a:ext cx="998807" cy="49588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26" name="Title 15">
            <a:extLst>
              <a:ext uri="{FF2B5EF4-FFF2-40B4-BE49-F238E27FC236}">
                <a16:creationId xmlns:a16="http://schemas.microsoft.com/office/drawing/2014/main" id="{4FF2D610-2B3D-4C90-BF3D-D3A3911045A8}"/>
              </a:ext>
            </a:extLst>
          </p:cNvPr>
          <p:cNvSpPr txBox="1">
            <a:spLocks/>
          </p:cNvSpPr>
          <p:nvPr/>
        </p:nvSpPr>
        <p:spPr>
          <a:xfrm>
            <a:off x="3099605" y="551500"/>
            <a:ext cx="1192547" cy="65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Britannic Bold" panose="020B0903060703020204" pitchFamily="34" charset="0"/>
              </a:rPr>
              <a:t>Marine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A144D-7466-441F-BAC6-EC1AC7926B5C}"/>
              </a:ext>
            </a:extLst>
          </p:cNvPr>
          <p:cNvSpPr txBox="1"/>
          <p:nvPr/>
        </p:nvSpPr>
        <p:spPr>
          <a:xfrm>
            <a:off x="5417097" y="502415"/>
            <a:ext cx="168818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Agriculture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A4BB2C-2933-4AF2-A2EC-99D3B01516E3}"/>
              </a:ext>
            </a:extLst>
          </p:cNvPr>
          <p:cNvSpPr txBox="1"/>
          <p:nvPr/>
        </p:nvSpPr>
        <p:spPr>
          <a:xfrm>
            <a:off x="8077546" y="706191"/>
            <a:ext cx="150255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Nutrition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CC8D34-9849-4B1F-BED9-CCF49368F9F8}"/>
              </a:ext>
            </a:extLst>
          </p:cNvPr>
          <p:cNvSpPr txBox="1"/>
          <p:nvPr/>
        </p:nvSpPr>
        <p:spPr>
          <a:xfrm>
            <a:off x="9296095" y="3950090"/>
            <a:ext cx="1571446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52525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Industrial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04BA89-9D24-4DD3-B3FB-94C78FE30773}"/>
              </a:ext>
            </a:extLst>
          </p:cNvPr>
          <p:cNvSpPr txBox="1"/>
          <p:nvPr/>
        </p:nvSpPr>
        <p:spPr>
          <a:xfrm>
            <a:off x="9351131" y="2062681"/>
            <a:ext cx="151641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Health &amp; Medicine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0F137C-6485-4EA1-AE08-803C51A063AE}"/>
              </a:ext>
            </a:extLst>
          </p:cNvPr>
          <p:cNvSpPr txBox="1"/>
          <p:nvPr/>
        </p:nvSpPr>
        <p:spPr>
          <a:xfrm>
            <a:off x="8077545" y="4974027"/>
            <a:ext cx="1848909" cy="461665"/>
          </a:xfrm>
          <a:prstGeom prst="rect">
            <a:avLst/>
          </a:prstGeom>
          <a:solidFill>
            <a:srgbClr val="EC78B2"/>
          </a:solidFill>
          <a:ln>
            <a:solidFill>
              <a:srgbClr val="83134B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Bioweapons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FE6212-73D8-4938-A05E-06E7A18E4CA2}"/>
              </a:ext>
            </a:extLst>
          </p:cNvPr>
          <p:cNvSpPr txBox="1"/>
          <p:nvPr/>
        </p:nvSpPr>
        <p:spPr>
          <a:xfrm>
            <a:off x="5512629" y="5459688"/>
            <a:ext cx="1999519" cy="461665"/>
          </a:xfrm>
          <a:prstGeom prst="rect">
            <a:avLst/>
          </a:prstGeom>
          <a:solidFill>
            <a:srgbClr val="FF6161"/>
          </a:solidFill>
          <a:ln>
            <a:solidFill>
              <a:srgbClr val="92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Environment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FF8F75-4B61-4729-9F6F-F916CADB07D3}"/>
              </a:ext>
            </a:extLst>
          </p:cNvPr>
          <p:cNvSpPr txBox="1"/>
          <p:nvPr/>
        </p:nvSpPr>
        <p:spPr>
          <a:xfrm>
            <a:off x="3250132" y="5046270"/>
            <a:ext cx="786321" cy="461665"/>
          </a:xfrm>
          <a:prstGeom prst="rect">
            <a:avLst/>
          </a:prstGeom>
          <a:solidFill>
            <a:srgbClr val="8B217C"/>
          </a:solidFill>
          <a:ln>
            <a:solidFill>
              <a:srgbClr val="5C005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Arid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D22CA-AA6A-4243-876B-F011C84FF598}"/>
              </a:ext>
            </a:extLst>
          </p:cNvPr>
          <p:cNvSpPr txBox="1"/>
          <p:nvPr/>
        </p:nvSpPr>
        <p:spPr>
          <a:xfrm>
            <a:off x="822032" y="3950090"/>
            <a:ext cx="2249982" cy="461665"/>
          </a:xfrm>
          <a:prstGeom prst="rect">
            <a:avLst/>
          </a:prstGeom>
          <a:solidFill>
            <a:srgbClr val="4F8B8B"/>
          </a:solidFill>
          <a:ln>
            <a:solidFill>
              <a:srgbClr val="182A2A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Bioinformatics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5DA23-E4C5-4ED7-A4E8-DEC6889137E7}"/>
              </a:ext>
            </a:extLst>
          </p:cNvPr>
          <p:cNvSpPr txBox="1"/>
          <p:nvPr/>
        </p:nvSpPr>
        <p:spPr>
          <a:xfrm>
            <a:off x="1554631" y="2130203"/>
            <a:ext cx="1416111" cy="830997"/>
          </a:xfrm>
          <a:prstGeom prst="rect">
            <a:avLst/>
          </a:prstGeom>
          <a:solidFill>
            <a:srgbClr val="755D75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ritannic Bold" panose="020B0903060703020204" pitchFamily="34" charset="0"/>
              </a:rPr>
              <a:t>Ethics &amp; Low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56AEC-E690-4B4E-9B06-736771E8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ABEC-86DF-4F94-8FA3-7C25288D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717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otechnology Subjects: Course Wise List - Leverage Edu">
            <a:extLst>
              <a:ext uri="{FF2B5EF4-FFF2-40B4-BE49-F238E27FC236}">
                <a16:creationId xmlns:a16="http://schemas.microsoft.com/office/drawing/2014/main" id="{BFD23E8A-2AED-476F-958A-F8F52864C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2FAF61-A6F6-42BE-99BC-5F0B995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34" y="633046"/>
            <a:ext cx="10261600" cy="1336703"/>
          </a:xfr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Let’s move on to few of Biotechnological application </a:t>
            </a:r>
            <a:r>
              <a:rPr lang="en-US" sz="44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2">
                    <a:lumMod val="50000"/>
                  </a:schemeClr>
                </a:solidFill>
              </a:rPr>
              <a:t>-: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62F12-388C-4192-81ED-0EA79C1D3B2D}"/>
              </a:ext>
            </a:extLst>
          </p:cNvPr>
          <p:cNvSpPr txBox="1"/>
          <p:nvPr/>
        </p:nvSpPr>
        <p:spPr>
          <a:xfrm>
            <a:off x="5946016" y="3960210"/>
            <a:ext cx="503668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Marine Biotechnology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7CD37-99B5-4E60-800A-EA9D4B7133AF}"/>
              </a:ext>
            </a:extLst>
          </p:cNvPr>
          <p:cNvSpPr txBox="1"/>
          <p:nvPr/>
        </p:nvSpPr>
        <p:spPr>
          <a:xfrm>
            <a:off x="408117" y="2602785"/>
            <a:ext cx="595666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Agricultural Biotechnology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61928-8D63-416F-AC3A-E280BAF5CCD3}"/>
              </a:ext>
            </a:extLst>
          </p:cNvPr>
          <p:cNvSpPr txBox="1"/>
          <p:nvPr/>
        </p:nvSpPr>
        <p:spPr>
          <a:xfrm>
            <a:off x="515034" y="5317635"/>
            <a:ext cx="590955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Industrial Biotechnology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BCB3-9004-46B8-9293-3050B6D7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5A618-D5C2-4E61-9CCA-8EF7612E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390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 Canola Oil Good for You, or Bad?">
            <a:extLst>
              <a:ext uri="{FF2B5EF4-FFF2-40B4-BE49-F238E27FC236}">
                <a16:creationId xmlns:a16="http://schemas.microsoft.com/office/drawing/2014/main" id="{3081F1B2-B378-4734-A52A-1A5CC8DAB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0" r="-2" b="-2"/>
          <a:stretch/>
        </p:blipFill>
        <p:spPr bwMode="auto">
          <a:xfrm>
            <a:off x="6015107" y="-1"/>
            <a:ext cx="6176895" cy="29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 clear path for Golden Rice to reach consumers | The Source | Washington  University in St. Louis">
            <a:extLst>
              <a:ext uri="{FF2B5EF4-FFF2-40B4-BE49-F238E27FC236}">
                <a16:creationId xmlns:a16="http://schemas.microsoft.com/office/drawing/2014/main" id="{651DDF0F-BF85-42AD-8923-D608C5D9F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6" r="1" b="4666"/>
          <a:stretch/>
        </p:blipFill>
        <p:spPr bwMode="auto">
          <a:xfrm>
            <a:off x="4203638" y="2937953"/>
            <a:ext cx="7988360" cy="392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72B80-8FBD-4273-9CDE-C1749EF5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Agricultural Biotechnology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99C4-2A9C-4F30-81FE-3078043E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269212"/>
            <a:ext cx="3789099" cy="915352"/>
          </a:xfrm>
        </p:spPr>
        <p:txBody>
          <a:bodyPr>
            <a:normAutofit/>
          </a:bodyPr>
          <a:lstStyle/>
          <a:p>
            <a:r>
              <a:rPr lang="en-US" sz="4000" dirty="0"/>
              <a:t>Canola oil</a:t>
            </a:r>
          </a:p>
          <a:p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348E96-C299-433A-9CB2-9FB5A9CEDFF3}"/>
              </a:ext>
            </a:extLst>
          </p:cNvPr>
          <p:cNvSpPr txBox="1">
            <a:spLocks/>
          </p:cNvSpPr>
          <p:nvPr/>
        </p:nvSpPr>
        <p:spPr>
          <a:xfrm>
            <a:off x="804672" y="3853305"/>
            <a:ext cx="3941499" cy="180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Golden rice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523D-434A-4127-ACB6-536FE86D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Desinghage A.T. - Four Applications of Biotechnology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2ECC-AB95-4158-81CD-BA53F72D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2559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Genetically engineered fish is not a matter of &quot;if&quot; but &quot;when&quot;">
            <a:extLst>
              <a:ext uri="{FF2B5EF4-FFF2-40B4-BE49-F238E27FC236}">
                <a16:creationId xmlns:a16="http://schemas.microsoft.com/office/drawing/2014/main" id="{08380E24-9460-49A1-AE08-273F9ABFF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1" b="2193"/>
          <a:stretch/>
        </p:blipFill>
        <p:spPr bwMode="auto">
          <a:xfrm>
            <a:off x="4362099" y="-66571"/>
            <a:ext cx="792480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 Common Biofuels to Know About - News about Energy Storage, Batteries,  Climate Change and the Environment">
            <a:extLst>
              <a:ext uri="{FF2B5EF4-FFF2-40B4-BE49-F238E27FC236}">
                <a16:creationId xmlns:a16="http://schemas.microsoft.com/office/drawing/2014/main" id="{806C5102-F595-4B7C-AC10-0042DE162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 r="-2" b="8443"/>
          <a:stretch/>
        </p:blipFill>
        <p:spPr bwMode="auto">
          <a:xfrm>
            <a:off x="4663336" y="3474720"/>
            <a:ext cx="755583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6233B-04A1-44C8-B149-D78D35C0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1969995"/>
            <a:ext cx="4369560" cy="778649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Transgenic fish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A31B31-BB70-4D01-B6CD-C0F9BD81E881}"/>
              </a:ext>
            </a:extLst>
          </p:cNvPr>
          <p:cNvSpPr txBox="1">
            <a:spLocks/>
          </p:cNvSpPr>
          <p:nvPr/>
        </p:nvSpPr>
        <p:spPr>
          <a:xfrm>
            <a:off x="298597" y="332702"/>
            <a:ext cx="5265687" cy="12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-apple-system"/>
              </a:rPr>
              <a:t>Marine Biotechnology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A60B4D-4ACA-4A81-8201-1D02DDF2326E}"/>
              </a:ext>
            </a:extLst>
          </p:cNvPr>
          <p:cNvSpPr txBox="1">
            <a:spLocks/>
          </p:cNvSpPr>
          <p:nvPr/>
        </p:nvSpPr>
        <p:spPr>
          <a:xfrm>
            <a:off x="497693" y="3071345"/>
            <a:ext cx="5066591" cy="1392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Bio</a:t>
            </a:r>
            <a:r>
              <a:rPr lang="en-US" b="1" dirty="0"/>
              <a:t>fue</a:t>
            </a:r>
            <a:r>
              <a:rPr lang="en-US" sz="4000" b="1" dirty="0"/>
              <a:t>l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287693-A93A-452B-B6A6-5FA7A262CC9E}"/>
              </a:ext>
            </a:extLst>
          </p:cNvPr>
          <p:cNvSpPr txBox="1">
            <a:spLocks/>
          </p:cNvSpPr>
          <p:nvPr/>
        </p:nvSpPr>
        <p:spPr>
          <a:xfrm>
            <a:off x="484093" y="4403089"/>
            <a:ext cx="5933660" cy="12530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Cosmetics and Medicine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141B-F6B7-4577-84B6-457E2D9E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BEA13-A6E9-43CB-A9B9-28B7C5D0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6067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7BBD5B30-C741-4E67-AFD8-17917090A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Beneficial Value of Milk and Its Products - GyanWaleBaba">
            <a:extLst>
              <a:ext uri="{FF2B5EF4-FFF2-40B4-BE49-F238E27FC236}">
                <a16:creationId xmlns:a16="http://schemas.microsoft.com/office/drawing/2014/main" id="{4F6BF3E6-9A10-4293-9C91-0FF83A70D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r="8740" b="-1"/>
          <a:stretch/>
        </p:blipFill>
        <p:spPr bwMode="auto">
          <a:xfrm>
            <a:off x="7817583" y="10"/>
            <a:ext cx="4374417" cy="6857990"/>
          </a:xfrm>
          <a:custGeom>
            <a:avLst/>
            <a:gdLst/>
            <a:ahLst/>
            <a:cxnLst/>
            <a:rect l="l" t="t" r="r" b="b"/>
            <a:pathLst>
              <a:path w="4374417" h="6858000">
                <a:moveTo>
                  <a:pt x="22719" y="0"/>
                </a:moveTo>
                <a:lnTo>
                  <a:pt x="4374417" y="0"/>
                </a:lnTo>
                <a:lnTo>
                  <a:pt x="4374417" y="6858000"/>
                </a:lnTo>
                <a:lnTo>
                  <a:pt x="0" y="6858000"/>
                </a:lnTo>
                <a:lnTo>
                  <a:pt x="6670" y="6845555"/>
                </a:lnTo>
                <a:cubicBezTo>
                  <a:pt x="495881" y="5886487"/>
                  <a:pt x="785588" y="4695963"/>
                  <a:pt x="785588" y="3406233"/>
                </a:cubicBezTo>
                <a:cubicBezTo>
                  <a:pt x="785588" y="2215714"/>
                  <a:pt x="538737" y="1109724"/>
                  <a:pt x="115983" y="192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atergen's Atmospheric Water Generators Pull Water From Thin Air |  CleanTechnica">
            <a:extLst>
              <a:ext uri="{FF2B5EF4-FFF2-40B4-BE49-F238E27FC236}">
                <a16:creationId xmlns:a16="http://schemas.microsoft.com/office/drawing/2014/main" id="{B9CD112B-C8D4-4D47-B4E7-98B83D912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078"/>
          <a:stretch/>
        </p:blipFill>
        <p:spPr bwMode="auto">
          <a:xfrm>
            <a:off x="357231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Recombinant DNA Technology?">
            <a:extLst>
              <a:ext uri="{FF2B5EF4-FFF2-40B4-BE49-F238E27FC236}">
                <a16:creationId xmlns:a16="http://schemas.microsoft.com/office/drawing/2014/main" id="{06301D15-292E-4CB1-A15A-96EA35709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" r="1" b="1"/>
          <a:stretch/>
        </p:blipFill>
        <p:spPr bwMode="auto">
          <a:xfrm>
            <a:off x="362535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189BBEAA-BB93-4878-8C95-3C8AADE2E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D529C0C6-AAEB-4982-A9E6-BC6A8B2AE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8AC4-EE6E-4267-ACD6-659C7CB6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90" y="3401568"/>
            <a:ext cx="4200176" cy="22275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 gen</a:t>
            </a:r>
            <a:br>
              <a:rPr lang="en-US" sz="4000" dirty="0"/>
            </a:br>
            <a:br>
              <a:rPr lang="en-US" sz="4000" dirty="0"/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0D36F24-5EC0-4A09-9836-6580E1D4B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C0B334E-66E0-442A-8306-19629EC2D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E1551C-503E-455B-B36F-7780B59CF55E}"/>
              </a:ext>
            </a:extLst>
          </p:cNvPr>
          <p:cNvSpPr txBox="1">
            <a:spLocks/>
          </p:cNvSpPr>
          <p:nvPr/>
        </p:nvSpPr>
        <p:spPr>
          <a:xfrm>
            <a:off x="153653" y="521367"/>
            <a:ext cx="68121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Industrial biotechnology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98DBB-8D3F-4EBB-A84D-D26F89CA198F}"/>
              </a:ext>
            </a:extLst>
          </p:cNvPr>
          <p:cNvSpPr txBox="1"/>
          <p:nvPr/>
        </p:nvSpPr>
        <p:spPr>
          <a:xfrm>
            <a:off x="329890" y="2175215"/>
            <a:ext cx="6144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Fat free milk</a:t>
            </a:r>
            <a:endParaRPr lang="en-US" sz="40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920645-2BF0-4D65-B9C0-0AF58E0C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Desinghage A.T. - Four Applications of Biotechnology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DFA05-D814-4C53-AB65-A31CDCBD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405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New reference examples on the APA Style website">
            <a:extLst>
              <a:ext uri="{FF2B5EF4-FFF2-40B4-BE49-F238E27FC236}">
                <a16:creationId xmlns:a16="http://schemas.microsoft.com/office/drawing/2014/main" id="{4EE1187C-82A7-4504-A3D7-B250E56A3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8" t="5263" r="30812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4AAE-C858-4510-8FDA-048BA7F38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27" y="873314"/>
            <a:ext cx="5618019" cy="1221309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chemeClr val="accent2"/>
                </a:solidFill>
                <a:latin typeface="Bahnschrift SemiBold SemiConden" panose="020B0502040204020203" pitchFamily="34" charset="0"/>
              </a:rPr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0F0AE-319F-4CD2-9DB7-3325829F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12" y="2369128"/>
            <a:ext cx="9130423" cy="2521527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hlinkClick r:id="rId3"/>
              </a:rPr>
              <a:t>https://www.conserve-energy-future.com/biotechnology-types-examples-applications.php</a:t>
            </a:r>
            <a:endParaRPr lang="en-US" sz="1800" dirty="0"/>
          </a:p>
          <a:p>
            <a:pPr algn="l"/>
            <a:r>
              <a:rPr lang="en-US" sz="1800" dirty="0">
                <a:hlinkClick r:id="rId4"/>
              </a:rPr>
              <a:t>https://www.google.com/search?q=background+biotechnology+wallpaper+hd&amp;tbm=isch&amp;hl=en&amp;sa=X&amp;ved=2ahUKEwivmojXnInzAhVbGLcAHfYvBRAQrNwCKAB6BQgBELkB&amp;biw=1349&amp;bih=635#imgrc=HgsgFGykqXL6yM</a:t>
            </a:r>
            <a:r>
              <a:rPr lang="en-US" sz="1800" dirty="0"/>
              <a:t>  </a:t>
            </a:r>
          </a:p>
          <a:p>
            <a:pPr algn="l"/>
            <a:r>
              <a:rPr lang="en-US" sz="1800" dirty="0">
                <a:hlinkClick r:id="rId5"/>
              </a:rPr>
              <a:t>https://www.facebook.com/watch/?ref=search&amp;v=361479721842515&amp;external_log_id=82962f9f-af50-4432-8b70-895beae1cb19&amp;q=nas%20daily%20water%20gen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>
                <a:hlinkClick r:id="rId6"/>
              </a:rPr>
              <a:t>https://www.youtube.com/watch?v=3ZQDD0Vm8SA</a:t>
            </a:r>
            <a:r>
              <a:rPr lang="en-US" sz="1800" dirty="0"/>
              <a:t> </a:t>
            </a:r>
          </a:p>
          <a:p>
            <a:pPr algn="l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B014E-3C3E-4617-943F-5C74071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Desinghage A.T. - Four Applications of Biotechnology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393B4-2C62-4711-85FC-A2670A2E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184-D0A1-4E02-A79E-DAE5207843D6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AD008C-8D79-46D2-AAAE-551EA87AAE8D}"/>
              </a:ext>
            </a:extLst>
          </p:cNvPr>
          <p:cNvSpPr txBox="1">
            <a:spLocks/>
          </p:cNvSpPr>
          <p:nvPr/>
        </p:nvSpPr>
        <p:spPr>
          <a:xfrm>
            <a:off x="162096" y="4957769"/>
            <a:ext cx="5618019" cy="1221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>
                <a:solidFill>
                  <a:schemeClr val="accent2"/>
                </a:solidFill>
                <a:latin typeface="Bahnschrift SemiBold SemiConden" panose="020B0502040204020203" pitchFamily="34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7863500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09E3069EC90498AF919F7822B7343" ma:contentTypeVersion="7" ma:contentTypeDescription="Create a new document." ma:contentTypeScope="" ma:versionID="a856094bdf5f88cf7d77de0f084dc9f7">
  <xsd:schema xmlns:xsd="http://www.w3.org/2001/XMLSchema" xmlns:xs="http://www.w3.org/2001/XMLSchema" xmlns:p="http://schemas.microsoft.com/office/2006/metadata/properties" xmlns:ns3="2c90f0cf-49ec-45c3-8bca-9ffcfef5bea4" xmlns:ns4="956bab6c-b6c3-4f0f-b309-e39c7293fe82" targetNamespace="http://schemas.microsoft.com/office/2006/metadata/properties" ma:root="true" ma:fieldsID="5d3df145f209bd42fdd23826a221e59e" ns3:_="" ns4:_="">
    <xsd:import namespace="2c90f0cf-49ec-45c3-8bca-9ffcfef5bea4"/>
    <xsd:import namespace="956bab6c-b6c3-4f0f-b309-e39c7293fe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0f0cf-49ec-45c3-8bca-9ffcfef5be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bab6c-b6c3-4f0f-b309-e39c7293fe8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2AB490-55DD-4E08-BCBE-21DAC16A1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164BFC-0116-45DA-A24C-9E77179E8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90f0cf-49ec-45c3-8bca-9ffcfef5bea4"/>
    <ds:schemaRef ds:uri="956bab6c-b6c3-4f0f-b309-e39c7293f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B9A7F-0617-4C39-B4F4-F66013A9EAF2}">
  <ds:schemaRefs>
    <ds:schemaRef ds:uri="http://schemas.microsoft.com/office/2006/documentManagement/types"/>
    <ds:schemaRef ds:uri="http://purl.org/dc/terms/"/>
    <ds:schemaRef ds:uri="2c90f0cf-49ec-45c3-8bca-9ffcfef5bea4"/>
    <ds:schemaRef ds:uri="http://schemas.openxmlformats.org/package/2006/metadata/core-properties"/>
    <ds:schemaRef ds:uri="http://www.w3.org/XML/1998/namespace"/>
    <ds:schemaRef ds:uri="956bab6c-b6c3-4f0f-b309-e39c7293fe82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289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Arial Rounded MT Bold</vt:lpstr>
      <vt:lpstr>Bahnschrift SemiBold SemiConden</vt:lpstr>
      <vt:lpstr>Britannic Bold</vt:lpstr>
      <vt:lpstr>Calibri</vt:lpstr>
      <vt:lpstr>Calibri Light</vt:lpstr>
      <vt:lpstr>Comic Sans MS</vt:lpstr>
      <vt:lpstr>Office Theme</vt:lpstr>
      <vt:lpstr>Four Applications of Biotechnology</vt:lpstr>
      <vt:lpstr>BIOTRCHNOLOGY ?</vt:lpstr>
      <vt:lpstr>PowerPoint Presentation</vt:lpstr>
      <vt:lpstr>Let’s move on to few of Biotechnological application -:</vt:lpstr>
      <vt:lpstr>Agricultural Biotechnology</vt:lpstr>
      <vt:lpstr>Transgenic fish</vt:lpstr>
      <vt:lpstr>Water gen   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Applications of Biotechnology</dc:title>
  <dc:creator>Desinghage A.T. hs21911026</dc:creator>
  <cp:lastModifiedBy>Desinghage A.T. hs21911026</cp:lastModifiedBy>
  <cp:revision>4</cp:revision>
  <dcterms:created xsi:type="dcterms:W3CDTF">2021-09-18T18:53:53Z</dcterms:created>
  <dcterms:modified xsi:type="dcterms:W3CDTF">2021-09-23T21:12:28Z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0x010100C1909E3069EC90498AF919F7822B7343</vt:lpwstr>
  </property>
</Properties>
</file>