
<file path=[Content_Types].xml><?xml version="1.0" encoding="utf-8"?>
<Types xmlns="http://schemas.openxmlformats.org/package/2006/content-types">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305" r:id="rId5"/>
    <p:sldId id="296" r:id="rId6"/>
    <p:sldId id="306" r:id="rId7"/>
    <p:sldId id="259" r:id="rId8"/>
    <p:sldId id="317" r:id="rId9"/>
    <p:sldId id="320" r:id="rId10"/>
    <p:sldId id="322" r:id="rId11"/>
    <p:sldId id="323" r:id="rId12"/>
    <p:sldId id="324" r:id="rId13"/>
    <p:sldId id="325" r:id="rId14"/>
    <p:sldId id="326" r:id="rId15"/>
    <p:sldId id="329" r:id="rId16"/>
    <p:sldId id="327" r:id="rId17"/>
    <p:sldId id="331" r:id="rId18"/>
    <p:sldId id="330" r:id="rId19"/>
    <p:sldId id="332" r:id="rId20"/>
    <p:sldId id="31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F89085-01C8-4F2D-AD30-17AFD44C1F34}" v="317" dt="2024-07-05T17:05:17.7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napToGrid="0">
      <p:cViewPr>
        <p:scale>
          <a:sx n="89" d="100"/>
          <a:sy n="89" d="100"/>
        </p:scale>
        <p:origin x="466"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7/14/2024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7/14/2024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4</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audio" Target="../media/audio1.wav"/><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audio" Target="../media/audio1.wav"/><Relationship Id="rId5" Type="http://schemas.openxmlformats.org/officeDocument/2006/relationships/image" Target="../media/image14.png"/><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audio" Target="../media/audio1.wav"/><Relationship Id="rId5" Type="http://schemas.openxmlformats.org/officeDocument/2006/relationships/image" Target="../media/image7.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audio" Target="../media/audio1.wav"/><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audio" Target="../media/audio1.wav"/><Relationship Id="rId5" Type="http://schemas.openxmlformats.org/officeDocument/2006/relationships/image" Target="../media/image8.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sndAc>
          <p:stSnd>
            <p:snd r:embed="rId1" name="arrow.wav"/>
          </p:stSnd>
        </p:sndAc>
      </p:transition>
    </mc:Choice>
    <mc:Fallback>
      <p:transition spd="slow">
        <p:fade/>
        <p:sndAc>
          <p:stSnd>
            <p:snd r:embed="rId1" name="arrow.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sndAc>
          <p:stSnd>
            <p:snd r:embed="rId1" name="arrow.wav"/>
          </p:stSnd>
        </p:sndAc>
      </p:transition>
    </mc:Choice>
    <mc:Fallback>
      <p:transition spd="slow">
        <p:fade/>
        <p:sndAc>
          <p:stSnd>
            <p:snd r:embed="rId1" name="arrow.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sndAc>
          <p:stSnd>
            <p:snd r:embed="rId1" name="arrow.wav"/>
          </p:stSnd>
        </p:sndAc>
      </p:transition>
    </mc:Choice>
    <mc:Fallback>
      <p:transition spd="slow">
        <p:fade/>
        <p:sndAc>
          <p:stSnd>
            <p:snd r:embed="rId1" name="arrow.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sndAc>
          <p:stSnd>
            <p:snd r:embed="rId1" name="arrow.wav"/>
          </p:stSnd>
        </p:sndAc>
      </p:transition>
    </mc:Choice>
    <mc:Fallback>
      <p:transition spd="slow">
        <p:fade/>
        <p:sndAc>
          <p:stSnd>
            <p:snd r:embed="rId1" name="arrow.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sndAc>
          <p:stSnd>
            <p:snd r:embed="rId1" name="arrow.wav"/>
          </p:stSnd>
        </p:sndAc>
      </p:transition>
    </mc:Choice>
    <mc:Fallback>
      <p:transition spd="slow">
        <p:fade/>
        <p:sndAc>
          <p:stSnd>
            <p:snd r:embed="rId1" name="arrow.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sndAc>
          <p:stSnd>
            <p:snd r:embed="rId1" name="arrow.wav"/>
          </p:stSnd>
        </p:sndAc>
      </p:transition>
    </mc:Choice>
    <mc:Fallback>
      <p:transition spd="slow">
        <p:fade/>
        <p:sndAc>
          <p:stSnd>
            <p:snd r:embed="rId1" name="arrow.wav"/>
          </p:stSnd>
        </p:sndAc>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sndAc>
          <p:stSnd>
            <p:snd r:embed="rId1" name="arrow.wav"/>
          </p:stSnd>
        </p:sndAc>
      </p:transition>
    </mc:Choice>
    <mc:Fallback>
      <p:transition spd="slow">
        <p:fade/>
        <p:sndAc>
          <p:stSnd>
            <p:snd r:embed="rId1" name="arrow.wav"/>
          </p:stSnd>
        </p:sndAc>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sndAc>
          <p:stSnd>
            <p:snd r:embed="rId1" name="arrow.wav"/>
          </p:stSnd>
        </p:sndAc>
      </p:transition>
    </mc:Choice>
    <mc:Fallback>
      <p:transition spd="slow">
        <p:fade/>
        <p:sndAc>
          <p:stSnd>
            <p:snd r:embed="rId1" name="arrow.wav"/>
          </p:stSnd>
        </p:sndAc>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sndAc>
          <p:stSnd>
            <p:snd r:embed="rId1" name="arrow.wav"/>
          </p:stSnd>
        </p:sndAc>
      </p:transition>
    </mc:Choice>
    <mc:Fallback>
      <p:transition spd="slow">
        <p:fade/>
        <p:sndAc>
          <p:stSnd>
            <p:snd r:embed="rId1" name="arrow.wav"/>
          </p:stSnd>
        </p:sndAc>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sndAc>
          <p:stSnd>
            <p:snd r:embed="rId1" name="arrow.wav"/>
          </p:stSnd>
        </p:sndAc>
      </p:transition>
    </mc:Choice>
    <mc:Fallback>
      <p:transition spd="slow">
        <p:fade/>
        <p:sndAc>
          <p:stSnd>
            <p:snd r:embed="rId1" name="arrow.wav"/>
          </p:stSnd>
        </p:sndAc>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sndAc>
          <p:stSnd>
            <p:snd r:embed="rId1" name="arrow.wav"/>
          </p:stSnd>
        </p:sndAc>
      </p:transition>
    </mc:Choice>
    <mc:Fallback>
      <p:transition spd="slow">
        <p:fade/>
        <p:sndAc>
          <p:stSnd>
            <p:snd r:embed="rId1" name="arrow.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sndAc>
          <p:stSnd>
            <p:snd r:embed="rId1" name="arrow.wav"/>
          </p:stSnd>
        </p:sndAc>
      </p:transition>
    </mc:Choice>
    <mc:Fallback>
      <p:transition spd="slow">
        <p:fade/>
        <p:sndAc>
          <p:stSnd>
            <p:snd r:embed="rId1" name="arrow.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sndAc>
          <p:stSnd>
            <p:snd r:embed="rId1" name="arrow.wav"/>
          </p:stSnd>
        </p:sndAc>
      </p:transition>
    </mc:Choice>
    <mc:Fallback>
      <p:transition spd="slow">
        <p:fade/>
        <p:sndAc>
          <p:stSnd>
            <p:snd r:embed="rId1" name="arrow.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sndAc>
          <p:stSnd>
            <p:snd r:embed="rId1" name="arrow.wav"/>
          </p:stSnd>
        </p:sndAc>
      </p:transition>
    </mc:Choice>
    <mc:Fallback>
      <p:transition spd="slow">
        <p:fade/>
        <p:sndAc>
          <p:stSnd>
            <p:snd r:embed="rId1" name="arrow.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sndAc>
          <p:stSnd>
            <p:snd r:embed="rId1" name="arrow.wav"/>
          </p:stSnd>
        </p:sndAc>
      </p:transition>
    </mc:Choice>
    <mc:Fallback>
      <p:transition spd="slow">
        <p:fade/>
        <p:sndAc>
          <p:stSnd>
            <p:snd r:embed="rId1" name="arrow.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sndAc>
          <p:stSnd>
            <p:snd r:embed="rId1" name="arrow.wav"/>
          </p:stSnd>
        </p:sndAc>
      </p:transition>
    </mc:Choice>
    <mc:Fallback>
      <p:transition spd="slow">
        <p:fade/>
        <p:sndAc>
          <p:stSnd>
            <p:snd r:embed="rId1" name="arrow.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sndAc>
          <p:stSnd>
            <p:snd r:embed="rId1" name="arrow.wav"/>
          </p:stSnd>
        </p:sndAc>
      </p:transition>
    </mc:Choice>
    <mc:Fallback>
      <p:transition spd="slow">
        <p:fade/>
        <p:sndAc>
          <p:stSnd>
            <p:snd r:embed="rId1" name="arrow.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sndAc>
          <p:stSnd>
            <p:snd r:embed="rId1" name="arrow.wav"/>
          </p:stSnd>
        </p:sndAc>
      </p:transition>
    </mc:Choice>
    <mc:Fallback>
      <p:transition spd="slow">
        <p:fade/>
        <p:sndAc>
          <p:stSnd>
            <p:snd r:embed="rId1" name="arrow.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sndAc>
          <p:stSnd>
            <p:snd r:embed="rId1" name="arrow.wav"/>
          </p:stSnd>
        </p:sndAc>
      </p:transition>
    </mc:Choice>
    <mc:Fallback>
      <p:transition spd="slow">
        <p:fade/>
        <p:sndAc>
          <p:stSnd>
            <p:snd r:embed="rId1" name="arrow.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audio" Target="../media/audio1.wav"/><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mc:AlternateContent xmlns:mc="http://schemas.openxmlformats.org/markup-compatibility/2006">
    <mc:Choice xmlns:p15="http://schemas.microsoft.com/office/powerpoint/2012/main" Requires="p15">
      <p:transition xmlns:p14="http://schemas.microsoft.com/office/powerpoint/2010/main" spd="slow" p14:dur="2000">
        <p15:prstTrans prst="fracture"/>
        <p:sndAc>
          <p:stSnd>
            <p:snd r:embed="rId21" name="arrow.wav"/>
          </p:stSnd>
        </p:sndAc>
      </p:transition>
    </mc:Choice>
    <mc:Fallback>
      <p:transition spd="slow">
        <p:fade/>
        <p:sndAc>
          <p:stSnd>
            <p:snd r:embed="rId21" name="arrow.wav"/>
          </p:stSnd>
        </p:sndAc>
      </p:transition>
    </mc:Fallback>
  </mc:AlternateConten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audio" Target="../media/audio1.wav"/><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audio" Target="../media/audio1.wav"/><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audio" Target="../media/audio1.wav"/><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audio" Target="../media/audio1.wav"/><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dirty="0"/>
              <a:t>Hotel Booking</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normAutofit fontScale="92500"/>
          </a:bodyPr>
          <a:lstStyle/>
          <a:p>
            <a:r>
              <a:rPr lang="en-US" dirty="0"/>
              <a:t>Presenting Data Analysis </a:t>
            </a:r>
          </a:p>
        </p:txBody>
      </p:sp>
    </p:spTree>
    <p:extLst>
      <p:ext uri="{BB962C8B-B14F-4D97-AF65-F5344CB8AC3E}">
        <p14:creationId xmlns:p14="http://schemas.microsoft.com/office/powerpoint/2010/main" val="3177180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sndAc>
          <p:stSnd>
            <p:snd r:embed="rId2" name="arrow.wav"/>
          </p:stSnd>
        </p:sndAc>
      </p:transition>
    </mc:Choice>
    <mc:Fallback>
      <p:transition spd="slow">
        <p:fade/>
        <p:sndAc>
          <p:stSnd>
            <p:snd r:embed="rId2" name="arrow.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A2170-2982-8E45-DC28-2CA73B898556}"/>
              </a:ext>
            </a:extLst>
          </p:cNvPr>
          <p:cNvSpPr>
            <a:spLocks noGrp="1"/>
          </p:cNvSpPr>
          <p:nvPr>
            <p:ph type="title"/>
          </p:nvPr>
        </p:nvSpPr>
        <p:spPr>
          <a:xfrm>
            <a:off x="872837" y="381000"/>
            <a:ext cx="10442864" cy="1325563"/>
          </a:xfrm>
        </p:spPr>
        <p:txBody>
          <a:bodyPr>
            <a:normAutofit/>
          </a:bodyPr>
          <a:lstStyle/>
          <a:p>
            <a:r>
              <a:rPr lang="en-US" sz="2000" dirty="0"/>
              <a:t>In comparison to resort hotels, city hotels have more bookings. It’s possible that resort hotels are more expansive than in cities</a:t>
            </a:r>
          </a:p>
        </p:txBody>
      </p:sp>
      <p:sp>
        <p:nvSpPr>
          <p:cNvPr id="3" name="Footer Placeholder 2">
            <a:extLst>
              <a:ext uri="{FF2B5EF4-FFF2-40B4-BE49-F238E27FC236}">
                <a16:creationId xmlns:a16="http://schemas.microsoft.com/office/drawing/2014/main" id="{72EDEDCF-7691-485D-7F35-11650D71C952}"/>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676137B4-CB5E-7C68-F200-8B0CD937E0A9}"/>
              </a:ext>
            </a:extLst>
          </p:cNvPr>
          <p:cNvSpPr>
            <a:spLocks noGrp="1"/>
          </p:cNvSpPr>
          <p:nvPr>
            <p:ph type="sldNum" sz="quarter" idx="12"/>
          </p:nvPr>
        </p:nvSpPr>
        <p:spPr/>
        <p:txBody>
          <a:bodyPr/>
          <a:lstStyle/>
          <a:p>
            <a:fld id="{294A09A9-5501-47C1-A89A-A340965A2BE2}" type="slidenum">
              <a:rPr lang="en-US" smtClean="0"/>
              <a:t>10</a:t>
            </a:fld>
            <a:endParaRPr lang="en-US" dirty="0"/>
          </a:p>
        </p:txBody>
      </p:sp>
      <p:pic>
        <p:nvPicPr>
          <p:cNvPr id="6" name="Picture 5">
            <a:extLst>
              <a:ext uri="{FF2B5EF4-FFF2-40B4-BE49-F238E27FC236}">
                <a16:creationId xmlns:a16="http://schemas.microsoft.com/office/drawing/2014/main" id="{4547D497-B71D-F6EF-13A1-CC49AE83FE3E}"/>
              </a:ext>
            </a:extLst>
          </p:cNvPr>
          <p:cNvPicPr>
            <a:picLocks noChangeAspect="1"/>
          </p:cNvPicPr>
          <p:nvPr/>
        </p:nvPicPr>
        <p:blipFill>
          <a:blip r:embed="rId3"/>
          <a:stretch>
            <a:fillRect/>
          </a:stretch>
        </p:blipFill>
        <p:spPr>
          <a:xfrm>
            <a:off x="3260729" y="2440865"/>
            <a:ext cx="4910998" cy="3181183"/>
          </a:xfrm>
          <a:prstGeom prst="rect">
            <a:avLst/>
          </a:prstGeom>
          <a:ln w="88900" cap="sq" cmpd="thickThin">
            <a:solidFill>
              <a:srgbClr val="000000"/>
            </a:solidFill>
            <a:prstDash val="solid"/>
            <a:miter lim="800000"/>
          </a:ln>
          <a:effectLst>
            <a:innerShdw blurRad="76200">
              <a:srgbClr val="000000"/>
            </a:innerShdw>
            <a:reflection blurRad="6350" stA="52000" endA="300" endPos="35000" dir="5400000" sy="-100000" algn="bl" rotWithShape="0"/>
          </a:effectLst>
        </p:spPr>
      </p:pic>
    </p:spTree>
    <p:extLst>
      <p:ext uri="{BB962C8B-B14F-4D97-AF65-F5344CB8AC3E}">
        <p14:creationId xmlns:p14="http://schemas.microsoft.com/office/powerpoint/2010/main" val="724507755"/>
      </p:ext>
    </p:extLst>
  </p:cSld>
  <p:clrMapOvr>
    <a:masterClrMapping/>
  </p:clrMapOvr>
  <mc:AlternateContent xmlns:mc="http://schemas.openxmlformats.org/markup-compatibility/2006">
    <mc:Choice xmlns:p14="http://schemas.microsoft.com/office/powerpoint/2010/main" Requires="p14">
      <p:transition p14:dur="10">
        <p14:honeycomb/>
        <p:sndAc>
          <p:stSnd>
            <p:snd r:embed="rId2" name="arrow.wav"/>
          </p:stSnd>
        </p:sndAc>
      </p:transition>
    </mc:Choice>
    <mc:Fallback>
      <p:transition>
        <p:fade/>
        <p:sndAc>
          <p:stSnd>
            <p:snd r:embed="rId2" name="arrow.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C99087-D288-F3CA-D4B9-43282B41C468}"/>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C15DDBBE-7C2A-F5BA-8963-217683716FDE}"/>
              </a:ext>
            </a:extLst>
          </p:cNvPr>
          <p:cNvSpPr>
            <a:spLocks noGrp="1"/>
          </p:cNvSpPr>
          <p:nvPr>
            <p:ph type="sldNum" sz="quarter" idx="12"/>
          </p:nvPr>
        </p:nvSpPr>
        <p:spPr/>
        <p:txBody>
          <a:bodyPr/>
          <a:lstStyle/>
          <a:p>
            <a:fld id="{294A09A9-5501-47C1-A89A-A340965A2BE2}" type="slidenum">
              <a:rPr lang="en-US" smtClean="0"/>
              <a:t>11</a:t>
            </a:fld>
            <a:endParaRPr lang="en-US" dirty="0"/>
          </a:p>
        </p:txBody>
      </p:sp>
      <p:pic>
        <p:nvPicPr>
          <p:cNvPr id="5" name="Picture 4">
            <a:extLst>
              <a:ext uri="{FF2B5EF4-FFF2-40B4-BE49-F238E27FC236}">
                <a16:creationId xmlns:a16="http://schemas.microsoft.com/office/drawing/2014/main" id="{9E87F0F9-0006-CEFD-F3CB-6F8B7243433B}"/>
              </a:ext>
            </a:extLst>
          </p:cNvPr>
          <p:cNvPicPr>
            <a:picLocks noChangeAspect="1"/>
          </p:cNvPicPr>
          <p:nvPr/>
        </p:nvPicPr>
        <p:blipFill>
          <a:blip r:embed="rId3"/>
          <a:stretch>
            <a:fillRect/>
          </a:stretch>
        </p:blipFill>
        <p:spPr>
          <a:xfrm>
            <a:off x="1243445" y="136525"/>
            <a:ext cx="9497291" cy="506522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9" name="TextBox 8">
            <a:extLst>
              <a:ext uri="{FF2B5EF4-FFF2-40B4-BE49-F238E27FC236}">
                <a16:creationId xmlns:a16="http://schemas.microsoft.com/office/drawing/2014/main" id="{B72857E5-2E12-E97A-EB70-CF83F5AC5580}"/>
              </a:ext>
            </a:extLst>
          </p:cNvPr>
          <p:cNvSpPr txBox="1"/>
          <p:nvPr/>
        </p:nvSpPr>
        <p:spPr>
          <a:xfrm>
            <a:off x="334240" y="5340687"/>
            <a:ext cx="11315700" cy="1015663"/>
          </a:xfrm>
          <a:prstGeom prst="rect">
            <a:avLst/>
          </a:prstGeom>
          <a:noFill/>
        </p:spPr>
        <p:txBody>
          <a:bodyPr wrap="square" rtlCol="0">
            <a:spAutoFit/>
          </a:bodyPr>
          <a:lstStyle/>
          <a:p>
            <a:pPr algn="ctr"/>
            <a:r>
              <a:rPr lang="en-US" sz="2000" dirty="0">
                <a:latin typeface="+mj-lt"/>
              </a:rPr>
              <a:t>The line graph above shows that , on certain days, the average daily rate for a city hotel is less than that of a resort hotel, and on other days, it is even less. It goes without saying that weekends and holidays may see rise in resort hotel rates.</a:t>
            </a:r>
          </a:p>
        </p:txBody>
      </p:sp>
    </p:spTree>
    <p:extLst>
      <p:ext uri="{BB962C8B-B14F-4D97-AF65-F5344CB8AC3E}">
        <p14:creationId xmlns:p14="http://schemas.microsoft.com/office/powerpoint/2010/main" val="3700710014"/>
      </p:ext>
    </p:extLst>
  </p:cSld>
  <p:clrMapOvr>
    <a:masterClrMapping/>
  </p:clrMapOvr>
  <mc:AlternateContent xmlns:mc="http://schemas.openxmlformats.org/markup-compatibility/2006">
    <mc:Choice xmlns:p14="http://schemas.microsoft.com/office/powerpoint/2010/main" Requires="p14">
      <p:transition spd="slow" p14:dur="1200">
        <p:dissolve/>
        <p:sndAc>
          <p:stSnd>
            <p:snd r:embed="rId2" name="arrow.wav"/>
          </p:stSnd>
        </p:sndAc>
      </p:transition>
    </mc:Choice>
    <mc:Fallback>
      <p:transition spd="slow">
        <p:dissolve/>
        <p:sndAc>
          <p:stSnd>
            <p:snd r:embed="rId2" name="arrow.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D8CAA-6234-7AE2-404C-67EB7E397256}"/>
              </a:ext>
            </a:extLst>
          </p:cNvPr>
          <p:cNvSpPr>
            <a:spLocks noGrp="1"/>
          </p:cNvSpPr>
          <p:nvPr>
            <p:ph type="title"/>
          </p:nvPr>
        </p:nvSpPr>
        <p:spPr/>
        <p:txBody>
          <a:bodyPr>
            <a:noAutofit/>
          </a:bodyPr>
          <a:lstStyle/>
          <a:p>
            <a:r>
              <a:rPr lang="en-US" sz="1800" dirty="0">
                <a:solidFill>
                  <a:schemeClr val="tx1"/>
                </a:solidFill>
              </a:rPr>
              <a:t>We have developed the grouped bar graph to analyze the month with the highest and lowest reservation levels according status. As can be seen , both the number of confirmed reservations and the number of cancelled reservations are largest in month of august . Whereas January is month with the most Cancelled reservation.</a:t>
            </a:r>
            <a:endParaRPr lang="en-US" sz="1800" dirty="0"/>
          </a:p>
        </p:txBody>
      </p:sp>
      <p:sp>
        <p:nvSpPr>
          <p:cNvPr id="4" name="Footer Placeholder 3">
            <a:extLst>
              <a:ext uri="{FF2B5EF4-FFF2-40B4-BE49-F238E27FC236}">
                <a16:creationId xmlns:a16="http://schemas.microsoft.com/office/drawing/2014/main" id="{DF5957E6-63C8-AA5E-9A6B-035EC32F45CB}"/>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3B6E3CA-A9A8-631F-FE4A-9B45A5C48A27}"/>
              </a:ext>
            </a:extLst>
          </p:cNvPr>
          <p:cNvSpPr>
            <a:spLocks noGrp="1"/>
          </p:cNvSpPr>
          <p:nvPr>
            <p:ph type="sldNum" sz="quarter" idx="11"/>
          </p:nvPr>
        </p:nvSpPr>
        <p:spPr/>
        <p:txBody>
          <a:bodyPr/>
          <a:lstStyle/>
          <a:p>
            <a:fld id="{294A09A9-5501-47C1-A89A-A340965A2BE2}" type="slidenum">
              <a:rPr lang="en-US" smtClean="0"/>
              <a:pPr/>
              <a:t>12</a:t>
            </a:fld>
            <a:endParaRPr lang="en-US" dirty="0"/>
          </a:p>
        </p:txBody>
      </p:sp>
      <p:pic>
        <p:nvPicPr>
          <p:cNvPr id="6" name="Content Placeholder 7">
            <a:extLst>
              <a:ext uri="{FF2B5EF4-FFF2-40B4-BE49-F238E27FC236}">
                <a16:creationId xmlns:a16="http://schemas.microsoft.com/office/drawing/2014/main" id="{78DEC5FA-9544-427F-4600-0DBF80489895}"/>
              </a:ext>
            </a:extLst>
          </p:cNvPr>
          <p:cNvPicPr>
            <a:picLocks noGrp="1" noChangeAspect="1"/>
          </p:cNvPicPr>
          <p:nvPr>
            <p:ph idx="1"/>
          </p:nvPr>
        </p:nvPicPr>
        <p:blipFill>
          <a:blip r:embed="rId3"/>
          <a:stretch>
            <a:fillRect/>
          </a:stretch>
        </p:blipFill>
        <p:spPr>
          <a:xfrm>
            <a:off x="1930521" y="2729012"/>
            <a:ext cx="8330958" cy="399246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6853807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sndAc>
          <p:stSnd>
            <p:snd r:embed="rId2" name="arrow.wav"/>
          </p:stSnd>
        </p:sndAc>
      </p:transition>
    </mc:Choice>
    <mc:Fallback>
      <p:transition spd="slow">
        <p:fade/>
        <p:sndAc>
          <p:stSnd>
            <p:snd r:embed="rId2" name="arrow.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AD466-9854-D8F2-7781-CD95C18DE2B7}"/>
              </a:ext>
            </a:extLst>
          </p:cNvPr>
          <p:cNvSpPr>
            <a:spLocks noGrp="1"/>
          </p:cNvSpPr>
          <p:nvPr>
            <p:ph type="title"/>
          </p:nvPr>
        </p:nvSpPr>
        <p:spPr>
          <a:xfrm>
            <a:off x="981195" y="681037"/>
            <a:ext cx="10229609" cy="1083399"/>
          </a:xfrm>
        </p:spPr>
        <p:txBody>
          <a:bodyPr>
            <a:noAutofit/>
          </a:bodyPr>
          <a:lstStyle/>
          <a:p>
            <a:r>
              <a:rPr lang="en-US" sz="2400" dirty="0">
                <a:solidFill>
                  <a:schemeClr val="tx1"/>
                </a:solidFill>
              </a:rPr>
              <a:t>Now, let’s see which country has the highest reservation canceled, The top country is Portugal with highest number of cancellations.</a:t>
            </a:r>
            <a:br>
              <a:rPr lang="en-US" sz="2400" dirty="0">
                <a:solidFill>
                  <a:schemeClr val="tx1"/>
                </a:solidFill>
              </a:rPr>
            </a:br>
            <a:endParaRPr lang="en-US" sz="2400" dirty="0"/>
          </a:p>
        </p:txBody>
      </p:sp>
      <p:pic>
        <p:nvPicPr>
          <p:cNvPr id="12" name="Content Placeholder 11">
            <a:extLst>
              <a:ext uri="{FF2B5EF4-FFF2-40B4-BE49-F238E27FC236}">
                <a16:creationId xmlns:a16="http://schemas.microsoft.com/office/drawing/2014/main" id="{11C08DCE-5F4E-6CE8-997E-C8E7271C8C67}"/>
              </a:ext>
            </a:extLst>
          </p:cNvPr>
          <p:cNvPicPr>
            <a:picLocks noGrp="1" noChangeAspect="1"/>
          </p:cNvPicPr>
          <p:nvPr>
            <p:ph sz="half" idx="1"/>
          </p:nvPr>
        </p:nvPicPr>
        <p:blipFill>
          <a:blip r:embed="rId3"/>
          <a:stretch>
            <a:fillRect/>
          </a:stretch>
        </p:blipFill>
        <p:spPr>
          <a:xfrm>
            <a:off x="706057" y="2396534"/>
            <a:ext cx="4537276" cy="438319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6" name="Text Placeholder 5">
            <a:extLst>
              <a:ext uri="{FF2B5EF4-FFF2-40B4-BE49-F238E27FC236}">
                <a16:creationId xmlns:a16="http://schemas.microsoft.com/office/drawing/2014/main" id="{489DC371-D9DF-4291-F2CE-C919689BFAE3}"/>
              </a:ext>
            </a:extLst>
          </p:cNvPr>
          <p:cNvSpPr>
            <a:spLocks noGrp="1"/>
          </p:cNvSpPr>
          <p:nvPr>
            <p:ph sz="half" idx="2"/>
          </p:nvPr>
        </p:nvSpPr>
        <p:spPr>
          <a:xfrm>
            <a:off x="6071268" y="2997844"/>
            <a:ext cx="5879940" cy="2905950"/>
          </a:xfrm>
        </p:spPr>
        <p:txBody>
          <a:bodyPr>
            <a:normAutofit/>
          </a:bodyPr>
          <a:lstStyle/>
          <a:p>
            <a:pPr marL="0" indent="0">
              <a:buNone/>
            </a:pPr>
            <a:endParaRPr lang="en-US" sz="2000" dirty="0">
              <a:solidFill>
                <a:schemeClr val="tx1"/>
              </a:solidFill>
            </a:endParaRPr>
          </a:p>
          <a:p>
            <a:pPr marL="0" indent="0">
              <a:buNone/>
            </a:pPr>
            <a:r>
              <a:rPr lang="en-US" sz="2000" dirty="0">
                <a:solidFill>
                  <a:schemeClr val="tx1"/>
                </a:solidFill>
              </a:rPr>
              <a:t>Ley’s check the area from where guests are visiting the hotels and making reservations. Is it coming from Direct or groups. Online or offline Travel Agents? Around 46% of the clients come from online travel agencies, whereas 27% come from group. Only 45 od clients book hotel directly by visiting them and making reservations.</a:t>
            </a:r>
          </a:p>
          <a:p>
            <a:pPr marL="0" indent="0">
              <a:buNone/>
            </a:pPr>
            <a:endParaRPr lang="en-US" sz="2000" dirty="0">
              <a:solidFill>
                <a:schemeClr val="tx1"/>
              </a:solidFill>
            </a:endParaRPr>
          </a:p>
          <a:p>
            <a:pPr marL="0" indent="0">
              <a:buNone/>
            </a:pPr>
            <a:endParaRPr lang="en-US" sz="2000" dirty="0">
              <a:solidFill>
                <a:schemeClr val="tx1"/>
              </a:solidFill>
            </a:endParaRPr>
          </a:p>
        </p:txBody>
      </p:sp>
      <p:sp>
        <p:nvSpPr>
          <p:cNvPr id="3" name="Footer Placeholder 2">
            <a:extLst>
              <a:ext uri="{FF2B5EF4-FFF2-40B4-BE49-F238E27FC236}">
                <a16:creationId xmlns:a16="http://schemas.microsoft.com/office/drawing/2014/main" id="{7F5E6FF5-7DCB-85C2-1DAA-6A22F97CFD87}"/>
              </a:ext>
            </a:extLst>
          </p:cNvPr>
          <p:cNvSpPr>
            <a:spLocks noGrp="1"/>
          </p:cNvSpPr>
          <p:nvPr>
            <p:ph type="ftr" sz="quarter" idx="10"/>
          </p:nvPr>
        </p:nvSpPr>
        <p:spPr>
          <a:xfrm flipH="1">
            <a:off x="9298" y="5152583"/>
            <a:ext cx="78129" cy="45719"/>
          </a:xfrm>
        </p:spPr>
        <p:txBody>
          <a:bodyPr/>
          <a:lstStyle/>
          <a:p>
            <a:r>
              <a:rPr lang="en-US" dirty="0"/>
              <a:t>Presentation title</a:t>
            </a:r>
          </a:p>
        </p:txBody>
      </p:sp>
      <p:sp>
        <p:nvSpPr>
          <p:cNvPr id="4" name="Slide Number Placeholder 3">
            <a:extLst>
              <a:ext uri="{FF2B5EF4-FFF2-40B4-BE49-F238E27FC236}">
                <a16:creationId xmlns:a16="http://schemas.microsoft.com/office/drawing/2014/main" id="{82DF8633-38FE-6ADB-A122-692784A336B4}"/>
              </a:ext>
            </a:extLst>
          </p:cNvPr>
          <p:cNvSpPr>
            <a:spLocks noGrp="1"/>
          </p:cNvSpPr>
          <p:nvPr>
            <p:ph type="sldNum" sz="quarter" idx="11"/>
          </p:nvPr>
        </p:nvSpPr>
        <p:spPr/>
        <p:txBody>
          <a:bodyPr/>
          <a:lstStyle/>
          <a:p>
            <a:fld id="{294A09A9-5501-47C1-A89A-A340965A2BE2}" type="slidenum">
              <a:rPr lang="en-US" smtClean="0"/>
              <a:t>13</a:t>
            </a:fld>
            <a:endParaRPr lang="en-US" dirty="0"/>
          </a:p>
        </p:txBody>
      </p:sp>
    </p:spTree>
    <p:extLst>
      <p:ext uri="{BB962C8B-B14F-4D97-AF65-F5344CB8AC3E}">
        <p14:creationId xmlns:p14="http://schemas.microsoft.com/office/powerpoint/2010/main" val="2366752194"/>
      </p:ext>
    </p:extLst>
  </p:cSld>
  <p:clrMapOvr>
    <a:masterClrMapping/>
  </p:clrMapOvr>
  <mc:AlternateContent xmlns:mc="http://schemas.openxmlformats.org/markup-compatibility/2006">
    <mc:Choice xmlns:p14="http://schemas.microsoft.com/office/powerpoint/2010/main" Requires="p14">
      <p:transition spd="slow" p14:dur="1400">
        <p14:ripple/>
        <p:sndAc>
          <p:stSnd>
            <p:snd r:embed="rId2" name="arrow.wav"/>
          </p:stSnd>
        </p:sndAc>
      </p:transition>
    </mc:Choice>
    <mc:Fallback>
      <p:transition spd="slow">
        <p:fade/>
        <p:sndAc>
          <p:stSnd>
            <p:snd r:embed="rId2" name="arrow.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D2279-D771-A5E4-BCC3-8A07F01D27B3}"/>
              </a:ext>
            </a:extLst>
          </p:cNvPr>
          <p:cNvSpPr>
            <a:spLocks noGrp="1"/>
          </p:cNvSpPr>
          <p:nvPr>
            <p:ph type="title"/>
          </p:nvPr>
        </p:nvSpPr>
        <p:spPr>
          <a:xfrm>
            <a:off x="945748" y="484632"/>
            <a:ext cx="10300504" cy="1133856"/>
          </a:xfrm>
        </p:spPr>
        <p:txBody>
          <a:bodyPr>
            <a:normAutofit/>
          </a:bodyPr>
          <a:lstStyle/>
          <a:p>
            <a:r>
              <a:rPr lang="en-US" sz="2000" dirty="0"/>
              <a:t>As seen in the Graph below , reservations are canceled when the average daily rate is higher than when it is not canceled. It clearly proves the all above analysis, that the higher price leads to higher cancellations.</a:t>
            </a:r>
          </a:p>
        </p:txBody>
      </p:sp>
      <p:pic>
        <p:nvPicPr>
          <p:cNvPr id="7" name="Content Placeholder 6">
            <a:extLst>
              <a:ext uri="{FF2B5EF4-FFF2-40B4-BE49-F238E27FC236}">
                <a16:creationId xmlns:a16="http://schemas.microsoft.com/office/drawing/2014/main" id="{5C317770-3791-81E5-5AE1-71B4F98CFBF3}"/>
              </a:ext>
            </a:extLst>
          </p:cNvPr>
          <p:cNvPicPr>
            <a:picLocks noGrp="1" noChangeAspect="1"/>
          </p:cNvPicPr>
          <p:nvPr>
            <p:ph idx="1"/>
          </p:nvPr>
        </p:nvPicPr>
        <p:blipFill>
          <a:blip r:embed="rId3"/>
          <a:stretch>
            <a:fillRect/>
          </a:stretch>
        </p:blipFill>
        <p:spPr>
          <a:xfrm>
            <a:off x="214480" y="3017894"/>
            <a:ext cx="11736728" cy="352101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Footer Placeholder 3">
            <a:extLst>
              <a:ext uri="{FF2B5EF4-FFF2-40B4-BE49-F238E27FC236}">
                <a16:creationId xmlns:a16="http://schemas.microsoft.com/office/drawing/2014/main" id="{76385DFA-5D7B-35D7-0538-36924EDE5356}"/>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AE505CC-9C23-3A87-68AA-4EDE5211F634}"/>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852983846"/>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arrow.wav"/>
          </p:stSnd>
        </p:sndAc>
      </p:transition>
    </mc:Choice>
    <mc:Fallback>
      <p:transition spd="slow">
        <p:fade/>
        <p:sndAc>
          <p:stSnd>
            <p:snd r:embed="rId2" name="arrow.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50D0-0B89-DF55-BC1B-6D87DE1E7F1F}"/>
              </a:ext>
            </a:extLst>
          </p:cNvPr>
          <p:cNvSpPr>
            <a:spLocks noGrp="1"/>
          </p:cNvSpPr>
          <p:nvPr>
            <p:ph type="title"/>
          </p:nvPr>
        </p:nvSpPr>
        <p:spPr>
          <a:xfrm>
            <a:off x="7500395" y="380998"/>
            <a:ext cx="4450813" cy="5975351"/>
          </a:xfrm>
        </p:spPr>
        <p:txBody>
          <a:bodyPr>
            <a:normAutofit/>
          </a:bodyPr>
          <a:lstStyle/>
          <a:p>
            <a:r>
              <a:rPr lang="en-US" sz="2000" dirty="0"/>
              <a:t>This bar graph demonstrate that are most common when process are greatest and are least common when they are lowest . Therefore, the cost of the accommodation is solely responsible for the cancellation.</a:t>
            </a:r>
          </a:p>
        </p:txBody>
      </p:sp>
      <p:pic>
        <p:nvPicPr>
          <p:cNvPr id="7" name="Content Placeholder 6">
            <a:extLst>
              <a:ext uri="{FF2B5EF4-FFF2-40B4-BE49-F238E27FC236}">
                <a16:creationId xmlns:a16="http://schemas.microsoft.com/office/drawing/2014/main" id="{A6B3E304-1B5D-772E-70C7-ECFD0FA68A2F}"/>
              </a:ext>
            </a:extLst>
          </p:cNvPr>
          <p:cNvPicPr>
            <a:picLocks noGrp="1" noChangeAspect="1"/>
          </p:cNvPicPr>
          <p:nvPr>
            <p:ph idx="1"/>
          </p:nvPr>
        </p:nvPicPr>
        <p:blipFill>
          <a:blip r:embed="rId3"/>
          <a:stretch>
            <a:fillRect/>
          </a:stretch>
        </p:blipFill>
        <p:spPr>
          <a:xfrm>
            <a:off x="140150" y="752311"/>
            <a:ext cx="7193128" cy="476881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Footer Placeholder 3">
            <a:extLst>
              <a:ext uri="{FF2B5EF4-FFF2-40B4-BE49-F238E27FC236}">
                <a16:creationId xmlns:a16="http://schemas.microsoft.com/office/drawing/2014/main" id="{40EB3A82-CFE2-0B98-6846-2E11D2588AA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F69872C-4BD0-33FB-3A31-670F5012841C}"/>
              </a:ext>
            </a:extLst>
          </p:cNvPr>
          <p:cNvSpPr>
            <a:spLocks noGrp="1"/>
          </p:cNvSpPr>
          <p:nvPr>
            <p:ph type="sldNum" sz="quarter" idx="11"/>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3380520179"/>
      </p:ext>
    </p:extLst>
  </p:cSld>
  <p:clrMapOvr>
    <a:masterClrMapping/>
  </p:clrMapOvr>
  <p:transition spd="slow">
    <p:wheel spokes="1"/>
    <p:sndAc>
      <p:stSnd>
        <p:snd r:embed="rId2" name="arrow.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59682-2BFC-DB43-DB8D-8F76708871A9}"/>
              </a:ext>
            </a:extLst>
          </p:cNvPr>
          <p:cNvSpPr>
            <a:spLocks noGrp="1"/>
          </p:cNvSpPr>
          <p:nvPr>
            <p:ph type="title"/>
          </p:nvPr>
        </p:nvSpPr>
        <p:spPr>
          <a:xfrm>
            <a:off x="7500974" y="136525"/>
            <a:ext cx="3749040" cy="1325880"/>
          </a:xfrm>
        </p:spPr>
        <p:txBody>
          <a:bodyPr/>
          <a:lstStyle/>
          <a:p>
            <a:pPr algn="ctr"/>
            <a:r>
              <a:rPr lang="en-US" dirty="0"/>
              <a:t>Suggestions</a:t>
            </a:r>
          </a:p>
        </p:txBody>
      </p:sp>
      <p:sp>
        <p:nvSpPr>
          <p:cNvPr id="3" name="Footer Placeholder 2">
            <a:extLst>
              <a:ext uri="{FF2B5EF4-FFF2-40B4-BE49-F238E27FC236}">
                <a16:creationId xmlns:a16="http://schemas.microsoft.com/office/drawing/2014/main" id="{74048C3B-A7A3-66CD-7E94-6BE7A917589C}"/>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E34B89BC-C210-BED1-83FA-D394FECD451F}"/>
              </a:ext>
            </a:extLst>
          </p:cNvPr>
          <p:cNvSpPr>
            <a:spLocks noGrp="1"/>
          </p:cNvSpPr>
          <p:nvPr>
            <p:ph type="sldNum" sz="quarter" idx="12"/>
          </p:nvPr>
        </p:nvSpPr>
        <p:spPr/>
        <p:txBody>
          <a:bodyPr/>
          <a:lstStyle/>
          <a:p>
            <a:fld id="{294A09A9-5501-47C1-A89A-A340965A2BE2}" type="slidenum">
              <a:rPr lang="en-US" smtClean="0"/>
              <a:t>16</a:t>
            </a:fld>
            <a:endParaRPr lang="en-US" dirty="0"/>
          </a:p>
        </p:txBody>
      </p:sp>
      <p:sp>
        <p:nvSpPr>
          <p:cNvPr id="5" name="Content Placeholder 4">
            <a:extLst>
              <a:ext uri="{FF2B5EF4-FFF2-40B4-BE49-F238E27FC236}">
                <a16:creationId xmlns:a16="http://schemas.microsoft.com/office/drawing/2014/main" id="{FE346CC1-B0F5-7F6C-04CC-8CF14E6FF22E}"/>
              </a:ext>
            </a:extLst>
          </p:cNvPr>
          <p:cNvSpPr>
            <a:spLocks noGrp="1"/>
          </p:cNvSpPr>
          <p:nvPr>
            <p:ph sz="quarter" idx="4"/>
          </p:nvPr>
        </p:nvSpPr>
        <p:spPr>
          <a:xfrm>
            <a:off x="7119513" y="1589116"/>
            <a:ext cx="4831695" cy="4640522"/>
          </a:xfrm>
        </p:spPr>
        <p:txBody>
          <a:bodyPr>
            <a:normAutofit fontScale="85000" lnSpcReduction="10000"/>
          </a:bodyPr>
          <a:lstStyle/>
          <a:p>
            <a:pPr marL="342900" indent="-342900">
              <a:buFont typeface="Wingdings" panose="05000000000000000000" pitchFamily="2" charset="2"/>
              <a:buChar char="v"/>
            </a:pPr>
            <a:r>
              <a:rPr lang="en-US" sz="1900" dirty="0"/>
              <a:t>Cancellation rates rise as the price does. In order to prevent cancellations of reservations, hotels could work on their pricing strategies and try to lower the rates for specific hotels based on locations. They can also provide some discounts to consumers.</a:t>
            </a:r>
          </a:p>
          <a:p>
            <a:pPr marL="342900" indent="-342900">
              <a:buFont typeface="Wingdings" panose="05000000000000000000" pitchFamily="2" charset="2"/>
              <a:buChar char="v"/>
            </a:pPr>
            <a:r>
              <a:rPr lang="en-US" sz="1900" dirty="0"/>
              <a:t>As the ratio of the cancellation of the resort hotel is higher in the resort hotel than the city hotels. So, The hotels should provide a reasonable discount on the room process on weekends or on holidays.</a:t>
            </a:r>
          </a:p>
          <a:p>
            <a:pPr marL="342900" indent="-342900">
              <a:buFont typeface="Wingdings" panose="05000000000000000000" pitchFamily="2" charset="2"/>
              <a:buChar char="v"/>
            </a:pPr>
            <a:r>
              <a:rPr lang="en-US" sz="1900" dirty="0"/>
              <a:t>They can increase the quality of their hotels and Their service mainly Portugal to reduce the cancellation rate</a:t>
            </a:r>
          </a:p>
          <a:p>
            <a:endParaRPr lang="en-US" sz="2100" dirty="0"/>
          </a:p>
        </p:txBody>
      </p:sp>
      <p:sp>
        <p:nvSpPr>
          <p:cNvPr id="6" name="Text Placeholder 5">
            <a:extLst>
              <a:ext uri="{FF2B5EF4-FFF2-40B4-BE49-F238E27FC236}">
                <a16:creationId xmlns:a16="http://schemas.microsoft.com/office/drawing/2014/main" id="{F36EFA71-D913-0BAA-CADD-28266D4C5070}"/>
              </a:ext>
            </a:extLst>
          </p:cNvPr>
          <p:cNvSpPr>
            <a:spLocks noGrp="1"/>
          </p:cNvSpPr>
          <p:nvPr>
            <p:ph type="body" sz="quarter" idx="13"/>
          </p:nvPr>
        </p:nvSpPr>
        <p:spPr>
          <a:xfrm>
            <a:off x="565539" y="1218120"/>
            <a:ext cx="3922776" cy="4242816"/>
          </a:xfrm>
        </p:spPr>
        <p:txBody>
          <a:bodyPr/>
          <a:lstStyle/>
          <a:p>
            <a:r>
              <a:rPr lang="en-US" dirty="0"/>
              <a:t>S</a:t>
            </a:r>
          </a:p>
        </p:txBody>
      </p:sp>
    </p:spTree>
    <p:extLst>
      <p:ext uri="{BB962C8B-B14F-4D97-AF65-F5344CB8AC3E}">
        <p14:creationId xmlns:p14="http://schemas.microsoft.com/office/powerpoint/2010/main" val="26264042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sndAc>
          <p:stSnd>
            <p:snd r:embed="rId2" name="arrow.wav"/>
          </p:stSnd>
        </p:sndAc>
      </p:transition>
    </mc:Choice>
    <mc:Fallback>
      <p:transition spd="slow">
        <p:fade/>
        <p:sndAc>
          <p:stSnd>
            <p:snd r:embed="rId2" name="arrow.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7678992" y="1573161"/>
            <a:ext cx="4296697" cy="3449452"/>
          </a:xfrm>
        </p:spPr>
        <p:txBody>
          <a:bodyPr/>
          <a:lstStyle/>
          <a:p>
            <a:r>
              <a:rPr lang="en-US" b="1" dirty="0">
                <a:latin typeface="Bradley Hand ITC" panose="03070402050302030203" pitchFamily="66" charset="0"/>
              </a:rPr>
              <a:t>Anjali Kumari</a:t>
            </a:r>
          </a:p>
          <a:p>
            <a:r>
              <a:rPr lang="en-US" dirty="0">
                <a:latin typeface="Bradley Hand ITC" panose="03070402050302030203" pitchFamily="66" charset="0"/>
              </a:rPr>
              <a:t>anjali290303@gmail.com</a:t>
            </a:r>
          </a:p>
        </p:txBody>
      </p:sp>
    </p:spTree>
    <p:extLst>
      <p:ext uri="{BB962C8B-B14F-4D97-AF65-F5344CB8AC3E}">
        <p14:creationId xmlns:p14="http://schemas.microsoft.com/office/powerpoint/2010/main" val="27902518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sndAc>
          <p:stSnd>
            <p:snd r:embed="rId2" name="arrow.wav"/>
          </p:stSnd>
        </p:sndAc>
      </p:transition>
    </mc:Choice>
    <mc:Fallback>
      <p:transition spd="slow">
        <p:fade/>
        <p:sndAc>
          <p:stSnd>
            <p:snd r:embed="rId2" name="arrow.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643106" y="2049526"/>
            <a:ext cx="4114800" cy="4306824"/>
          </a:xfrm>
        </p:spPr>
        <p:txBody>
          <a:bodyPr vert="horz" lIns="91440" tIns="45720" rIns="91440" bIns="45720" rtlCol="0" anchor="t">
            <a:normAutofit fontScale="92500"/>
          </a:bodyPr>
          <a:lstStyle/>
          <a:p>
            <a:pPr marL="342900" indent="-342900">
              <a:lnSpc>
                <a:spcPct val="150000"/>
              </a:lnSpc>
              <a:buFont typeface="Arial" panose="020B0604020202020204" pitchFamily="34" charset="0"/>
              <a:buChar char="•"/>
            </a:pPr>
            <a:r>
              <a:rPr lang="en-US" dirty="0">
                <a:latin typeface="Gill Sans Nova Light" panose="020B0302020104020203" pitchFamily="34" charset="0"/>
                <a:cs typeface="Gill Sans Light" panose="020B0302020104020203" pitchFamily="34" charset="-79"/>
              </a:rPr>
              <a:t>Create a problem Statement</a:t>
            </a:r>
            <a:endParaRPr lang="en-US" sz="2400" dirty="0">
              <a:solidFill>
                <a:schemeClr val="accent3"/>
              </a:solidFill>
              <a:latin typeface="Gill Sans Nova Light" panose="020B0302020104020203" pitchFamily="34" charset="0"/>
              <a:cs typeface="Gill Sans Light" panose="020B0302020104020203" pitchFamily="34" charset="-79"/>
            </a:endParaRPr>
          </a:p>
          <a:p>
            <a:pPr marL="342900" indent="-342900">
              <a:lnSpc>
                <a:spcPct val="150000"/>
              </a:lnSpc>
              <a:buFont typeface="Arial" panose="020B0604020202020204" pitchFamily="34" charset="0"/>
              <a:buChar char="•"/>
            </a:pPr>
            <a:r>
              <a:rPr lang="en-US" dirty="0">
                <a:latin typeface="Gill Sans Nova Light" panose="020B0302020104020203" pitchFamily="34" charset="0"/>
                <a:cs typeface="Gill Sans Light" panose="020B0302020104020203" pitchFamily="34" charset="-79"/>
              </a:rPr>
              <a:t>Identify the data to analyze</a:t>
            </a:r>
            <a:endParaRPr lang="en-US" sz="2400" dirty="0">
              <a:solidFill>
                <a:schemeClr val="accent3"/>
              </a:solidFill>
              <a:latin typeface="Gill Sans Nova Light" panose="020B0302020104020203" pitchFamily="34" charset="0"/>
              <a:cs typeface="Gill Sans Light" panose="020B0302020104020203" pitchFamily="34" charset="-79"/>
            </a:endParaRPr>
          </a:p>
          <a:p>
            <a:pPr marL="342900" indent="-342900">
              <a:lnSpc>
                <a:spcPct val="150000"/>
              </a:lnSpc>
              <a:buFont typeface="Arial" panose="020B0604020202020204" pitchFamily="34" charset="0"/>
              <a:buChar char="•"/>
            </a:pPr>
            <a:r>
              <a:rPr lang="en-US" dirty="0">
                <a:latin typeface="Gill Sans Nova Light" panose="020B0302020104020203" pitchFamily="34" charset="0"/>
                <a:cs typeface="Gill Sans Light" panose="020B0302020104020203" pitchFamily="34" charset="-79"/>
              </a:rPr>
              <a:t>Explore and Clean the data</a:t>
            </a:r>
            <a:endParaRPr lang="en-US" sz="2400" dirty="0">
              <a:solidFill>
                <a:schemeClr val="accent3"/>
              </a:solidFill>
              <a:latin typeface="Gill Sans Nova Light" panose="020B0302020104020203" pitchFamily="34" charset="0"/>
              <a:cs typeface="Gill Sans Light" panose="020B0302020104020203" pitchFamily="34" charset="-79"/>
            </a:endParaRPr>
          </a:p>
          <a:p>
            <a:pPr marL="342900" indent="-342900">
              <a:lnSpc>
                <a:spcPct val="150000"/>
              </a:lnSpc>
              <a:buFont typeface="Arial" panose="020B0604020202020204" pitchFamily="34" charset="0"/>
              <a:buChar char="•"/>
            </a:pPr>
            <a:r>
              <a:rPr lang="en-US" dirty="0">
                <a:latin typeface="Gill Sans Nova Light" panose="020B0302020104020203" pitchFamily="34" charset="0"/>
                <a:cs typeface="Gill Sans Light" panose="020B0302020104020203" pitchFamily="34" charset="-79"/>
              </a:rPr>
              <a:t>Analyze the data to get insights</a:t>
            </a:r>
            <a:endParaRPr lang="en-US" sz="2400" dirty="0">
              <a:solidFill>
                <a:schemeClr val="accent3"/>
              </a:solidFill>
              <a:latin typeface="Gill Sans Nova Light" panose="020B0302020104020203" pitchFamily="34" charset="0"/>
              <a:cs typeface="Gill Sans Light" panose="020B0302020104020203" pitchFamily="34" charset="-79"/>
            </a:endParaRPr>
          </a:p>
          <a:p>
            <a:pPr marL="342900" indent="-342900">
              <a:lnSpc>
                <a:spcPct val="150000"/>
              </a:lnSpc>
              <a:buFont typeface="Arial" panose="020B0604020202020204" pitchFamily="34" charset="0"/>
              <a:buChar char="•"/>
            </a:pPr>
            <a:r>
              <a:rPr lang="en-US" dirty="0">
                <a:latin typeface="Gill Sans Nova Light" panose="020B0302020104020203" pitchFamily="34" charset="0"/>
                <a:cs typeface="Gill Sans Light" panose="020B0302020104020203" pitchFamily="34" charset="-79"/>
              </a:rPr>
              <a:t>Present the Data in term of reports and Visualization Dashboard </a:t>
            </a:r>
            <a:endParaRPr lang="en-US" sz="24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Tree>
    <p:extLst>
      <p:ext uri="{BB962C8B-B14F-4D97-AF65-F5344CB8AC3E}">
        <p14:creationId xmlns:p14="http://schemas.microsoft.com/office/powerpoint/2010/main" val="18595278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sndAc>
          <p:stSnd>
            <p:snd r:embed="rId3" name="arrow.wav"/>
          </p:stSnd>
        </p:sndAc>
      </p:transition>
    </mc:Choice>
    <mc:Fallback>
      <p:transition spd="slow">
        <p:fade/>
        <p:sndAc>
          <p:stSnd>
            <p:snd r:embed="rId3" name="arrow.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Business Problems</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lstStyle/>
          <a:p>
            <a:r>
              <a:rPr lang="en-US" dirty="0"/>
              <a:t>In recent years, City Hotel and Resort Hotel have seen high cancellation rates. Each hotel is now dealing with a number of issues as a result, including fewer revenues and less than ideal hotel room use. Consequently, lowering cancellation rates is both hotels primary goal in order to increase their efficiency in generating revenue, and for us to offer through business advice to address this problem.</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sndAc>
          <p:stSnd>
            <p:snd r:embed="rId2" name="arrow.wav"/>
          </p:stSnd>
        </p:sndAc>
      </p:transition>
    </mc:Choice>
    <mc:Fallback>
      <p:transition spd="slow">
        <p:fade/>
        <p:sndAc>
          <p:stSnd>
            <p:snd r:embed="rId2" name="arrow.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a:xfrm>
            <a:off x="1153667" y="4700015"/>
            <a:ext cx="10212423" cy="629069"/>
          </a:xfrm>
        </p:spPr>
        <p:txBody>
          <a:bodyPr>
            <a:normAutofit fontScale="92500" lnSpcReduction="20000"/>
          </a:bodyPr>
          <a:lstStyle/>
          <a:p>
            <a:r>
              <a:rPr lang="en-US" dirty="0"/>
              <a:t>To analysis of hotel booking cancellation as well as other factors that have no bearing on their business and yearly revenue generation are the main topics of this report.</a:t>
            </a:r>
          </a:p>
        </p:txBody>
      </p:sp>
    </p:spTree>
    <p:extLst>
      <p:ext uri="{BB962C8B-B14F-4D97-AF65-F5344CB8AC3E}">
        <p14:creationId xmlns:p14="http://schemas.microsoft.com/office/powerpoint/2010/main" val="3446797337"/>
      </p:ext>
    </p:extLst>
  </p:cSld>
  <p:clrMapOvr>
    <a:masterClrMapping/>
  </p:clrMapOvr>
  <p:transition spd="slow">
    <p:wipe/>
    <p:sndAc>
      <p:stSnd>
        <p:snd r:embed="rId3" name="arrow.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452C-115B-0DC4-B834-1AA0F4AD36F3}"/>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F88C8B5D-A9C6-4A52-0A90-DF5E3A128BB9}"/>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t>No unusual occurrences between 2015 and 2017 will have a substantial impact on the data used.</a:t>
            </a:r>
          </a:p>
          <a:p>
            <a:pPr marL="514350" indent="-514350">
              <a:buFont typeface="+mj-lt"/>
              <a:buAutoNum type="arabicPeriod"/>
            </a:pPr>
            <a:r>
              <a:rPr lang="en-US" dirty="0"/>
              <a:t>The information is still current and can be used to analyze a hotel’s possible plans an efficient manner.</a:t>
            </a:r>
          </a:p>
          <a:p>
            <a:pPr marL="514350" indent="-514350">
              <a:buFont typeface="+mj-lt"/>
              <a:buAutoNum type="arabicPeriod"/>
            </a:pPr>
            <a:r>
              <a:rPr lang="en-US" dirty="0"/>
              <a:t>There are no unanticipated negatives to the hotel employing and advised techniques.</a:t>
            </a:r>
          </a:p>
          <a:p>
            <a:pPr marL="514350" indent="-514350">
              <a:buFont typeface="+mj-lt"/>
              <a:buAutoNum type="arabicPeriod"/>
            </a:pPr>
            <a:r>
              <a:rPr lang="en-US" dirty="0"/>
              <a:t>The hotels are not currently using any of the suggested solution.</a:t>
            </a:r>
          </a:p>
          <a:p>
            <a:pPr marL="514350" indent="-514350">
              <a:buFont typeface="+mj-lt"/>
              <a:buAutoNum type="arabicPeriod"/>
            </a:pPr>
            <a:r>
              <a:rPr lang="en-US" dirty="0"/>
              <a:t>The biggest factor affecting the effectiveness of earning income is booking cancellations.</a:t>
            </a:r>
          </a:p>
          <a:p>
            <a:pPr marL="514350" indent="-514350">
              <a:buFont typeface="+mj-lt"/>
              <a:buAutoNum type="arabicPeriod"/>
            </a:pPr>
            <a:r>
              <a:rPr lang="en-US" dirty="0"/>
              <a:t>Cancellation result in vacant rooms for the booking length of time.</a:t>
            </a:r>
          </a:p>
          <a:p>
            <a:pPr marL="514350" indent="-514350">
              <a:buFont typeface="+mj-lt"/>
              <a:buAutoNum type="arabicPeriod"/>
            </a:pPr>
            <a:r>
              <a:rPr lang="en-US" dirty="0"/>
              <a:t>Clients make hotel reservation the same year they make cancellation.</a:t>
            </a:r>
          </a:p>
        </p:txBody>
      </p:sp>
      <p:sp>
        <p:nvSpPr>
          <p:cNvPr id="4" name="Footer Placeholder 3">
            <a:extLst>
              <a:ext uri="{FF2B5EF4-FFF2-40B4-BE49-F238E27FC236}">
                <a16:creationId xmlns:a16="http://schemas.microsoft.com/office/drawing/2014/main" id="{2BF7CDE4-6AF1-45B1-1163-61119B1A6470}"/>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CA955C5-9E31-5A4E-261C-9CA95621060C}"/>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122422046"/>
      </p:ext>
    </p:extLst>
  </p:cSld>
  <p:clrMapOvr>
    <a:masterClrMapping/>
  </p:clrMapOvr>
  <mc:AlternateContent xmlns:mc="http://schemas.openxmlformats.org/markup-compatibility/2006">
    <mc:Choice xmlns:p14="http://schemas.microsoft.com/office/powerpoint/2010/main" Requires="p14">
      <p:transition spd="med" p14:dur="700">
        <p:fade/>
        <p:sndAc>
          <p:stSnd>
            <p:snd r:embed="rId2" name="arrow.wav"/>
          </p:stSnd>
        </p:sndAc>
      </p:transition>
    </mc:Choice>
    <mc:Fallback>
      <p:transition spd="med">
        <p:fade/>
        <p:sndAc>
          <p:stSnd>
            <p:snd r:embed="rId2" name="arrow.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100C-2143-D406-B6D2-08D278255D13}"/>
              </a:ext>
            </a:extLst>
          </p:cNvPr>
          <p:cNvSpPr>
            <a:spLocks noGrp="1"/>
          </p:cNvSpPr>
          <p:nvPr>
            <p:ph type="title"/>
          </p:nvPr>
        </p:nvSpPr>
        <p:spPr/>
        <p:txBody>
          <a:bodyPr>
            <a:normAutofit fontScale="90000"/>
          </a:bodyPr>
          <a:lstStyle/>
          <a:p>
            <a:r>
              <a:rPr lang="en-US" dirty="0"/>
              <a:t>Research </a:t>
            </a:r>
            <a:br>
              <a:rPr lang="en-US" dirty="0"/>
            </a:br>
            <a:r>
              <a:rPr lang="en-US" dirty="0"/>
              <a:t>Questions</a:t>
            </a:r>
          </a:p>
        </p:txBody>
      </p:sp>
      <p:sp>
        <p:nvSpPr>
          <p:cNvPr id="3" name="Content Placeholder 2">
            <a:extLst>
              <a:ext uri="{FF2B5EF4-FFF2-40B4-BE49-F238E27FC236}">
                <a16:creationId xmlns:a16="http://schemas.microsoft.com/office/drawing/2014/main" id="{9DF08422-F047-E922-C628-D341F2DBBB8F}"/>
              </a:ext>
            </a:extLst>
          </p:cNvPr>
          <p:cNvSpPr>
            <a:spLocks noGrp="1"/>
          </p:cNvSpPr>
          <p:nvPr>
            <p:ph idx="1"/>
          </p:nvPr>
        </p:nvSpPr>
        <p:spPr>
          <a:xfrm>
            <a:off x="7197214" y="1327355"/>
            <a:ext cx="4768644" cy="4414685"/>
          </a:xfrm>
        </p:spPr>
        <p:txBody>
          <a:bodyPr>
            <a:normAutofit fontScale="70000" lnSpcReduction="20000"/>
          </a:bodyPr>
          <a:lstStyle/>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a:p>
          <a:p>
            <a:endParaRPr lang="en-US" dirty="0"/>
          </a:p>
          <a:p>
            <a:pPr marL="342900" indent="-342900">
              <a:buFont typeface="Wingdings" panose="05000000000000000000" pitchFamily="2" charset="2"/>
              <a:buChar char="Ø"/>
            </a:pPr>
            <a:r>
              <a:rPr lang="en-US" dirty="0"/>
              <a:t>What are the variables that affect hotel reservation cancellations?</a:t>
            </a:r>
          </a:p>
          <a:p>
            <a:pPr marL="342900" indent="-342900">
              <a:buFont typeface="Wingdings" panose="05000000000000000000" pitchFamily="2" charset="2"/>
              <a:buChar char="Ø"/>
            </a:pPr>
            <a:r>
              <a:rPr lang="en-US" dirty="0"/>
              <a:t>How can we make hotel reservations cancellation better?</a:t>
            </a:r>
          </a:p>
          <a:p>
            <a:pPr marL="342900" indent="-342900">
              <a:buFont typeface="Wingdings" panose="05000000000000000000" pitchFamily="2" charset="2"/>
              <a:buChar char="Ø"/>
            </a:pPr>
            <a:r>
              <a:rPr lang="en-US" dirty="0"/>
              <a:t>How will hotel be assisted in making pricing and promotional decision?</a:t>
            </a:r>
          </a:p>
          <a:p>
            <a:endParaRPr lang="en-US" dirty="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2915222828"/>
      </p:ext>
    </p:extLst>
  </p:cSld>
  <p:clrMapOvr>
    <a:masterClrMapping/>
  </p:clrMapOvr>
  <mc:AlternateContent xmlns:mc="http://schemas.openxmlformats.org/markup-compatibility/2006">
    <mc:Choice xmlns:p14="http://schemas.microsoft.com/office/powerpoint/2010/main" Requires="p14">
      <p:transition spd="slow" p14:dur="1600">
        <p14:gallery dir="l"/>
        <p:sndAc>
          <p:stSnd>
            <p:snd r:embed="rId2" name="arrow.wav"/>
          </p:stSnd>
        </p:sndAc>
      </p:transition>
    </mc:Choice>
    <mc:Fallback>
      <p:transition spd="slow">
        <p:fade/>
        <p:sndAc>
          <p:stSnd>
            <p:snd r:embed="rId2" name="arrow.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D3BDD-2B30-452F-DE62-7D35915D2963}"/>
              </a:ext>
            </a:extLst>
          </p:cNvPr>
          <p:cNvSpPr>
            <a:spLocks noGrp="1"/>
          </p:cNvSpPr>
          <p:nvPr>
            <p:ph type="title"/>
          </p:nvPr>
        </p:nvSpPr>
        <p:spPr>
          <a:xfrm>
            <a:off x="381000" y="381000"/>
            <a:ext cx="11430000" cy="1325563"/>
          </a:xfrm>
        </p:spPr>
        <p:txBody>
          <a:bodyPr/>
          <a:lstStyle/>
          <a:p>
            <a:r>
              <a:rPr lang="en-US" dirty="0"/>
              <a:t>Hypothesis</a:t>
            </a:r>
          </a:p>
        </p:txBody>
      </p:sp>
      <p:sp>
        <p:nvSpPr>
          <p:cNvPr id="4" name="Footer Placeholder 3">
            <a:extLst>
              <a:ext uri="{FF2B5EF4-FFF2-40B4-BE49-F238E27FC236}">
                <a16:creationId xmlns:a16="http://schemas.microsoft.com/office/drawing/2014/main" id="{CCD3B7FA-1AAB-DBAB-C8DD-38FE434EA6F0}"/>
              </a:ext>
            </a:extLst>
          </p:cNvPr>
          <p:cNvSpPr>
            <a:spLocks noGrp="1"/>
          </p:cNvSpPr>
          <p:nvPr>
            <p:ph type="ftr" sz="quarter" idx="10"/>
          </p:nvPr>
        </p:nvSpPr>
        <p:spPr>
          <a:xfrm>
            <a:off x="228600" y="6356350"/>
            <a:ext cx="4114800" cy="365125"/>
          </a:xfrm>
        </p:spPr>
        <p:txBody>
          <a:bodyPr/>
          <a:lstStyle/>
          <a:p>
            <a:pPr marL="171450" indent="-171450">
              <a:buFont typeface="Wingdings" panose="05000000000000000000" pitchFamily="2" charset="2"/>
              <a:buChar char="q"/>
            </a:pPr>
            <a:r>
              <a:rPr lang="en-US"/>
              <a:t>Presentation title</a:t>
            </a:r>
            <a:endParaRPr lang="en-US" dirty="0"/>
          </a:p>
        </p:txBody>
      </p:sp>
      <p:sp>
        <p:nvSpPr>
          <p:cNvPr id="5" name="Slide Number Placeholder 4">
            <a:extLst>
              <a:ext uri="{FF2B5EF4-FFF2-40B4-BE49-F238E27FC236}">
                <a16:creationId xmlns:a16="http://schemas.microsoft.com/office/drawing/2014/main" id="{FFCECDA4-828C-E10B-A596-BABCA787FE0A}"/>
              </a:ext>
            </a:extLst>
          </p:cNvPr>
          <p:cNvSpPr>
            <a:spLocks noGrp="1"/>
          </p:cNvSpPr>
          <p:nvPr>
            <p:ph type="sldNum" sz="quarter" idx="11"/>
          </p:nvPr>
        </p:nvSpPr>
        <p:spPr>
          <a:xfrm>
            <a:off x="9208008" y="6356350"/>
            <a:ext cx="2743200" cy="365125"/>
          </a:xfrm>
        </p:spPr>
        <p:txBody>
          <a:bodyPr/>
          <a:lstStyle/>
          <a:p>
            <a:pPr marL="171450" indent="-171450">
              <a:buFont typeface="Wingdings" panose="05000000000000000000" pitchFamily="2" charset="2"/>
              <a:buChar char="q"/>
            </a:pPr>
            <a:fld id="{294A09A9-5501-47C1-A89A-A340965A2BE2}" type="slidenum">
              <a:rPr lang="en-US" smtClean="0"/>
              <a:pPr marL="171450" indent="-171450">
                <a:buFont typeface="Wingdings" panose="05000000000000000000" pitchFamily="2" charset="2"/>
                <a:buChar char="q"/>
              </a:pPr>
              <a:t>7</a:t>
            </a:fld>
            <a:endParaRPr lang="en-US" dirty="0"/>
          </a:p>
        </p:txBody>
      </p:sp>
      <p:sp>
        <p:nvSpPr>
          <p:cNvPr id="3" name="Content Placeholder 2">
            <a:extLst>
              <a:ext uri="{FF2B5EF4-FFF2-40B4-BE49-F238E27FC236}">
                <a16:creationId xmlns:a16="http://schemas.microsoft.com/office/drawing/2014/main" id="{E62B0B5F-DF0B-5DD1-F411-09114AE34E1F}"/>
              </a:ext>
            </a:extLst>
          </p:cNvPr>
          <p:cNvSpPr>
            <a:spLocks noGrp="1"/>
          </p:cNvSpPr>
          <p:nvPr>
            <p:ph sz="quarter" idx="12"/>
          </p:nvPr>
        </p:nvSpPr>
        <p:spPr>
          <a:xfrm>
            <a:off x="974725" y="2684061"/>
            <a:ext cx="10242550" cy="3319462"/>
          </a:xfrm>
        </p:spPr>
        <p:txBody>
          <a:bodyPr/>
          <a:lstStyle/>
          <a:p>
            <a:pPr>
              <a:buFont typeface="Wingdings" panose="05000000000000000000" pitchFamily="2" charset="2"/>
              <a:buChar char="q"/>
            </a:pPr>
            <a:endParaRPr lang="en-US" dirty="0"/>
          </a:p>
          <a:p>
            <a:pPr>
              <a:buFont typeface="Wingdings" panose="05000000000000000000" pitchFamily="2" charset="2"/>
              <a:buChar char="q"/>
            </a:pPr>
            <a:r>
              <a:rPr lang="en-US" dirty="0"/>
              <a:t> Hypothesis 1 : More cancellations occur when prices are higher.</a:t>
            </a:r>
          </a:p>
          <a:p>
            <a:pPr>
              <a:buFont typeface="Wingdings" panose="05000000000000000000" pitchFamily="2" charset="2"/>
              <a:buChar char="q"/>
            </a:pPr>
            <a:r>
              <a:rPr lang="en-US" dirty="0"/>
              <a:t> Hypothesis 2 :  When there is a longer waiting list, customers tend to     	                 cancel more frequently</a:t>
            </a:r>
          </a:p>
          <a:p>
            <a:pPr>
              <a:buFont typeface="Wingdings" panose="05000000000000000000" pitchFamily="2" charset="2"/>
              <a:buChar char="q"/>
            </a:pPr>
            <a:r>
              <a:rPr lang="en-US" dirty="0"/>
              <a:t> Hypothesis 3 : The majority of clients are coming from offline travel `	  		       agents to make their reservation </a:t>
            </a:r>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080155802"/>
      </p:ext>
    </p:extLst>
  </p:cSld>
  <p:clrMapOvr>
    <a:masterClrMapping/>
  </p:clrMapOvr>
  <mc:AlternateContent xmlns:mc="http://schemas.openxmlformats.org/markup-compatibility/2006">
    <mc:Choice xmlns:p14="http://schemas.microsoft.com/office/powerpoint/2010/main" Requires="p14">
      <p:transition spd="slow" p14:dur="1250">
        <p14:switch dir="r"/>
        <p:sndAc>
          <p:stSnd>
            <p:snd r:embed="rId2" name="arrow.wav"/>
          </p:stSnd>
        </p:sndAc>
      </p:transition>
    </mc:Choice>
    <mc:Fallback>
      <p:transition spd="slow">
        <p:fade/>
        <p:sndAc>
          <p:stSnd>
            <p:snd r:embed="rId2" name="arrow.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8712-3B7B-862C-B8B7-7674DC82270F}"/>
              </a:ext>
            </a:extLst>
          </p:cNvPr>
          <p:cNvSpPr>
            <a:spLocks noGrp="1"/>
          </p:cNvSpPr>
          <p:nvPr>
            <p:ph type="title"/>
          </p:nvPr>
        </p:nvSpPr>
        <p:spPr/>
        <p:txBody>
          <a:bodyPr>
            <a:normAutofit fontScale="90000"/>
          </a:bodyPr>
          <a:lstStyle/>
          <a:p>
            <a:r>
              <a:rPr lang="en-US" dirty="0"/>
              <a:t>Analysis and Finding</a:t>
            </a:r>
          </a:p>
        </p:txBody>
      </p:sp>
      <p:pic>
        <p:nvPicPr>
          <p:cNvPr id="5" name="Content Placeholder 4">
            <a:extLst>
              <a:ext uri="{FF2B5EF4-FFF2-40B4-BE49-F238E27FC236}">
                <a16:creationId xmlns:a16="http://schemas.microsoft.com/office/drawing/2014/main" id="{F314426D-8A57-C05F-DFC9-E8664738989C}"/>
              </a:ext>
            </a:extLst>
          </p:cNvPr>
          <p:cNvPicPr>
            <a:picLocks noGrp="1" noChangeAspect="1"/>
          </p:cNvPicPr>
          <p:nvPr>
            <p:ph idx="1"/>
          </p:nvPr>
        </p:nvPicPr>
        <p:blipFill>
          <a:blip r:embed="rId3"/>
          <a:stretch>
            <a:fillRect/>
          </a:stretch>
        </p:blipFill>
        <p:spPr>
          <a:xfrm>
            <a:off x="7151423" y="1382912"/>
            <a:ext cx="5023763" cy="376782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1015977517"/>
      </p:ext>
    </p:extLst>
  </p:cSld>
  <p:clrMapOvr>
    <a:masterClrMapping/>
  </p:clrMapOvr>
  <mc:AlternateContent xmlns:mc="http://schemas.openxmlformats.org/markup-compatibility/2006">
    <mc:Choice xmlns:p14="http://schemas.microsoft.com/office/powerpoint/2010/main" Requires="p14">
      <p:transition spd="slow" p14:dur="4000">
        <p14:vortex dir="r"/>
        <p:sndAc>
          <p:stSnd>
            <p:snd r:embed="rId2" name="arrow.wav"/>
          </p:stSnd>
        </p:sndAc>
      </p:transition>
    </mc:Choice>
    <mc:Fallback>
      <p:transition spd="slow">
        <p:fade/>
        <p:sndAc>
          <p:stSnd>
            <p:snd r:embed="rId2" name="arrow.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B30C3-BD07-8A4F-E8F9-FB6FC571760E}"/>
              </a:ext>
            </a:extLst>
          </p:cNvPr>
          <p:cNvSpPr>
            <a:spLocks noGrp="1"/>
          </p:cNvSpPr>
          <p:nvPr>
            <p:ph type="title"/>
          </p:nvPr>
        </p:nvSpPr>
        <p:spPr/>
        <p:txBody>
          <a:bodyPr/>
          <a:lstStyle/>
          <a:p>
            <a:r>
              <a:rPr lang="en-US" dirty="0"/>
              <a:t>Analysis And Finding </a:t>
            </a:r>
          </a:p>
        </p:txBody>
      </p:sp>
      <p:pic>
        <p:nvPicPr>
          <p:cNvPr id="8" name="Content Placeholder 7">
            <a:extLst>
              <a:ext uri="{FF2B5EF4-FFF2-40B4-BE49-F238E27FC236}">
                <a16:creationId xmlns:a16="http://schemas.microsoft.com/office/drawing/2014/main" id="{C9DB0763-699C-E1ED-E24B-A98228848553}"/>
              </a:ext>
            </a:extLst>
          </p:cNvPr>
          <p:cNvPicPr>
            <a:picLocks noGrp="1" noChangeAspect="1"/>
          </p:cNvPicPr>
          <p:nvPr>
            <p:ph sz="half" idx="1"/>
          </p:nvPr>
        </p:nvPicPr>
        <p:blipFill>
          <a:blip r:embed="rId3"/>
          <a:stretch>
            <a:fillRect/>
          </a:stretch>
        </p:blipFill>
        <p:spPr>
          <a:xfrm>
            <a:off x="1063625" y="2628900"/>
            <a:ext cx="4730750" cy="354806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4" name="Content Placeholder 3">
            <a:extLst>
              <a:ext uri="{FF2B5EF4-FFF2-40B4-BE49-F238E27FC236}">
                <a16:creationId xmlns:a16="http://schemas.microsoft.com/office/drawing/2014/main" id="{D876E25F-F08B-5EDF-D42F-7F58DE396898}"/>
              </a:ext>
            </a:extLst>
          </p:cNvPr>
          <p:cNvSpPr>
            <a:spLocks noGrp="1"/>
          </p:cNvSpPr>
          <p:nvPr>
            <p:ph sz="half" idx="2"/>
          </p:nvPr>
        </p:nvSpPr>
        <p:spPr/>
        <p:txBody>
          <a:bodyPr>
            <a:normAutofit fontScale="92500" lnSpcReduction="10000"/>
          </a:bodyPr>
          <a:lstStyle/>
          <a:p>
            <a:pPr marL="0" indent="0">
              <a:buNone/>
            </a:pPr>
            <a:endParaRPr lang="en-US" dirty="0"/>
          </a:p>
          <a:p>
            <a:pPr marL="0" indent="0">
              <a:buNone/>
            </a:pPr>
            <a:r>
              <a:rPr lang="en-US" dirty="0"/>
              <a:t>The accompanying bar graph shows the percentage of reservations that are canceled and those that are not. It is obvious that there are still a significant number of reservation that have not been canceled. There are still 37% of clients who canceled their reservation , which has a significant impact on the hotels’ earnings.</a:t>
            </a:r>
          </a:p>
        </p:txBody>
      </p:sp>
      <p:sp>
        <p:nvSpPr>
          <p:cNvPr id="5" name="Footer Placeholder 4">
            <a:extLst>
              <a:ext uri="{FF2B5EF4-FFF2-40B4-BE49-F238E27FC236}">
                <a16:creationId xmlns:a16="http://schemas.microsoft.com/office/drawing/2014/main" id="{241D8D39-708E-99AD-C8F9-3A5E0F62CE4B}"/>
              </a:ext>
            </a:extLst>
          </p:cNvPr>
          <p:cNvSpPr>
            <a:spLocks noGrp="1"/>
          </p:cNvSpPr>
          <p:nvPr>
            <p:ph type="ftr" sz="quarter" idx="10"/>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B7A4D72-7E65-5C51-3737-1AEA3EB4E074}"/>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284749419"/>
      </p:ext>
    </p:extLst>
  </p:cSld>
  <p:clrMapOvr>
    <a:masterClrMapping/>
  </p:clrMapOvr>
  <mc:AlternateContent xmlns:mc="http://schemas.openxmlformats.org/markup-compatibility/2006">
    <mc:Choice xmlns:p14="http://schemas.microsoft.com/office/powerpoint/2010/main" Requires="p14">
      <p:transition spd="slow" p14:dur="3000">
        <p14:shred/>
        <p:sndAc>
          <p:stSnd>
            <p:snd r:embed="rId2" name="arrow.wav"/>
          </p:stSnd>
        </p:sndAc>
      </p:transition>
    </mc:Choice>
    <mc:Fallback>
      <p:transition spd="slow">
        <p:fade/>
        <p:sndAc>
          <p:stSnd>
            <p:snd r:embed="rId2" name="arrow.wav"/>
          </p:stSnd>
        </p:sndAc>
      </p:transition>
    </mc:Fallback>
  </mc:AlternateContent>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BB2F3B-6257-41BB-8B64-5AC7494F274B}">
  <ds:schemaRefs>
    <ds:schemaRef ds:uri="http://purl.org/dc/elements/1.1/"/>
    <ds:schemaRef ds:uri="http://schemas.microsoft.com/office/2006/metadata/properties"/>
    <ds:schemaRef ds:uri="http://purl.org/dc/dcmitype/"/>
    <ds:schemaRef ds:uri="http://www.w3.org/XML/1998/namespace"/>
    <ds:schemaRef ds:uri="230e9df3-be65-4c73-a93b-d1236ebd677e"/>
    <ds:schemaRef ds:uri="71af3243-3dd4-4a8d-8c0d-dd76da1f02a5"/>
    <ds:schemaRef ds:uri="http://schemas.microsoft.com/office/2006/documentManagement/types"/>
    <ds:schemaRef ds:uri="http://schemas.microsoft.com/office/infopath/2007/PartnerControls"/>
    <ds:schemaRef ds:uri="http://schemas.openxmlformats.org/package/2006/metadata/core-properties"/>
    <ds:schemaRef ds:uri="16c05727-aa75-4e4a-9b5f-8a80a1165891"/>
    <ds:schemaRef ds:uri="http://schemas.microsoft.com/sharepoint/v3"/>
    <ds:schemaRef ds:uri="http://purl.org/dc/terms/"/>
  </ds:schemaRefs>
</ds:datastoreItem>
</file>

<file path=customXml/itemProps2.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TM03457496[[fn=Parallax]]</Template>
  <TotalTime>172</TotalTime>
  <Words>844</Words>
  <Application>Microsoft Office PowerPoint</Application>
  <PresentationFormat>Widescreen</PresentationFormat>
  <Paragraphs>82</Paragraphs>
  <Slides>17</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Baskerville</vt:lpstr>
      <vt:lpstr>Baskerville Old Face</vt:lpstr>
      <vt:lpstr>Bradley Hand ITC</vt:lpstr>
      <vt:lpstr>Calibri</vt:lpstr>
      <vt:lpstr>Gill Sans Light</vt:lpstr>
      <vt:lpstr>Gill Sans Nova</vt:lpstr>
      <vt:lpstr>Gill Sans Nova Light</vt:lpstr>
      <vt:lpstr>Wingdings</vt:lpstr>
      <vt:lpstr>Office Theme</vt:lpstr>
      <vt:lpstr>Hotel Booking</vt:lpstr>
      <vt:lpstr>Agenda</vt:lpstr>
      <vt:lpstr>Business Problems</vt:lpstr>
      <vt:lpstr>Primary goals</vt:lpstr>
      <vt:lpstr>Assumptions</vt:lpstr>
      <vt:lpstr>Research  Questions</vt:lpstr>
      <vt:lpstr>Hypothesis</vt:lpstr>
      <vt:lpstr>Analysis and Finding</vt:lpstr>
      <vt:lpstr>Analysis And Finding </vt:lpstr>
      <vt:lpstr>In comparison to resort hotels, city hotels have more bookings. It’s possible that resort hotels are more expansive than in cities</vt:lpstr>
      <vt:lpstr>PowerPoint Presentation</vt:lpstr>
      <vt:lpstr>We have developed the grouped bar graph to analyze the month with the highest and lowest reservation levels according status. As can be seen , both the number of confirmed reservations and the number of cancelled reservations are largest in month of august . Whereas January is month with the most Cancelled reservation.</vt:lpstr>
      <vt:lpstr>Now, let’s see which country has the highest reservation canceled, The top country is Portugal with highest number of cancellations. </vt:lpstr>
      <vt:lpstr>As seen in the Graph below , reservations are canceled when the average daily rate is higher than when it is not canceled. It clearly proves the all above analysis, that the higher price leads to higher cancellations.</vt:lpstr>
      <vt:lpstr>This bar graph demonstrate that are most common when process are greatest and are least common when they are lowest . Therefore, the cost of the accommodation is solely responsible for the cancellation.</vt:lpstr>
      <vt:lpstr>Suggestions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Anjali Kumari</dc:creator>
  <cp:lastModifiedBy>Anjali Kumari</cp:lastModifiedBy>
  <cp:revision>3</cp:revision>
  <dcterms:created xsi:type="dcterms:W3CDTF">2024-07-04T14:34:31Z</dcterms:created>
  <dcterms:modified xsi:type="dcterms:W3CDTF">2024-07-14T08:48:29Z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