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514" r:id="rId4"/>
    <p:sldId id="515" r:id="rId5"/>
    <p:sldId id="516" r:id="rId6"/>
    <p:sldId id="502" r:id="rId7"/>
    <p:sldId id="517" r:id="rId8"/>
    <p:sldId id="503" r:id="rId9"/>
    <p:sldId id="504" r:id="rId10"/>
    <p:sldId id="509" r:id="rId11"/>
    <p:sldId id="506"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0" d="100"/>
          <a:sy n="80" d="100"/>
        </p:scale>
        <p:origin x="140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28-04-2025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a:t>
            </a:r>
            <a:r>
              <a:rPr lang="en-US" err="1"/>
              <a:t>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DB75A-6C04-6F1A-1D13-227438EA90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9FFED-C685-8430-5D55-43621A1F8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701815-F1AE-B19D-1E6C-28DDF1CC400A}"/>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6D56AE25-4F7B-6AA9-D53B-CAA50DCE0572}"/>
              </a:ext>
            </a:extLst>
          </p:cNvPr>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10322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7984C-C1E4-7F36-5F33-84B412D431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27C7F-D68A-347D-3755-94A8BC177C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B5DA93-3A81-30A9-1AD0-F1AE86805D7D}"/>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9E443ED2-BF9F-17EA-D73D-CAF33C8348F1}"/>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372872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D4C0B-5A3E-BAEA-7933-F6760F515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8E72D-CF37-3E56-5DF7-5F3EF6BB9E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F92894-8DAC-BB8C-F4E1-50D74968F89C}"/>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5929C98D-5452-D20A-5FB0-E9BC1BE33B81}"/>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03647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D5C71-55CE-E5C4-E30C-8191033A9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DE97C3-0392-3821-B167-68B0FDFE26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1AE63-6E09-BA56-7EBC-6F60521581D7}"/>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A8542827-E9D4-B55D-C19C-D8FE7C5F1375}"/>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322851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28-04-2025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1B28B-4EBA-8731-BC12-CF0FA95BE284}"/>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2B5D30-4616-2A4A-00FC-95D4FF941A5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7944"/>
            <a:ext cx="9180512" cy="6885384"/>
          </a:xfrm>
        </p:spPr>
      </p:pic>
      <p:sp>
        <p:nvSpPr>
          <p:cNvPr id="5" name="Rectangle 1">
            <a:extLst>
              <a:ext uri="{FF2B5EF4-FFF2-40B4-BE49-F238E27FC236}">
                <a16:creationId xmlns:a16="http://schemas.microsoft.com/office/drawing/2014/main" id="{EEBC2745-AE95-A032-0817-2A4FA94C1A2A}"/>
              </a:ext>
            </a:extLst>
          </p:cNvPr>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sz="3200" b="1">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BBBFAB15-975F-5599-9791-2106AD4DB99B}"/>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26379B4-2F1A-6825-4A30-E04FA890DB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E6DAA50-8774-D6CB-71B0-7012A4D2AC79}"/>
              </a:ext>
            </a:extLst>
          </p:cNvPr>
          <p:cNvSpPr txBox="1"/>
          <p:nvPr/>
        </p:nvSpPr>
        <p:spPr>
          <a:xfrm>
            <a:off x="179512" y="1293834"/>
            <a:ext cx="8784976" cy="279372"/>
          </a:xfrm>
          <a:prstGeom prst="rect">
            <a:avLst/>
          </a:prstGeom>
          <a:noFill/>
        </p:spPr>
        <p:txBody>
          <a:bodyPr wrap="square">
            <a:spAutoFit/>
          </a:bodyPr>
          <a:lstStyle/>
          <a:p>
            <a:pPr marL="0" marR="0" algn="just" fontAlgn="base">
              <a:lnSpc>
                <a:spcPct val="107000"/>
              </a:lnSpc>
              <a:spcBef>
                <a:spcPts val="0"/>
              </a:spcBef>
              <a:spcAft>
                <a:spcPts val="0"/>
              </a:spcAft>
            </a:pPr>
            <a:r>
              <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6042541-20BF-885B-711E-79ACC1D732D1}"/>
              </a:ext>
            </a:extLst>
          </p:cNvPr>
          <p:cNvSpPr txBox="1"/>
          <p:nvPr/>
        </p:nvSpPr>
        <p:spPr>
          <a:xfrm>
            <a:off x="340767" y="1663165"/>
            <a:ext cx="8784975" cy="3447098"/>
          </a:xfrm>
          <a:prstGeom prst="rect">
            <a:avLst/>
          </a:prstGeom>
          <a:noFill/>
        </p:spPr>
        <p:txBody>
          <a:bodyPr wrap="square">
            <a:spAutoFit/>
          </a:bodyPr>
          <a:lstStyle/>
          <a:p>
            <a:r>
              <a:rPr lang="en-US" sz="2000" dirty="0"/>
              <a:t>A step-by-step process for efficient food waste management:</a:t>
            </a:r>
          </a:p>
          <a:p>
            <a:endParaRPr lang="en-US" sz="2000" dirty="0"/>
          </a:p>
          <a:p>
            <a:pPr>
              <a:buFont typeface="Arial" panose="020B0604020202020204" pitchFamily="34" charset="0"/>
              <a:buChar char="•"/>
            </a:pPr>
            <a:r>
              <a:rPr lang="en-US" sz="2000" b="1" dirty="0"/>
              <a:t>User Registration:</a:t>
            </a:r>
            <a:r>
              <a:rPr lang="en-US" sz="2000" dirty="0"/>
              <a:t> Donors, recipients, and organizations create profiles with location and food details.</a:t>
            </a:r>
          </a:p>
          <a:p>
            <a:pPr>
              <a:buFont typeface="Arial" panose="020B0604020202020204" pitchFamily="34" charset="0"/>
              <a:buChar char="•"/>
            </a:pPr>
            <a:r>
              <a:rPr lang="en-US" sz="2000" b="1" dirty="0"/>
              <a:t>Donation &amp; Request System:</a:t>
            </a:r>
            <a:r>
              <a:rPr lang="en-US" sz="2000" dirty="0"/>
              <a:t> Donors list surplus food; recipients browse or request what they need.</a:t>
            </a:r>
          </a:p>
          <a:p>
            <a:pPr>
              <a:buFont typeface="Arial" panose="020B0604020202020204" pitchFamily="34" charset="0"/>
              <a:buChar char="•"/>
            </a:pPr>
            <a:r>
              <a:rPr lang="en-US" sz="2000" b="1" dirty="0"/>
              <a:t>Location-Based Matching:</a:t>
            </a:r>
            <a:r>
              <a:rPr lang="en-US" sz="2000" dirty="0"/>
              <a:t> GPS matches donors with nearby recipients for fast, efficient redistribution.</a:t>
            </a:r>
          </a:p>
          <a:p>
            <a:pPr>
              <a:buFont typeface="Arial" panose="020B0604020202020204" pitchFamily="34" charset="0"/>
              <a:buChar char="•"/>
            </a:pPr>
            <a:r>
              <a:rPr lang="en-US" sz="2000" b="1" dirty="0"/>
              <a:t>Feedback &amp; Improvement:</a:t>
            </a:r>
            <a:r>
              <a:rPr lang="en-US" sz="2000" dirty="0"/>
              <a:t> User input drives regular updates and process optimization.</a:t>
            </a:r>
          </a:p>
          <a:p>
            <a:endParaRPr lang="en-IN"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4C1CD3B3-A862-563C-EFF8-EA7FC9FEC7B8}"/>
              </a:ext>
            </a:extLst>
          </p:cNvPr>
          <p:cNvSpPr>
            <a:spLocks noChangeArrowheads="1"/>
          </p:cNvSpPr>
          <p:nvPr/>
        </p:nvSpPr>
        <p:spPr bwMode="auto">
          <a:xfrm>
            <a:off x="-18257" y="3898471"/>
            <a:ext cx="91439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07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10800000">
            <a:off x="189431" y="8946236"/>
            <a:ext cx="8820052" cy="45719"/>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470520" y="3275566"/>
            <a:ext cx="7493967"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569767A-9DAD-BC56-A4B5-F16BFD249628}"/>
              </a:ext>
            </a:extLst>
          </p:cNvPr>
          <p:cNvSpPr>
            <a:spLocks noChangeArrowheads="1"/>
          </p:cNvSpPr>
          <p:nvPr/>
        </p:nvSpPr>
        <p:spPr bwMode="auto">
          <a:xfrm rot="10800000" flipV="1">
            <a:off x="324899" y="1567407"/>
            <a:ext cx="82656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Less Food Waste: </a:t>
            </a:r>
            <a:r>
              <a:rPr kumimoji="0" lang="en-US" altLang="en-US" b="0" i="0" u="none" strike="noStrike" cap="none" normalizeH="0" baseline="0" dirty="0">
                <a:ln>
                  <a:noFill/>
                </a:ln>
                <a:solidFill>
                  <a:schemeClr val="tx1"/>
                </a:solidFill>
                <a:effectLst/>
                <a:latin typeface="Arial" panose="020B0604020202020204" pitchFamily="34" charset="0"/>
              </a:rPr>
              <a:t>Helps reduce food waste by making it easy to donate and share extra food—cutting down on unnecessary food production and harmful emissions.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Better Food Access: </a:t>
            </a:r>
            <a:r>
              <a:rPr kumimoji="0" lang="en-US" altLang="en-US" b="0" i="0" u="none" strike="noStrike" cap="none" normalizeH="0" baseline="0" dirty="0">
                <a:ln>
                  <a:noFill/>
                </a:ln>
                <a:solidFill>
                  <a:schemeClr val="tx1"/>
                </a:solidFill>
                <a:effectLst/>
                <a:latin typeface="Arial" panose="020B0604020202020204" pitchFamily="34" charset="0"/>
              </a:rPr>
              <a:t>Sends surplus food to those in need—like shelters and local communities—so more people get nutritious meals.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Supports the Environment: </a:t>
            </a:r>
            <a:r>
              <a:rPr kumimoji="0" lang="en-US" altLang="en-US" b="0" i="0" u="none" strike="noStrike" cap="none" normalizeH="0" baseline="0" dirty="0">
                <a:ln>
                  <a:noFill/>
                </a:ln>
                <a:solidFill>
                  <a:schemeClr val="tx1"/>
                </a:solidFill>
                <a:effectLst/>
                <a:latin typeface="Arial" panose="020B0604020202020204" pitchFamily="34" charset="0"/>
              </a:rPr>
              <a:t>Reduces landfill waste and saves resources like water and energy used in growing and making food.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Spreads Awareness: </a:t>
            </a:r>
            <a:r>
              <a:rPr kumimoji="0" lang="en-US" altLang="en-US" b="0" i="0" u="none" strike="noStrike" cap="none" normalizeH="0" baseline="0" dirty="0">
                <a:ln>
                  <a:noFill/>
                </a:ln>
                <a:solidFill>
                  <a:schemeClr val="tx1"/>
                </a:solidFill>
                <a:effectLst/>
                <a:latin typeface="Arial" panose="020B0604020202020204" pitchFamily="34" charset="0"/>
              </a:rPr>
              <a:t>Makes people and businesses more mindful about food waste and encourages smarter, more sustainable habits.</a:t>
            </a:r>
          </a:p>
        </p:txBody>
      </p:sp>
    </p:spTree>
    <p:extLst>
      <p:ext uri="{BB962C8B-B14F-4D97-AF65-F5344CB8AC3E}">
        <p14:creationId xmlns:p14="http://schemas.microsoft.com/office/powerpoint/2010/main" val="25626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725185" y="2708920"/>
            <a:ext cx="5872057" cy="1200329"/>
          </a:xfrm>
          <a:prstGeom prst="rect">
            <a:avLst/>
          </a:prstGeom>
          <a:noFill/>
        </p:spPr>
        <p:txBody>
          <a:bodyPr wrap="none" rtlCol="0">
            <a:spAutoFit/>
          </a:bodyPr>
          <a:lstStyle/>
          <a:p>
            <a:pPr algn="ctr"/>
            <a:r>
              <a:rPr lang="en-US" sz="7200" b="1" dirty="0">
                <a:solidFill>
                  <a:srgbClr val="0060AA"/>
                </a:solidFill>
                <a:latin typeface="Garamond" pitchFamily="18" charset="0"/>
              </a:rPr>
              <a:t>THANK</a:t>
            </a:r>
            <a:r>
              <a:rPr lang="en-US" sz="7200" b="1" dirty="0">
                <a:latin typeface="Garamond" pitchFamily="18" charset="0"/>
              </a:rPr>
              <a:t> </a:t>
            </a:r>
            <a:r>
              <a:rPr lang="en-US" sz="7200" b="1" dirty="0">
                <a:solidFill>
                  <a:srgbClr val="E31E24"/>
                </a:solidFill>
                <a:latin typeface="Garamond" pitchFamily="18" charset="0"/>
              </a:rPr>
              <a:t>YOU</a:t>
            </a:r>
            <a:endParaRPr lang="en-IN" sz="7200" b="1"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81200" y="2210715"/>
            <a:ext cx="8784976" cy="1200329"/>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a:p>
            <a:pPr lvl="0" algn="ctr">
              <a:buSzPct val="25000"/>
            </a:pPr>
            <a:endParaRPr lang="en-IN" sz="2400" b="1" dirty="0">
              <a:solidFill>
                <a:srgbClr val="0070C0"/>
              </a:solidFill>
              <a:ea typeface="Cambria" panose="02040503050406030204" pitchFamily="18" charset="0"/>
              <a:cs typeface="Times New Roman" panose="02020603050405020304" pitchFamily="18" charset="0"/>
              <a:sym typeface="Arial"/>
            </a:endParaRP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921666921"/>
              </p:ext>
            </p:extLst>
          </p:nvPr>
        </p:nvGraphicFramePr>
        <p:xfrm>
          <a:off x="1696134" y="3086002"/>
          <a:ext cx="6096000" cy="188279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414238">
                <a:tc>
                  <a:txBody>
                    <a:bodyPr/>
                    <a:lstStyle/>
                    <a:p>
                      <a:pPr algn="ctr"/>
                      <a:r>
                        <a:rPr lang="en-US" dirty="0"/>
                        <a:t>ROLL</a:t>
                      </a:r>
                    </a:p>
                  </a:txBody>
                  <a:tcPr/>
                </a:tc>
                <a:tc>
                  <a:txBody>
                    <a:bodyPr/>
                    <a:lstStyle/>
                    <a:p>
                      <a:pPr algn="ctr"/>
                      <a:r>
                        <a:rPr lang="en-US"/>
                        <a:t>NAME</a:t>
                      </a:r>
                    </a:p>
                  </a:txBody>
                  <a:tcPr/>
                </a:tc>
                <a:extLst>
                  <a:ext uri="{0D108BD9-81ED-4DB2-BD59-A6C34878D82A}">
                    <a16:rowId xmlns:a16="http://schemas.microsoft.com/office/drawing/2014/main" val="1765898331"/>
                  </a:ext>
                </a:extLst>
              </a:tr>
              <a:tr h="414238">
                <a:tc>
                  <a:txBody>
                    <a:bodyPr/>
                    <a:lstStyle/>
                    <a:p>
                      <a:r>
                        <a:rPr lang="en-US"/>
                        <a:t>2301010116</a:t>
                      </a:r>
                    </a:p>
                  </a:txBody>
                  <a:tcPr/>
                </a:tc>
                <a:tc>
                  <a:txBody>
                    <a:bodyPr/>
                    <a:lstStyle/>
                    <a:p>
                      <a:r>
                        <a:rPr lang="en-IN"/>
                        <a:t>ANJALI KUMARI</a:t>
                      </a:r>
                      <a:endParaRPr lang="en-US"/>
                    </a:p>
                  </a:txBody>
                  <a:tcPr/>
                </a:tc>
                <a:extLst>
                  <a:ext uri="{0D108BD9-81ED-4DB2-BD59-A6C34878D82A}">
                    <a16:rowId xmlns:a16="http://schemas.microsoft.com/office/drawing/2014/main" val="4176101868"/>
                  </a:ext>
                </a:extLst>
              </a:tr>
              <a:tr h="414238">
                <a:tc>
                  <a:txBody>
                    <a:bodyPr/>
                    <a:lstStyle/>
                    <a:p>
                      <a:r>
                        <a:rPr lang="en-US"/>
                        <a:t>2301010102</a:t>
                      </a:r>
                    </a:p>
                  </a:txBody>
                  <a:tcPr/>
                </a:tc>
                <a:tc>
                  <a:txBody>
                    <a:bodyPr/>
                    <a:lstStyle/>
                    <a:p>
                      <a:r>
                        <a:rPr lang="en-US"/>
                        <a:t>SHRADHA MAURYA</a:t>
                      </a:r>
                    </a:p>
                  </a:txBody>
                  <a:tcPr/>
                </a:tc>
                <a:extLst>
                  <a:ext uri="{0D108BD9-81ED-4DB2-BD59-A6C34878D82A}">
                    <a16:rowId xmlns:a16="http://schemas.microsoft.com/office/drawing/2014/main" val="1958206324"/>
                  </a:ext>
                </a:extLst>
              </a:tr>
              <a:tr h="414238">
                <a:tc>
                  <a:txBody>
                    <a:bodyPr/>
                    <a:lstStyle/>
                    <a:p>
                      <a:r>
                        <a:rPr lang="en-US" dirty="0"/>
                        <a:t>2301010099</a:t>
                      </a:r>
                    </a:p>
                    <a:p>
                      <a:r>
                        <a:rPr lang="en-US" dirty="0"/>
                        <a:t>2301010091</a:t>
                      </a:r>
                    </a:p>
                  </a:txBody>
                  <a:tcPr/>
                </a:tc>
                <a:tc>
                  <a:txBody>
                    <a:bodyPr/>
                    <a:lstStyle/>
                    <a:p>
                      <a:r>
                        <a:rPr lang="en-US" dirty="0"/>
                        <a:t>TANISHKA CHAUDHARY</a:t>
                      </a:r>
                    </a:p>
                    <a:p>
                      <a:r>
                        <a:rPr lang="en-US" dirty="0"/>
                        <a:t>PARTH DIXIT</a:t>
                      </a:r>
                    </a:p>
                  </a:txBody>
                  <a:tcPr/>
                </a:tc>
                <a:extLst>
                  <a:ext uri="{0D108BD9-81ED-4DB2-BD59-A6C34878D82A}">
                    <a16:rowId xmlns:a16="http://schemas.microsoft.com/office/drawing/2014/main" val="44194959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822192" y="1476073"/>
            <a:ext cx="7238360" cy="584775"/>
          </a:xfrm>
          <a:prstGeom prst="rect">
            <a:avLst/>
          </a:prstGeom>
          <a:noFill/>
        </p:spPr>
        <p:txBody>
          <a:bodyPr wrap="square">
            <a:spAutoFit/>
          </a:bodyPr>
          <a:lstStyle/>
          <a:p>
            <a:pPr lvl="0" algn="ctr">
              <a:buSzPct val="25000"/>
            </a:pPr>
            <a:r>
              <a:rPr lang="en-US" sz="3200" b="1">
                <a:solidFill>
                  <a:srgbClr val="C00000"/>
                </a:solidFill>
                <a:ea typeface="Cambria" panose="02040503050406030204" pitchFamily="18" charset="0"/>
                <a:cs typeface="Times New Roman" panose="02020603050405020304" pitchFamily="18" charset="0"/>
                <a:sym typeface="Arial"/>
              </a:rPr>
              <a:t>FOOD WASTE MANAGEMENT PLATFORM</a:t>
            </a:r>
            <a:endParaRPr lang="en-IN" sz="3200" b="1">
              <a:solidFill>
                <a:srgbClr val="C00000"/>
              </a:solidFill>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43980" y="5768657"/>
            <a:ext cx="8584032" cy="646331"/>
          </a:xfrm>
          <a:prstGeom prst="rect">
            <a:avLst/>
          </a:prstGeom>
          <a:noFill/>
        </p:spPr>
        <p:txBody>
          <a:bodyPr wrap="square" lIns="91440" tIns="45720" rIns="91440" bIns="45720" anchor="t">
            <a:spAutoFit/>
          </a:bodyPr>
          <a:lstStyle/>
          <a:p>
            <a:pPr>
              <a:buSzPct val="25000"/>
            </a:pPr>
            <a:r>
              <a:rPr lang="en-IN" sz="1800" b="1" dirty="0">
                <a:solidFill>
                  <a:srgbClr val="0070C0"/>
                </a:solidFill>
                <a:ea typeface="Cambria"/>
                <a:cs typeface="Times New Roman"/>
                <a:sym typeface="Arial"/>
              </a:rPr>
              <a:t>Industry Mentor: Rekha Goyal</a:t>
            </a:r>
          </a:p>
          <a:p>
            <a:pPr>
              <a:buSzPct val="25000"/>
            </a:pPr>
            <a:r>
              <a:rPr lang="en-IN" b="1" dirty="0">
                <a:solidFill>
                  <a:srgbClr val="0070C0"/>
                </a:solidFill>
                <a:ea typeface="Cambria"/>
                <a:cs typeface="Times New Roman"/>
                <a:sym typeface="Arial"/>
              </a:rPr>
              <a:t>Faculty Mentor:</a:t>
            </a:r>
            <a:r>
              <a:rPr lang="en-IN" sz="1800" b="1" dirty="0">
                <a:solidFill>
                  <a:srgbClr val="0070C0"/>
                </a:solidFill>
                <a:ea typeface="Cambria"/>
                <a:cs typeface="Times New Roman"/>
                <a:sym typeface="Arial"/>
              </a:rPr>
              <a:t> </a:t>
            </a:r>
            <a:r>
              <a:rPr lang="en-IN" b="1" dirty="0">
                <a:solidFill>
                  <a:srgbClr val="0070C0"/>
                </a:solidFill>
                <a:ea typeface="Cambria"/>
                <a:cs typeface="Times New Roman"/>
                <a:sym typeface="Arial"/>
              </a:rPr>
              <a:t> </a:t>
            </a:r>
            <a:r>
              <a:rPr lang="en-IN" b="1" dirty="0" err="1">
                <a:solidFill>
                  <a:srgbClr val="0070C0"/>
                </a:solidFill>
                <a:ea typeface="Cambria"/>
                <a:cs typeface="Times New Roman"/>
                <a:sym typeface="Arial"/>
              </a:rPr>
              <a:t>Dr.</a:t>
            </a:r>
            <a:r>
              <a:rPr lang="en-IN" b="1" dirty="0">
                <a:solidFill>
                  <a:srgbClr val="0070C0"/>
                </a:solidFill>
                <a:ea typeface="Cambria"/>
                <a:cs typeface="Times New Roman"/>
                <a:sym typeface="Arial"/>
              </a:rPr>
              <a:t> Swati </a:t>
            </a:r>
            <a:endParaRPr lang="en-IN" sz="1800" b="1" dirty="0">
              <a:solidFill>
                <a:srgbClr val="0070C0"/>
              </a:solidFill>
              <a:ea typeface="Cambria"/>
              <a:cs typeface="Times New Roman"/>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59F55-C157-FB35-7001-6DD88A61F5D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B438F5A-ED10-DBAC-00E6-057AD4B19C6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2676"/>
            <a:ext cx="9180512" cy="6832647"/>
          </a:xfrm>
        </p:spPr>
      </p:pic>
      <p:sp>
        <p:nvSpPr>
          <p:cNvPr id="5" name="Rectangle 1">
            <a:extLst>
              <a:ext uri="{FF2B5EF4-FFF2-40B4-BE49-F238E27FC236}">
                <a16:creationId xmlns:a16="http://schemas.microsoft.com/office/drawing/2014/main" id="{FD14A272-CECB-E27E-3519-716478D0AB8C}"/>
              </a:ext>
            </a:extLst>
          </p:cNvPr>
          <p:cNvSpPr>
            <a:spLocks noChangeArrowheads="1"/>
          </p:cNvSpPr>
          <p:nvPr/>
        </p:nvSpPr>
        <p:spPr bwMode="auto">
          <a:xfrm>
            <a:off x="246187" y="346827"/>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8A02E9AF-DC64-82CF-D230-C0713714B3C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C4B2021-2CDD-A6D7-B044-E0B57C02B5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3" name="TextBox 2">
            <a:extLst>
              <a:ext uri="{FF2B5EF4-FFF2-40B4-BE49-F238E27FC236}">
                <a16:creationId xmlns:a16="http://schemas.microsoft.com/office/drawing/2014/main" id="{1E05DF3A-721D-8524-8B64-149BB313F7EC}"/>
              </a:ext>
            </a:extLst>
          </p:cNvPr>
          <p:cNvSpPr txBox="1"/>
          <p:nvPr/>
        </p:nvSpPr>
        <p:spPr>
          <a:xfrm>
            <a:off x="370740" y="1386529"/>
            <a:ext cx="8701251" cy="5695726"/>
          </a:xfrm>
          <a:prstGeom prst="rect">
            <a:avLst/>
          </a:prstGeom>
          <a:noFill/>
        </p:spPr>
        <p:txBody>
          <a:bodyPr wrap="square">
            <a:spAutoFit/>
          </a:bodyPr>
          <a:lstStyle/>
          <a:p>
            <a:r>
              <a:rPr lang="en-US" sz="2000" b="1" dirty="0"/>
              <a:t>Food Waste Management Platform</a:t>
            </a:r>
            <a:br>
              <a:rPr lang="en-US" sz="2000" dirty="0"/>
            </a:br>
            <a:r>
              <a:rPr lang="en-US" sz="2000" dirty="0"/>
              <a:t>A tech-driven solution to reduce and manage food waste across households, restaurants, and food suppliers. Using AI, data analytics, and smart inventory tools, it helps optimize food usage, cut waste, and promote sustainability—supporting a more efficient and eco-friendly food system.</a:t>
            </a:r>
          </a:p>
          <a:p>
            <a:endParaRPr lang="en-IN" sz="2000" dirty="0"/>
          </a:p>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Benefits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Reduces food waste and its environmental impact.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Lowers operational costs for businesses and households.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Supports food security initiatives through effective redistribution.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Enhances efficiency in the food supply chain.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2231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E23B4-725F-8ECE-ABA8-5B69A99D5F9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B2BA3A-1055-2888-9C8C-373D06011A5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690" y="-13692"/>
            <a:ext cx="9144000" cy="6885384"/>
          </a:xfrm>
        </p:spPr>
      </p:pic>
      <p:sp>
        <p:nvSpPr>
          <p:cNvPr id="5" name="Rectangle 1">
            <a:extLst>
              <a:ext uri="{FF2B5EF4-FFF2-40B4-BE49-F238E27FC236}">
                <a16:creationId xmlns:a16="http://schemas.microsoft.com/office/drawing/2014/main" id="{4BE02EED-5A60-7543-DD41-368F2B700D6B}"/>
              </a:ext>
            </a:extLst>
          </p:cNvPr>
          <p:cNvSpPr>
            <a:spLocks noChangeArrowheads="1"/>
          </p:cNvSpPr>
          <p:nvPr/>
        </p:nvSpPr>
        <p:spPr bwMode="auto">
          <a:xfrm>
            <a:off x="212152" y="289210"/>
            <a:ext cx="45432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Specific Objectives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8164C853-9430-A057-8775-046B364241F6}"/>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2108E21-7B42-FFEF-FAE6-1550ED2B6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158B51CB-9D67-70A8-F518-93F3FBFBA855}"/>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AE2F45AF-2B11-4058-B8C0-A6C00B34565D}"/>
              </a:ext>
            </a:extLst>
          </p:cNvPr>
          <p:cNvSpPr>
            <a:spLocks noChangeArrowheads="1"/>
          </p:cNvSpPr>
          <p:nvPr/>
        </p:nvSpPr>
        <p:spPr bwMode="auto">
          <a:xfrm>
            <a:off x="355027" y="1395347"/>
            <a:ext cx="789362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Reduce Food Waste:</a:t>
            </a:r>
            <a:r>
              <a:rPr kumimoji="0" lang="en-US" altLang="en-US" sz="2000" b="0" i="0" u="none" strike="noStrike" cap="none" normalizeH="0" baseline="0" dirty="0">
                <a:ln>
                  <a:noFill/>
                </a:ln>
                <a:solidFill>
                  <a:schemeClr val="tx1"/>
                </a:solidFill>
                <a:effectLst/>
                <a:latin typeface="Arial" panose="020B0604020202020204" pitchFamily="34" charset="0"/>
              </a:rPr>
              <a:t> Enable easy food donations and smarter inventory management to minimize waste.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Facilitate Food Donations:</a:t>
            </a:r>
            <a:r>
              <a:rPr kumimoji="0" lang="en-US" altLang="en-US" sz="2000" b="0" i="0" u="none" strike="noStrike" cap="none" normalizeH="0" baseline="0" dirty="0">
                <a:ln>
                  <a:noFill/>
                </a:ln>
                <a:solidFill>
                  <a:schemeClr val="tx1"/>
                </a:solidFill>
                <a:effectLst/>
                <a:latin typeface="Arial" panose="020B0604020202020204" pitchFamily="34" charset="0"/>
              </a:rPr>
              <a:t> Connect surplus food sources with local charities and food banks.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 Food Accessibility:</a:t>
            </a:r>
            <a:r>
              <a:rPr kumimoji="0" lang="en-US" altLang="en-US" sz="2000" b="0" i="0" u="none" strike="noStrike" cap="none" normalizeH="0" baseline="0" dirty="0">
                <a:ln>
                  <a:noFill/>
                </a:ln>
                <a:solidFill>
                  <a:schemeClr val="tx1"/>
                </a:solidFill>
                <a:effectLst/>
                <a:latin typeface="Arial" panose="020B0604020202020204" pitchFamily="34" charset="0"/>
              </a:rPr>
              <a:t> Ensure timely delivery of food to underprivileged communities.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Promote Sustainability:</a:t>
            </a:r>
            <a:r>
              <a:rPr kumimoji="0" lang="en-US" altLang="en-US" sz="2000" b="0" i="0" u="none" strike="noStrike" cap="none" normalizeH="0" baseline="0" dirty="0">
                <a:ln>
                  <a:noFill/>
                </a:ln>
                <a:solidFill>
                  <a:schemeClr val="tx1"/>
                </a:solidFill>
                <a:effectLst/>
                <a:latin typeface="Arial" panose="020B0604020202020204" pitchFamily="34" charset="0"/>
              </a:rPr>
              <a:t> Encourage eco-friendly habits and raise awareness about food waste impacts.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 Community Welfare:</a:t>
            </a:r>
            <a:r>
              <a:rPr kumimoji="0" lang="en-US" altLang="en-US" sz="2000" b="0" i="0" u="none" strike="noStrike" cap="none" normalizeH="0" baseline="0" dirty="0">
                <a:ln>
                  <a:noFill/>
                </a:ln>
                <a:solidFill>
                  <a:schemeClr val="tx1"/>
                </a:solidFill>
                <a:effectLst/>
                <a:latin typeface="Arial" panose="020B0604020202020204" pitchFamily="34" charset="0"/>
              </a:rPr>
              <a:t> Strengthen local support systems through efficient food redistribution.</a:t>
            </a:r>
          </a:p>
        </p:txBody>
      </p:sp>
    </p:spTree>
    <p:extLst>
      <p:ext uri="{BB962C8B-B14F-4D97-AF65-F5344CB8AC3E}">
        <p14:creationId xmlns:p14="http://schemas.microsoft.com/office/powerpoint/2010/main" val="65194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F621-6016-8432-9C85-B04FCBCEAF9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05C464-A474-3C66-255C-1E4D7C2E39D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10800000">
            <a:off x="163288" y="7588367"/>
            <a:ext cx="8669597" cy="45719"/>
          </a:xfrm>
        </p:spPr>
      </p:pic>
      <p:sp>
        <p:nvSpPr>
          <p:cNvPr id="5" name="Rectangle 1">
            <a:extLst>
              <a:ext uri="{FF2B5EF4-FFF2-40B4-BE49-F238E27FC236}">
                <a16:creationId xmlns:a16="http://schemas.microsoft.com/office/drawing/2014/main" id="{192243B0-8A0E-CA3C-8495-7BB91984D050}"/>
              </a:ext>
            </a:extLst>
          </p:cNvPr>
          <p:cNvSpPr>
            <a:spLocks noChangeArrowheads="1"/>
          </p:cNvSpPr>
          <p:nvPr/>
        </p:nvSpPr>
        <p:spPr bwMode="auto">
          <a:xfrm>
            <a:off x="197768" y="296635"/>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Key Features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39DE52FE-907A-04C3-FC71-62A2342B642E}"/>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3E608A8-5AE8-B53D-3347-950B8B662D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Rectangle 1">
            <a:extLst>
              <a:ext uri="{FF2B5EF4-FFF2-40B4-BE49-F238E27FC236}">
                <a16:creationId xmlns:a16="http://schemas.microsoft.com/office/drawing/2014/main" id="{C7DB0C70-3829-A16D-8112-149AD7A44037}"/>
              </a:ext>
            </a:extLst>
          </p:cNvPr>
          <p:cNvSpPr>
            <a:spLocks noChangeArrowheads="1"/>
          </p:cNvSpPr>
          <p:nvPr/>
        </p:nvSpPr>
        <p:spPr bwMode="auto">
          <a:xfrm rot="10800000" flipV="1">
            <a:off x="254441" y="1415673"/>
            <a:ext cx="863511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t>User-Friendly Platform</a:t>
            </a:r>
            <a:br>
              <a:rPr lang="en-US" sz="2000" dirty="0"/>
            </a:br>
            <a:r>
              <a:rPr lang="en-US" sz="2000" dirty="0"/>
              <a:t>Simple, intuitive interface for individuals, businesses, and charities to donate, request, or receive surplus food easily.</a:t>
            </a:r>
          </a:p>
          <a:p>
            <a:pPr marL="342900" indent="-342900">
              <a:buFont typeface="Arial" panose="020B0604020202020204" pitchFamily="34" charset="0"/>
              <a:buChar char="•"/>
            </a:pPr>
            <a:r>
              <a:rPr lang="en-US" sz="2000" b="1" dirty="0"/>
              <a:t>Food Donation &amp; Request System</a:t>
            </a:r>
            <a:br>
              <a:rPr lang="en-US" sz="2000" dirty="0"/>
            </a:br>
            <a:r>
              <a:rPr lang="en-US" sz="2000" dirty="0"/>
              <a:t>Users can quickly donate or request food with a hassle-free process.</a:t>
            </a:r>
          </a:p>
          <a:p>
            <a:pPr marL="342900" indent="-342900">
              <a:buFont typeface="Arial" panose="020B0604020202020204" pitchFamily="34" charset="0"/>
              <a:buChar char="•"/>
            </a:pPr>
            <a:r>
              <a:rPr lang="en-US" sz="2000" b="1" dirty="0"/>
              <a:t>Location-Based Matching</a:t>
            </a:r>
            <a:br>
              <a:rPr lang="en-US" sz="2000" dirty="0"/>
            </a:br>
            <a:r>
              <a:rPr lang="en-US" sz="2000" dirty="0"/>
              <a:t>Connects donors with nearby recipients to ensure timely distribution.</a:t>
            </a:r>
          </a:p>
          <a:p>
            <a:pPr marL="342900" indent="-342900">
              <a:buFont typeface="Arial" panose="020B0604020202020204" pitchFamily="34" charset="0"/>
              <a:buChar char="•"/>
            </a:pPr>
            <a:r>
              <a:rPr lang="en-US" sz="2000" b="1" dirty="0"/>
              <a:t>Educational Resources</a:t>
            </a:r>
            <a:br>
              <a:rPr lang="en-US" sz="2000" dirty="0"/>
            </a:br>
            <a:r>
              <a:rPr lang="en-US" sz="2000" dirty="0"/>
              <a:t>Tips on food storage, reducing waste, and living sustainably.</a:t>
            </a:r>
          </a:p>
          <a:p>
            <a:pPr marL="342900" indent="-342900">
              <a:buFont typeface="Arial" panose="020B0604020202020204" pitchFamily="34" charset="0"/>
              <a:buChar char="•"/>
            </a:pPr>
            <a:r>
              <a:rPr lang="en-US" sz="2000" b="1" dirty="0"/>
              <a:t>Donation &amp; Redistribution</a:t>
            </a:r>
            <a:br>
              <a:rPr lang="en-US" sz="2000" dirty="0"/>
            </a:br>
            <a:r>
              <a:rPr lang="en-US" sz="2000" dirty="0"/>
              <a:t>Partners with NGOs and food banks to direct surplus food to those in need.</a:t>
            </a:r>
          </a:p>
          <a:p>
            <a:pPr marL="342900" indent="-342900">
              <a:buFont typeface="Arial" panose="020B0604020202020204" pitchFamily="34" charset="0"/>
              <a:buChar char="•"/>
            </a:pPr>
            <a:r>
              <a:rPr lang="en-US" sz="2000" b="1" dirty="0"/>
              <a:t>Waste Reduction Tools</a:t>
            </a:r>
            <a:br>
              <a:rPr lang="en-US" sz="2000" dirty="0"/>
            </a:br>
            <a:r>
              <a:rPr lang="en-US" sz="2000" dirty="0"/>
              <a:t>AI-powered recipe suggestions using near-expiry items and sustainability advice to minimize waste</a:t>
            </a:r>
            <a:r>
              <a:rPr lang="en-US" sz="1600" dirty="0"/>
              <a:t>.</a:t>
            </a:r>
          </a:p>
          <a:p>
            <a:endParaRPr lang="en-US" sz="16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73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0170"/>
            <a:ext cx="9180512" cy="6885384"/>
          </a:xfrm>
        </p:spPr>
      </p:pic>
      <p:sp>
        <p:nvSpPr>
          <p:cNvPr id="5" name="Rectangle 1"/>
          <p:cNvSpPr>
            <a:spLocks noChangeArrowheads="1"/>
          </p:cNvSpPr>
          <p:nvPr/>
        </p:nvSpPr>
        <p:spPr bwMode="auto">
          <a:xfrm>
            <a:off x="51788" y="316891"/>
            <a:ext cx="4246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a:effectLst/>
                <a:latin typeface="Verdana"/>
                <a:ea typeface="Times New Roman" panose="02020603050405020304" pitchFamily="18" charset="0"/>
                <a:cs typeface="Times New Roman"/>
              </a:rPr>
              <a:t>Project </a:t>
            </a:r>
            <a:r>
              <a:rPr lang="en-US" sz="3200" b="1" kern="100" err="1">
                <a:effectLst/>
                <a:latin typeface="Verdana"/>
                <a:ea typeface="Times New Roman" panose="02020603050405020304" pitchFamily="18" charset="0"/>
                <a:cs typeface="Times New Roman"/>
              </a:rPr>
              <a:t>Usecases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7637"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CAD9FA76-33A7-44DE-FB29-F41798C25897}"/>
              </a:ext>
            </a:extLst>
          </p:cNvPr>
          <p:cNvSpPr>
            <a:spLocks noChangeArrowheads="1"/>
          </p:cNvSpPr>
          <p:nvPr/>
        </p:nvSpPr>
        <p:spPr bwMode="auto">
          <a:xfrm>
            <a:off x="-18256" y="9456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8B3CC6B0-5567-74FC-34BE-FCAA96715F56}"/>
              </a:ext>
            </a:extLst>
          </p:cNvPr>
          <p:cNvSpPr>
            <a:spLocks noChangeArrowheads="1"/>
          </p:cNvSpPr>
          <p:nvPr/>
        </p:nvSpPr>
        <p:spPr bwMode="auto">
          <a:xfrm>
            <a:off x="179512" y="1677002"/>
            <a:ext cx="89127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1. Donating Surplus Food</a:t>
            </a:r>
            <a:br>
              <a:rPr lang="en-US" sz="2000" dirty="0"/>
            </a:br>
            <a:r>
              <a:rPr lang="en-US" sz="2000" dirty="0"/>
              <a:t>Businesses list extra food → Nearby NGO is matched → Pickup confirmed → Impact tracked.</a:t>
            </a:r>
          </a:p>
          <a:p>
            <a:r>
              <a:rPr lang="en-US" sz="2000" b="1" dirty="0"/>
              <a:t>2. Tracking Food Waste</a:t>
            </a:r>
            <a:br>
              <a:rPr lang="en-US" sz="2000" dirty="0"/>
            </a:br>
            <a:r>
              <a:rPr lang="en-US" sz="2000" dirty="0"/>
              <a:t>Waste is logged and categorized → Reports generated → Suggestions made to reduce waste.</a:t>
            </a:r>
          </a:p>
          <a:p>
            <a:r>
              <a:rPr lang="en-US" sz="2000" b="1" dirty="0"/>
              <a:t>3. Smart Inventory Management</a:t>
            </a:r>
            <a:br>
              <a:rPr lang="en-US" sz="2000" dirty="0"/>
            </a:br>
            <a:r>
              <a:rPr lang="en-US" sz="2000" dirty="0"/>
              <a:t>Stock is entered → Demand predicted → Order recommendations and expiry alerts sent.</a:t>
            </a:r>
          </a:p>
          <a:p>
            <a:r>
              <a:rPr lang="en-US" sz="2000" b="1" dirty="0"/>
              <a:t>4. Selling Extra Food</a:t>
            </a:r>
            <a:br>
              <a:rPr lang="en-US" sz="2000" dirty="0"/>
            </a:br>
            <a:r>
              <a:rPr lang="en-US" sz="2000" dirty="0"/>
              <a:t>Customers buy discounted food → Payment processed → Pickup or delivery arranged.</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A white background with red and blue text&#10;&#10;AI-generated content may be incorrect.">
            <a:extLst>
              <a:ext uri="{FF2B5EF4-FFF2-40B4-BE49-F238E27FC236}">
                <a16:creationId xmlns:a16="http://schemas.microsoft.com/office/drawing/2014/main" id="{50668AAE-3B36-44F6-6087-DEF0C1193E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12" y="-33927"/>
            <a:ext cx="9180512" cy="6885384"/>
          </a:xfrm>
        </p:spPr>
      </p:pic>
      <p:pic>
        <p:nvPicPr>
          <p:cNvPr id="13" name="Picture 12">
            <a:extLst>
              <a:ext uri="{FF2B5EF4-FFF2-40B4-BE49-F238E27FC236}">
                <a16:creationId xmlns:a16="http://schemas.microsoft.com/office/drawing/2014/main" id="{37380C6B-5F1A-080D-5F35-D0E15841EF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4" name="TextBox 13">
            <a:extLst>
              <a:ext uri="{FF2B5EF4-FFF2-40B4-BE49-F238E27FC236}">
                <a16:creationId xmlns:a16="http://schemas.microsoft.com/office/drawing/2014/main" id="{75CF3372-120A-4D90-5741-AEF3BEEE0776}"/>
              </a:ext>
            </a:extLst>
          </p:cNvPr>
          <p:cNvSpPr txBox="1"/>
          <p:nvPr/>
        </p:nvSpPr>
        <p:spPr>
          <a:xfrm>
            <a:off x="304375" y="349774"/>
            <a:ext cx="37149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Verdana"/>
              </a:rPr>
              <a:t>Project Scope</a:t>
            </a:r>
            <a:endParaRPr lang="en-US" sz="3200" b="1" dirty="0">
              <a:latin typeface="Verdana"/>
              <a:ea typeface="Verdana"/>
            </a:endParaRPr>
          </a:p>
        </p:txBody>
      </p:sp>
      <p:cxnSp>
        <p:nvCxnSpPr>
          <p:cNvPr id="17" name="Straight Connector 16">
            <a:extLst>
              <a:ext uri="{FF2B5EF4-FFF2-40B4-BE49-F238E27FC236}">
                <a16:creationId xmlns:a16="http://schemas.microsoft.com/office/drawing/2014/main" id="{9529F74C-4585-57A6-C3B3-958AE0908393}"/>
              </a:ext>
            </a:extLst>
          </p:cNvPr>
          <p:cNvCxnSpPr/>
          <p:nvPr/>
        </p:nvCxnSpPr>
        <p:spPr>
          <a:xfrm>
            <a:off x="7637"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03F00BD-62EC-4484-5BF8-416EC2E85A4E}"/>
              </a:ext>
            </a:extLst>
          </p:cNvPr>
          <p:cNvSpPr txBox="1"/>
          <p:nvPr/>
        </p:nvSpPr>
        <p:spPr>
          <a:xfrm>
            <a:off x="185314" y="1392424"/>
            <a:ext cx="9002836" cy="4893647"/>
          </a:xfrm>
          <a:prstGeom prst="rect">
            <a:avLst/>
          </a:prstGeom>
          <a:noFill/>
        </p:spPr>
        <p:txBody>
          <a:bodyPr wrap="square" lIns="91440" tIns="45720" rIns="91440" bIns="45720" anchor="t">
            <a:spAutoFit/>
          </a:bodyPr>
          <a:lstStyle/>
          <a:p>
            <a:r>
              <a:rPr lang="en-US" sz="2000" b="1" dirty="0"/>
              <a:t>Food Waste Management Platform</a:t>
            </a:r>
            <a:br>
              <a:rPr lang="en-US" sz="2000" dirty="0"/>
            </a:br>
            <a:r>
              <a:rPr lang="en-US" sz="2000" dirty="0"/>
              <a:t>A tech-driven solution to track, reduce, and manage food waste across homes, restaurants, supermarkets, and food banks.</a:t>
            </a:r>
          </a:p>
          <a:p>
            <a:endParaRPr lang="en-US" sz="2000" dirty="0"/>
          </a:p>
          <a:p>
            <a:r>
              <a:rPr lang="en-US" sz="2000" b="1" dirty="0"/>
              <a:t>Key Features:</a:t>
            </a:r>
            <a:endParaRPr lang="en-US" sz="2000" dirty="0"/>
          </a:p>
          <a:p>
            <a:pPr>
              <a:buFont typeface="Arial" panose="020B0604020202020204" pitchFamily="34" charset="0"/>
              <a:buChar char="•"/>
            </a:pPr>
            <a:r>
              <a:rPr lang="en-US" sz="2000" b="1" dirty="0"/>
              <a:t>Waste Tracking:</a:t>
            </a:r>
            <a:r>
              <a:rPr lang="en-US" sz="2000" dirty="0"/>
              <a:t> Monitor types and amounts of food waste.</a:t>
            </a:r>
          </a:p>
          <a:p>
            <a:pPr>
              <a:buFont typeface="Arial" panose="020B0604020202020204" pitchFamily="34" charset="0"/>
              <a:buChar char="•"/>
            </a:pPr>
            <a:r>
              <a:rPr lang="en-US" sz="2000" b="1" dirty="0"/>
              <a:t>Food Redistribution:</a:t>
            </a:r>
            <a:r>
              <a:rPr lang="en-US" sz="2000" dirty="0"/>
              <a:t> Connect surplus food to charities and food banks.</a:t>
            </a:r>
          </a:p>
          <a:p>
            <a:pPr>
              <a:buFont typeface="Arial" panose="020B0604020202020204" pitchFamily="34" charset="0"/>
              <a:buChar char="•"/>
            </a:pPr>
            <a:r>
              <a:rPr lang="en-US" sz="2000" b="1" dirty="0"/>
              <a:t>Composting Integration:</a:t>
            </a:r>
            <a:r>
              <a:rPr lang="en-US" sz="2000" dirty="0"/>
              <a:t> Support for managing organic waste.</a:t>
            </a:r>
          </a:p>
          <a:p>
            <a:pPr>
              <a:buFont typeface="Arial" panose="020B0604020202020204" pitchFamily="34" charset="0"/>
              <a:buChar char="•"/>
            </a:pPr>
            <a:r>
              <a:rPr lang="en-US" sz="2000" b="1" dirty="0"/>
              <a:t>Cross-Platform Access:</a:t>
            </a:r>
            <a:r>
              <a:rPr lang="en-US" sz="2000" dirty="0"/>
              <a:t> Available on iOS, Android, and web.</a:t>
            </a:r>
          </a:p>
          <a:p>
            <a:pPr>
              <a:buFont typeface="Arial" panose="020B0604020202020204" pitchFamily="34" charset="0"/>
              <a:buChar char="•"/>
            </a:pPr>
            <a:r>
              <a:rPr lang="en-US" sz="2000" b="1" dirty="0"/>
              <a:t>Database:</a:t>
            </a:r>
            <a:r>
              <a:rPr lang="en-US" sz="2000" dirty="0"/>
              <a:t> Uses MySQL or MongoDB for storing user and waste data.</a:t>
            </a:r>
          </a:p>
          <a:p>
            <a:pPr>
              <a:buFont typeface="Arial" panose="020B0604020202020204" pitchFamily="34" charset="0"/>
              <a:buChar char="•"/>
            </a:pPr>
            <a:endParaRPr lang="en-US" sz="2000" dirty="0"/>
          </a:p>
          <a:p>
            <a:r>
              <a:rPr lang="en-US" sz="2000" b="1" dirty="0"/>
              <a:t>Impact Metrics:</a:t>
            </a:r>
            <a:endParaRPr lang="en-US" sz="2000" dirty="0"/>
          </a:p>
          <a:p>
            <a:pPr>
              <a:buFont typeface="Arial" panose="020B0604020202020204" pitchFamily="34" charset="0"/>
              <a:buChar char="•"/>
            </a:pPr>
            <a:r>
              <a:rPr lang="en-US" sz="2000" b="1" dirty="0"/>
              <a:t>Adoption Rate:</a:t>
            </a:r>
            <a:r>
              <a:rPr lang="en-US" sz="2000" dirty="0"/>
              <a:t> Active users across sectors.</a:t>
            </a:r>
          </a:p>
          <a:p>
            <a:pPr>
              <a:buFont typeface="Arial" panose="020B0604020202020204" pitchFamily="34" charset="0"/>
              <a:buChar char="•"/>
            </a:pPr>
            <a:r>
              <a:rPr lang="en-US" sz="2000" b="1" dirty="0"/>
              <a:t>Waste Reduction:</a:t>
            </a:r>
            <a:r>
              <a:rPr lang="en-US" sz="2000" dirty="0"/>
              <a:t> Lower food waste volume and related costs.</a:t>
            </a:r>
          </a:p>
          <a:p>
            <a:endParaRPr lang="en-US" sz="1600" dirty="0">
              <a:latin typeface="Times New Roman" panose="02020603050405020304" pitchFamily="18" charset="0"/>
              <a:ea typeface="Calibri"/>
              <a:cs typeface="Times New Roman" panose="02020603050405020304" pitchFamily="18" charset="0"/>
            </a:endParaRPr>
          </a:p>
          <a:p>
            <a:endParaRPr lang="en-US" sz="16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17624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Architecture</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18DC56D-0D1D-05FA-95AE-489D5AF9F077}"/>
              </a:ext>
            </a:extLst>
          </p:cNvPr>
          <p:cNvSpPr txBox="1"/>
          <p:nvPr/>
        </p:nvSpPr>
        <p:spPr>
          <a:xfrm>
            <a:off x="62337" y="1058562"/>
            <a:ext cx="90657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ea typeface="+mn-lt"/>
                <a:cs typeface="Times New Roman" panose="02020603050405020304" pitchFamily="18" charset="0"/>
              </a:rPr>
              <a:t>The architecture of the </a:t>
            </a:r>
            <a:r>
              <a:rPr lang="en-US" b="1" dirty="0">
                <a:latin typeface="Times New Roman" panose="02020603050405020304" pitchFamily="18" charset="0"/>
                <a:ea typeface="+mn-lt"/>
                <a:cs typeface="Times New Roman" panose="02020603050405020304" pitchFamily="18" charset="0"/>
              </a:rPr>
              <a:t>Food Waste Management Platform </a:t>
            </a:r>
            <a:r>
              <a:rPr lang="en-US" dirty="0">
                <a:latin typeface="Times New Roman" panose="02020603050405020304" pitchFamily="18" charset="0"/>
                <a:ea typeface="+mn-lt"/>
                <a:cs typeface="Times New Roman" panose="02020603050405020304" pitchFamily="18" charset="0"/>
              </a:rPr>
              <a:t> involves multiple layers to ensure scalability, performance, and seamless user experience. It incorporates </a:t>
            </a:r>
            <a:r>
              <a:rPr lang="en-US" b="1" dirty="0">
                <a:latin typeface="Times New Roman" panose="02020603050405020304" pitchFamily="18" charset="0"/>
                <a:ea typeface="+mn-lt"/>
                <a:cs typeface="Times New Roman" panose="02020603050405020304" pitchFamily="18" charset="0"/>
              </a:rPr>
              <a:t>frontend</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backend</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data processing</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third-party integrations</a:t>
            </a:r>
            <a:r>
              <a:rPr lang="en-US" dirty="0">
                <a:latin typeface="Times New Roman" panose="02020603050405020304" pitchFamily="18" charset="0"/>
                <a:ea typeface="+mn-lt"/>
                <a:cs typeface="Times New Roman" panose="02020603050405020304" pitchFamily="18" charset="0"/>
              </a:rPr>
              <a:t>, and </a:t>
            </a:r>
            <a:r>
              <a:rPr lang="en-US" b="1" dirty="0">
                <a:latin typeface="Times New Roman" panose="02020603050405020304" pitchFamily="18" charset="0"/>
                <a:ea typeface="+mn-lt"/>
                <a:cs typeface="Times New Roman" panose="02020603050405020304" pitchFamily="18" charset="0"/>
              </a:rPr>
              <a:t>cloud infrastructure</a:t>
            </a:r>
            <a:r>
              <a:rPr lang="en-US" dirty="0">
                <a:latin typeface="Times New Roman" panose="02020603050405020304" pitchFamily="18" charset="0"/>
                <a:ea typeface="+mn-lt"/>
                <a:cs typeface="Times New Roman" panose="02020603050405020304" pitchFamily="18" charset="0"/>
              </a:rPr>
              <a:t>. </a:t>
            </a:r>
            <a:endParaRPr lang="en-US" sz="2400" dirty="0"/>
          </a:p>
          <a:p>
            <a:endParaRPr lang="en-US" dirty="0"/>
          </a:p>
          <a:p>
            <a:endParaRPr lang="en-US" dirty="0"/>
          </a:p>
          <a:p>
            <a:endParaRPr lang="en-US" dirty="0"/>
          </a:p>
          <a:p>
            <a:endParaRPr lang="en-US" dirty="0"/>
          </a:p>
          <a:p>
            <a:endParaRPr lang="en-US" dirty="0">
              <a:ea typeface="Calibri"/>
              <a:cs typeface="Calibri"/>
            </a:endParaRPr>
          </a:p>
        </p:txBody>
      </p:sp>
      <p:sp>
        <p:nvSpPr>
          <p:cNvPr id="8" name="TextBox 7">
            <a:extLst>
              <a:ext uri="{FF2B5EF4-FFF2-40B4-BE49-F238E27FC236}">
                <a16:creationId xmlns:a16="http://schemas.microsoft.com/office/drawing/2014/main" id="{94D2477B-A4DB-0D5A-9056-742F0D536A16}"/>
              </a:ext>
            </a:extLst>
          </p:cNvPr>
          <p:cNvSpPr txBox="1"/>
          <p:nvPr/>
        </p:nvSpPr>
        <p:spPr>
          <a:xfrm>
            <a:off x="768201" y="2171705"/>
            <a:ext cx="7689852" cy="4339650"/>
          </a:xfrm>
          <a:prstGeom prst="rect">
            <a:avLst/>
          </a:prstGeom>
          <a:noFill/>
        </p:spPr>
        <p:txBody>
          <a:bodyPr wrap="square">
            <a:spAutoFit/>
          </a:bodyPr>
          <a:lstStyle/>
          <a:p>
            <a:pPr lvl="4"/>
            <a:r>
              <a:rPr lang="en-IN" sz="1200" dirty="0"/>
              <a:t>	</a:t>
            </a:r>
            <a:r>
              <a:rPr lang="en-IN" sz="1200" b="1" dirty="0"/>
              <a:t>Start </a:t>
            </a:r>
          </a:p>
          <a:p>
            <a:pPr lvl="4"/>
            <a:r>
              <a:rPr lang="en-IN" sz="1200" b="1" dirty="0"/>
              <a:t>   	↓</a:t>
            </a:r>
          </a:p>
          <a:p>
            <a:pPr lvl="4"/>
            <a:r>
              <a:rPr lang="en-IN" sz="1200" b="1" dirty="0"/>
              <a:t>                [Food Providers] </a:t>
            </a:r>
          </a:p>
          <a:p>
            <a:pPr lvl="4"/>
            <a:r>
              <a:rPr lang="en-IN" sz="1200" b="1" dirty="0"/>
              <a:t>         	↓</a:t>
            </a:r>
          </a:p>
          <a:p>
            <a:pPr lvl="4"/>
            <a:r>
              <a:rPr lang="en-IN" sz="1200" b="1" dirty="0"/>
              <a:t> (List Surplus Food for Donation or Sale) </a:t>
            </a:r>
          </a:p>
          <a:p>
            <a:pPr lvl="4"/>
            <a:r>
              <a:rPr lang="en-IN" sz="1200" b="1" dirty="0"/>
              <a:t>     	↓</a:t>
            </a:r>
          </a:p>
          <a:p>
            <a:pPr lvl="4"/>
            <a:r>
              <a:rPr lang="en-IN" sz="1200" b="1" dirty="0"/>
              <a:t> [Platform: Core System] </a:t>
            </a:r>
          </a:p>
          <a:p>
            <a:pPr lvl="4"/>
            <a:r>
              <a:rPr lang="en-IN" sz="1200" b="1" dirty="0"/>
              <a:t>     	↓</a:t>
            </a:r>
          </a:p>
          <a:p>
            <a:pPr lvl="4"/>
            <a:r>
              <a:rPr lang="en-IN" sz="1200" b="1" dirty="0"/>
              <a:t> (Match Donors with NGOs/Food Banks/Consumers) </a:t>
            </a:r>
          </a:p>
          <a:p>
            <a:pPr lvl="4"/>
            <a:r>
              <a:rPr lang="en-IN" sz="1200" b="1" dirty="0"/>
              <a:t>    	 ↓</a:t>
            </a:r>
          </a:p>
          <a:p>
            <a:pPr lvl="4"/>
            <a:r>
              <a:rPr lang="en-IN" sz="1200" b="1" dirty="0"/>
              <a:t> (Facilitate Transactions for Surplus Food Sales) </a:t>
            </a:r>
          </a:p>
          <a:p>
            <a:pPr lvl="4"/>
            <a:r>
              <a:rPr lang="en-IN" sz="1200" b="1" dirty="0"/>
              <a:t>     	↓</a:t>
            </a:r>
          </a:p>
          <a:p>
            <a:pPr lvl="4"/>
            <a:r>
              <a:rPr lang="en-IN" sz="1200" b="1" dirty="0"/>
              <a:t> (Send Expiry Alerts &amp; Recipe Suggestions) </a:t>
            </a:r>
          </a:p>
          <a:p>
            <a:pPr lvl="4"/>
            <a:r>
              <a:rPr lang="en-IN" sz="1200" b="1" dirty="0"/>
              <a:t>     	↓</a:t>
            </a:r>
          </a:p>
          <a:p>
            <a:pPr lvl="4"/>
            <a:r>
              <a:rPr lang="en-IN" sz="1200" b="1" dirty="0"/>
              <a:t> (Receive Donations or Purchase Discounted Food)</a:t>
            </a:r>
          </a:p>
          <a:p>
            <a:pPr lvl="4"/>
            <a:r>
              <a:rPr lang="en-IN" sz="1200" b="1" dirty="0"/>
              <a:t>       	 ↓</a:t>
            </a:r>
          </a:p>
          <a:p>
            <a:pPr lvl="4"/>
            <a:r>
              <a:rPr lang="en-IN" sz="1200" b="1" dirty="0"/>
              <a:t> (Track Received Food Inventory)</a:t>
            </a:r>
          </a:p>
          <a:p>
            <a:pPr lvl="4"/>
            <a:r>
              <a:rPr lang="en-IN" sz="1200" b="1" dirty="0"/>
              <a:t>     	 ↓</a:t>
            </a:r>
          </a:p>
          <a:p>
            <a:pPr lvl="4"/>
            <a:r>
              <a:rPr lang="en-IN" sz="1200" b="1" dirty="0"/>
              <a:t>       (Distribute/Consume Food) </a:t>
            </a:r>
          </a:p>
          <a:p>
            <a:pPr lvl="4"/>
            <a:r>
              <a:rPr lang="en-IN" sz="1200" b="1" dirty="0"/>
              <a:t>                          ↓</a:t>
            </a:r>
          </a:p>
          <a:p>
            <a:pPr lvl="4"/>
            <a:r>
              <a:rPr lang="en-IN" sz="1200" b="1" dirty="0"/>
              <a:t>              [Feedback Loop] </a:t>
            </a:r>
          </a:p>
          <a:p>
            <a:pPr lvl="4"/>
            <a:r>
              <a:rPr lang="en-IN" sz="1200" b="1" dirty="0"/>
              <a:t>                	↓</a:t>
            </a:r>
          </a:p>
          <a:p>
            <a:pPr lvl="4"/>
            <a:r>
              <a:rPr lang="en-IN" sz="1200" b="1" dirty="0"/>
              <a:t>                         End</a:t>
            </a:r>
          </a:p>
        </p:txBody>
      </p:sp>
    </p:spTree>
    <p:extLst>
      <p:ext uri="{BB962C8B-B14F-4D97-AF65-F5344CB8AC3E}">
        <p14:creationId xmlns:p14="http://schemas.microsoft.com/office/powerpoint/2010/main" val="209337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Data &amp; Resources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BD3B869-F662-24A0-35BD-4B48E63FE735}"/>
              </a:ext>
            </a:extLst>
          </p:cNvPr>
          <p:cNvSpPr txBox="1"/>
          <p:nvPr/>
        </p:nvSpPr>
        <p:spPr>
          <a:xfrm>
            <a:off x="103414" y="1182721"/>
            <a:ext cx="8861073" cy="4955203"/>
          </a:xfrm>
          <a:prstGeom prst="rect">
            <a:avLst/>
          </a:prstGeom>
          <a:noFill/>
        </p:spPr>
        <p:txBody>
          <a:bodyPr wrap="square">
            <a:spAutoFit/>
          </a:bodyPr>
          <a:lstStyle/>
          <a:p>
            <a:r>
              <a:rPr lang="en-US" sz="2000" dirty="0"/>
              <a:t>The </a:t>
            </a:r>
            <a:r>
              <a:rPr lang="en-US" sz="2000" b="1" dirty="0"/>
              <a:t>Food Waste Management Platform</a:t>
            </a:r>
            <a:r>
              <a:rPr lang="en-US" sz="2000" dirty="0"/>
              <a:t> relies on a comprehensive set of data and resources to operate efficiently, ensure the safety of food donations, and track its impact on the environment and communities. </a:t>
            </a:r>
          </a:p>
          <a:p>
            <a:endParaRPr lang="en-US" sz="2000" b="1" dirty="0"/>
          </a:p>
          <a:p>
            <a:r>
              <a:rPr lang="en-US" sz="2000" b="1" dirty="0"/>
              <a:t>User Data</a:t>
            </a:r>
            <a:r>
              <a:rPr lang="en-US" sz="2000" dirty="0"/>
              <a:t>:</a:t>
            </a:r>
          </a:p>
          <a:p>
            <a:pPr>
              <a:buFont typeface="Arial" panose="020B0604020202020204" pitchFamily="34" charset="0"/>
              <a:buChar char="•"/>
            </a:pPr>
            <a:r>
              <a:rPr lang="en-US" sz="2000" b="1" dirty="0"/>
              <a:t>Profiles</a:t>
            </a:r>
            <a:r>
              <a:rPr lang="en-US" sz="2000" dirty="0"/>
              <a:t>: Information on donors, recipients, and partner organizations (e.g., name, contact details, location, food preferences).</a:t>
            </a:r>
          </a:p>
          <a:p>
            <a:pPr>
              <a:buFont typeface="Arial" panose="020B0604020202020204" pitchFamily="34" charset="0"/>
              <a:buChar char="•"/>
            </a:pPr>
            <a:r>
              <a:rPr lang="en-US" sz="2000" b="1" dirty="0"/>
              <a:t>Donation Records</a:t>
            </a:r>
            <a:r>
              <a:rPr lang="en-US" sz="2000" dirty="0"/>
              <a:t>: Data on types, quantities, and conditions of donated food.</a:t>
            </a:r>
          </a:p>
          <a:p>
            <a:pPr>
              <a:buFont typeface="Arial" panose="020B0604020202020204" pitchFamily="34" charset="0"/>
              <a:buChar char="•"/>
            </a:pPr>
            <a:r>
              <a:rPr lang="en-US" sz="2000" b="1" dirty="0"/>
              <a:t>Request Logs</a:t>
            </a:r>
            <a:r>
              <a:rPr lang="en-US" sz="2000" dirty="0"/>
              <a:t>: Information on food requests from recipients, including desired food types, quantities, and urgency.</a:t>
            </a:r>
          </a:p>
          <a:p>
            <a:pPr>
              <a:buFont typeface="Arial" panose="020B0604020202020204" pitchFamily="34" charset="0"/>
              <a:buChar char="•"/>
            </a:pPr>
            <a:r>
              <a:rPr lang="en-US" sz="2000" b="1" dirty="0"/>
              <a:t>Donation History</a:t>
            </a:r>
            <a:r>
              <a:rPr lang="en-US" sz="2000" dirty="0"/>
              <a:t>: Tracking of all transactions to ensure transparency and facilitate reporting.</a:t>
            </a:r>
          </a:p>
          <a:p>
            <a:r>
              <a:rPr lang="en-US" sz="2000" b="1" dirty="0"/>
              <a:t>Food Data</a:t>
            </a:r>
            <a:r>
              <a:rPr lang="en-US" sz="2000" dirty="0"/>
              <a:t>:</a:t>
            </a:r>
          </a:p>
          <a:p>
            <a:pPr>
              <a:buFont typeface="Arial" panose="020B0604020202020204" pitchFamily="34" charset="0"/>
              <a:buChar char="•"/>
            </a:pPr>
            <a:r>
              <a:rPr lang="en-US" sz="2000" b="1" dirty="0"/>
              <a:t>Food Categories</a:t>
            </a:r>
            <a:r>
              <a:rPr lang="en-US" sz="2000" dirty="0"/>
              <a:t>: Information about different food types available for donation (e.g., perishable vs. non-perishable, packaged vs. unpackaged).</a:t>
            </a:r>
          </a:p>
          <a:p>
            <a:endParaRPr lang="en-US" sz="1600" dirty="0"/>
          </a:p>
        </p:txBody>
      </p:sp>
    </p:spTree>
    <p:extLst>
      <p:ext uri="{BB962C8B-B14F-4D97-AF65-F5344CB8AC3E}">
        <p14:creationId xmlns:p14="http://schemas.microsoft.com/office/powerpoint/2010/main" val="344906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1051</Words>
  <Application>Microsoft Office PowerPoint</Application>
  <PresentationFormat>On-screen Show (4:3)</PresentationFormat>
  <Paragraphs>149</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Shriyansh Maurya</cp:lastModifiedBy>
  <cp:revision>9</cp:revision>
  <cp:lastPrinted>2022-09-05T08:43:44Z</cp:lastPrinted>
  <dcterms:created xsi:type="dcterms:W3CDTF">2020-01-16T09:05:56Z</dcterms:created>
  <dcterms:modified xsi:type="dcterms:W3CDTF">2025-04-28T04:11:20Z</dcterms:modified>
</cp:coreProperties>
</file>