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5" r:id="rId3"/>
    <p:sldId id="257" r:id="rId4"/>
    <p:sldId id="258" r:id="rId5"/>
    <p:sldId id="264" r:id="rId6"/>
    <p:sldId id="265" r:id="rId7"/>
    <p:sldId id="266" r:id="rId8"/>
    <p:sldId id="276" r:id="rId9"/>
    <p:sldId id="260" r:id="rId10"/>
    <p:sldId id="261" r:id="rId11"/>
    <p:sldId id="267" r:id="rId12"/>
    <p:sldId id="268" r:id="rId13"/>
    <p:sldId id="262" r:id="rId14"/>
    <p:sldId id="269" r:id="rId15"/>
    <p:sldId id="270" r:id="rId16"/>
    <p:sldId id="271" r:id="rId17"/>
    <p:sldId id="273" r:id="rId18"/>
    <p:sldId id="274" r:id="rId19"/>
    <p:sldId id="272" r:id="rId20"/>
    <p:sldId id="263"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AB955-6E61-4EE0-9BEA-C78557F32E9C}"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B7083-18E2-4E4B-9209-F5D52DF2F0DC}" type="slidenum">
              <a:rPr lang="en-IN" smtClean="0"/>
              <a:t>‹#›</a:t>
            </a:fld>
            <a:endParaRPr lang="en-IN"/>
          </a:p>
        </p:txBody>
      </p:sp>
    </p:spTree>
    <p:extLst>
      <p:ext uri="{BB962C8B-B14F-4D97-AF65-F5344CB8AC3E}">
        <p14:creationId xmlns:p14="http://schemas.microsoft.com/office/powerpoint/2010/main" val="96807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8B7083-18E2-4E4B-9209-F5D52DF2F0DC}" type="slidenum">
              <a:rPr lang="en-IN" smtClean="0"/>
              <a:t>1</a:t>
            </a:fld>
            <a:endParaRPr lang="en-IN"/>
          </a:p>
        </p:txBody>
      </p:sp>
    </p:spTree>
    <p:extLst>
      <p:ext uri="{BB962C8B-B14F-4D97-AF65-F5344CB8AC3E}">
        <p14:creationId xmlns:p14="http://schemas.microsoft.com/office/powerpoint/2010/main" val="149268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90A1-6B88-C2BF-957D-6541965C3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833ECB-9166-9115-F6A9-8240BB28F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40DB3-3556-6971-39E5-CFC7D1C816BA}"/>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D34EEC80-3A2D-D46F-2A88-47C544569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A341C-0A3D-2FB5-87D0-87F4BCDFF076}"/>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195822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FB1C-AE9D-085E-1760-80B8499195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C63DD4-2291-EB7D-0967-90549E2B7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10719-5970-6C83-D45B-3BAB7DEBDD54}"/>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D1D93CAC-705A-FA16-B4FF-4A9E0ABC9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45A3C0-0318-E4D2-87FE-1219D5D75FE2}"/>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216035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A8005-BA50-F96F-404B-8830A5E4D7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6CEE00-C400-140D-18B1-9EE2B53D4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FE656-068E-9245-E9C0-5DB6265910B3}"/>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3CCE51EE-3941-338B-A64A-6DB92DC0C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13365-E53D-B979-C403-7B0F6CD2170F}"/>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391945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B237-6FA4-A7D3-280C-DD0327006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502742-F853-D8C4-4BC4-81D3D440A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42545-7554-44DD-DB79-31288CCEC7C9}"/>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50BDE977-6C83-C710-E1DE-65B31BBF7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5B3EC-3E59-BD64-A5A5-6C0C1AE30212}"/>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421610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1C74-8E9B-A2CF-BCD8-01054B179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8F2B9D-A231-ED45-7F90-A195A6B41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F4A74-F059-4B79-1880-2D09CD26207F}"/>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A89B26BD-B0E7-E301-A982-F42803C28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1AF0F-62F9-9B50-72FE-202D48BA2366}"/>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64291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758C-1D8D-0660-F5BE-00AE4E12A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263566-2D5D-F4E9-06CF-FF0CB551F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34E024-1B50-E3EF-E3A8-431ACB5D45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4AEFA0-CDE7-DC3B-1B30-C0D29DE6780A}"/>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6" name="Footer Placeholder 5">
            <a:extLst>
              <a:ext uri="{FF2B5EF4-FFF2-40B4-BE49-F238E27FC236}">
                <a16:creationId xmlns:a16="http://schemas.microsoft.com/office/drawing/2014/main" id="{67EEB4CA-3EA6-71F9-7FF0-50DF2C3BF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BFD4B-F8C8-6E59-918F-50FBDC8F3879}"/>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36898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78FA-C8E8-4579-E5F6-2DF8B0B3F0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082EF6-EDF4-858F-F4C7-7FB7EE4AB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08228-A207-E76F-7368-46167E4F9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FA1E45-80BC-9026-D4D4-69B6944A1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57851-11CB-00E0-795C-C263E1D40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233266-FEEC-C430-EAED-64F01C9C8AE2}"/>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8" name="Footer Placeholder 7">
            <a:extLst>
              <a:ext uri="{FF2B5EF4-FFF2-40B4-BE49-F238E27FC236}">
                <a16:creationId xmlns:a16="http://schemas.microsoft.com/office/drawing/2014/main" id="{8CFC1A2B-0403-44C7-5D16-87EF01BA0B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5256BC-035B-E5FB-D068-07BFA0244311}"/>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28482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21-3C66-0B18-B290-E71B3C689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104389-4298-00C9-74B3-89D2AFDE6938}"/>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4" name="Footer Placeholder 3">
            <a:extLst>
              <a:ext uri="{FF2B5EF4-FFF2-40B4-BE49-F238E27FC236}">
                <a16:creationId xmlns:a16="http://schemas.microsoft.com/office/drawing/2014/main" id="{BC75583F-BB64-F386-57C0-7B465EE099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3CAA88-4C7A-7F25-BADB-5C44C4CDD1B1}"/>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366231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F95B1-F41F-1558-6215-2BAF898A2B1E}"/>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3" name="Footer Placeholder 2">
            <a:extLst>
              <a:ext uri="{FF2B5EF4-FFF2-40B4-BE49-F238E27FC236}">
                <a16:creationId xmlns:a16="http://schemas.microsoft.com/office/drawing/2014/main" id="{AAAD8174-694B-9BCE-4AD1-2A0DDFF753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D82FB2-EB01-5F4C-7B47-7F2B290A4D49}"/>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247971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8B5E-08C1-70D9-54E6-96A8A40A2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EA0D6-D036-0F1B-B475-8235C4F08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0FB8A-C748-4DC6-D427-C6B57F965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7E5DF-2F10-CB91-9DED-E578C6F74AC0}"/>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6" name="Footer Placeholder 5">
            <a:extLst>
              <a:ext uri="{FF2B5EF4-FFF2-40B4-BE49-F238E27FC236}">
                <a16:creationId xmlns:a16="http://schemas.microsoft.com/office/drawing/2014/main" id="{F03097AB-7C95-B9E2-016F-5163E1039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242E19-1439-9D3D-2B58-BA902B74040D}"/>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7888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6D13-9016-F53F-73F1-898EFD84D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3C692E-D3E8-A1B8-7703-767CA9A59D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CAE09A-D481-8924-6C15-69082959B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EAA46-1377-BE3E-E9BF-A37405D69CE3}"/>
              </a:ext>
            </a:extLst>
          </p:cNvPr>
          <p:cNvSpPr>
            <a:spLocks noGrp="1"/>
          </p:cNvSpPr>
          <p:nvPr>
            <p:ph type="dt" sz="half" idx="10"/>
          </p:nvPr>
        </p:nvSpPr>
        <p:spPr/>
        <p:txBody>
          <a:bodyPr/>
          <a:lstStyle/>
          <a:p>
            <a:fld id="{667DE5C3-D957-4466-80DB-247122CA9C50}" type="datetimeFigureOut">
              <a:rPr lang="en-IN" smtClean="0"/>
              <a:t>09-07-2024</a:t>
            </a:fld>
            <a:endParaRPr lang="en-IN"/>
          </a:p>
        </p:txBody>
      </p:sp>
      <p:sp>
        <p:nvSpPr>
          <p:cNvPr id="6" name="Footer Placeholder 5">
            <a:extLst>
              <a:ext uri="{FF2B5EF4-FFF2-40B4-BE49-F238E27FC236}">
                <a16:creationId xmlns:a16="http://schemas.microsoft.com/office/drawing/2014/main" id="{77AB9987-29E8-0B30-5178-E3C433BD0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DF305-4082-DDA8-3811-373A55B63A31}"/>
              </a:ext>
            </a:extLst>
          </p:cNvPr>
          <p:cNvSpPr>
            <a:spLocks noGrp="1"/>
          </p:cNvSpPr>
          <p:nvPr>
            <p:ph type="sldNum" sz="quarter" idx="12"/>
          </p:nvPr>
        </p:nvSpPr>
        <p:spPr/>
        <p:txBody>
          <a:bodyPr/>
          <a:lstStyle/>
          <a:p>
            <a:fld id="{22F8DE63-DFC6-44ED-816E-3893027CF30B}" type="slidenum">
              <a:rPr lang="en-IN" smtClean="0"/>
              <a:t>‹#›</a:t>
            </a:fld>
            <a:endParaRPr lang="en-IN"/>
          </a:p>
        </p:txBody>
      </p:sp>
    </p:spTree>
    <p:extLst>
      <p:ext uri="{BB962C8B-B14F-4D97-AF65-F5344CB8AC3E}">
        <p14:creationId xmlns:p14="http://schemas.microsoft.com/office/powerpoint/2010/main" val="2681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C2B9D-7047-0B0A-B688-B445C3018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6BD03F-7875-3B71-93C8-F55E6EF29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9A0AE-2D83-40AD-DA81-B149EB7EE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DE5C3-D957-4466-80DB-247122CA9C50}" type="datetimeFigureOut">
              <a:rPr lang="en-IN" smtClean="0"/>
              <a:t>09-07-2024</a:t>
            </a:fld>
            <a:endParaRPr lang="en-IN"/>
          </a:p>
        </p:txBody>
      </p:sp>
      <p:sp>
        <p:nvSpPr>
          <p:cNvPr id="5" name="Footer Placeholder 4">
            <a:extLst>
              <a:ext uri="{FF2B5EF4-FFF2-40B4-BE49-F238E27FC236}">
                <a16:creationId xmlns:a16="http://schemas.microsoft.com/office/drawing/2014/main" id="{4F6101C6-06A5-5C01-00ED-6849FD8DA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79E3B7-3582-92FA-1FB0-6BC8BAFFB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8DE63-DFC6-44ED-816E-3893027CF30B}" type="slidenum">
              <a:rPr lang="en-IN" smtClean="0"/>
              <a:t>‹#›</a:t>
            </a:fld>
            <a:endParaRPr lang="en-IN"/>
          </a:p>
        </p:txBody>
      </p:sp>
    </p:spTree>
    <p:extLst>
      <p:ext uri="{BB962C8B-B14F-4D97-AF65-F5344CB8AC3E}">
        <p14:creationId xmlns:p14="http://schemas.microsoft.com/office/powerpoint/2010/main" val="122042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B29C56-FAC7-73E9-07D1-708B7E60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6D0F6D0E-88B5-281F-E17B-B0FE8DA3B7D9}"/>
              </a:ext>
            </a:extLst>
          </p:cNvPr>
          <p:cNvSpPr>
            <a:spLocks noGrp="1"/>
          </p:cNvSpPr>
          <p:nvPr>
            <p:ph type="ctrTitle"/>
          </p:nvPr>
        </p:nvSpPr>
        <p:spPr>
          <a:xfrm>
            <a:off x="1524000" y="238992"/>
            <a:ext cx="9144000" cy="1911926"/>
          </a:xfrm>
        </p:spPr>
        <p:txBody>
          <a:bodyPr>
            <a:normAutofit/>
          </a:bodyPr>
          <a:lstStyle/>
          <a:p>
            <a:r>
              <a:rPr lang="en-IN" sz="2800" dirty="0">
                <a:latin typeface="Times New Roman" panose="02020603050405020304" pitchFamily="18" charset="0"/>
                <a:cs typeface="Times New Roman" panose="02020603050405020304" pitchFamily="18" charset="0"/>
              </a:rPr>
              <a:t>University of Mysore</a:t>
            </a:r>
            <a:br>
              <a:rPr lang="en-IN" sz="32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Yuvaraja’s College</a:t>
            </a:r>
            <a:r>
              <a:rPr lang="en-IN" sz="2400" dirty="0">
                <a:latin typeface="Times New Roman" panose="02020603050405020304" pitchFamily="18" charset="0"/>
                <a:cs typeface="Times New Roman" panose="02020603050405020304" pitchFamily="18" charset="0"/>
              </a:rPr>
              <a:t>[autonomous]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Mysuru</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414985-7E31-089A-3B96-E4A535D053A1}"/>
              </a:ext>
            </a:extLst>
          </p:cNvPr>
          <p:cNvSpPr>
            <a:spLocks noGrp="1"/>
          </p:cNvSpPr>
          <p:nvPr>
            <p:ph type="subTitle" idx="1"/>
          </p:nvPr>
        </p:nvSpPr>
        <p:spPr>
          <a:xfrm>
            <a:off x="1524000" y="2410692"/>
            <a:ext cx="9144000" cy="4021281"/>
          </a:xfrm>
        </p:spPr>
        <p:txBody>
          <a:bodyPr>
            <a:normAutofit/>
          </a:bodyPr>
          <a:lstStyle/>
          <a:p>
            <a:r>
              <a:rPr lang="en-IN" dirty="0">
                <a:latin typeface="Times New Roman" panose="02020603050405020304" pitchFamily="18" charset="0"/>
                <a:cs typeface="Times New Roman" panose="02020603050405020304" pitchFamily="18" charset="0"/>
              </a:rPr>
              <a:t>Presentation on</a:t>
            </a:r>
          </a:p>
          <a:p>
            <a:r>
              <a:rPr lang="en-IN" sz="3200" b="1" dirty="0">
                <a:solidFill>
                  <a:srgbClr val="00B0F0"/>
                </a:solidFill>
                <a:latin typeface="Times New Roman" panose="02020603050405020304" pitchFamily="18" charset="0"/>
                <a:cs typeface="Times New Roman" panose="02020603050405020304" pitchFamily="18" charset="0"/>
              </a:rPr>
              <a:t>Clean commute</a:t>
            </a:r>
          </a:p>
          <a:p>
            <a:r>
              <a:rPr lang="en-IN" sz="1800" dirty="0">
                <a:latin typeface="Times New Roman" panose="02020603050405020304" pitchFamily="18" charset="0"/>
                <a:cs typeface="Times New Roman" panose="02020603050405020304" pitchFamily="18" charset="0"/>
              </a:rPr>
              <a:t>Android app for encouraging low- carbon transportation</a:t>
            </a:r>
          </a:p>
          <a:p>
            <a:endParaRPr lang="en-IN" sz="1800" dirty="0">
              <a:latin typeface="Times New Roman" panose="02020603050405020304" pitchFamily="18" charset="0"/>
              <a:cs typeface="Times New Roman" panose="02020603050405020304" pitchFamily="18" charset="0"/>
            </a:endParaRPr>
          </a:p>
          <a:p>
            <a:endParaRPr lang="en-IN" sz="1800" dirty="0">
              <a:solidFill>
                <a:srgbClr val="00B0F0"/>
              </a:solidFill>
              <a:latin typeface="Times New Roman" panose="02020603050405020304" pitchFamily="18" charset="0"/>
              <a:cs typeface="Times New Roman" panose="02020603050405020304" pitchFamily="18" charset="0"/>
            </a:endParaRPr>
          </a:p>
          <a:p>
            <a:endParaRPr lang="en-IN" sz="1800" dirty="0">
              <a:solidFill>
                <a:srgbClr val="00B0F0"/>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guidance of</a:t>
            </a:r>
          </a:p>
          <a:p>
            <a:r>
              <a:rPr lang="en-IN" dirty="0">
                <a:solidFill>
                  <a:srgbClr val="00B0F0"/>
                </a:solidFill>
                <a:latin typeface="Times New Roman" panose="02020603050405020304" pitchFamily="18" charset="0"/>
                <a:cs typeface="Times New Roman" panose="02020603050405020304" pitchFamily="18" charset="0"/>
              </a:rPr>
              <a:t>Dr . Annapurna H</a:t>
            </a:r>
          </a:p>
          <a:p>
            <a:endParaRPr lang="en-IN" dirty="0">
              <a:solidFill>
                <a:srgbClr val="00B0F0"/>
              </a:solidFill>
              <a:latin typeface="Times New Roman" panose="02020603050405020304" pitchFamily="18" charset="0"/>
              <a:cs typeface="Times New Roman" panose="02020603050405020304" pitchFamily="18" charset="0"/>
            </a:endParaRPr>
          </a:p>
          <a:p>
            <a:endParaRPr lang="en-IN" dirty="0">
              <a:solidFill>
                <a:srgbClr val="00B0F0"/>
              </a:solidFill>
              <a:latin typeface="Times New Roman" panose="02020603050405020304" pitchFamily="18" charset="0"/>
              <a:cs typeface="Times New Roman" panose="02020603050405020304" pitchFamily="18" charset="0"/>
            </a:endParaRPr>
          </a:p>
          <a:p>
            <a:endParaRPr lang="en-IN" sz="1800" dirty="0">
              <a:solidFill>
                <a:srgbClr val="00B0F0"/>
              </a:solidFill>
              <a:latin typeface="Times New Roman" panose="02020603050405020304" pitchFamily="18" charset="0"/>
              <a:cs typeface="Times New Roman" panose="02020603050405020304" pitchFamily="18" charset="0"/>
            </a:endParaRPr>
          </a:p>
          <a:p>
            <a:endParaRPr lang="en-IN" sz="1800" dirty="0">
              <a:solidFill>
                <a:srgbClr val="00B0F0"/>
              </a:solidFill>
              <a:latin typeface="Times New Roman" panose="02020603050405020304" pitchFamily="18" charset="0"/>
              <a:cs typeface="Times New Roman" panose="02020603050405020304" pitchFamily="18" charset="0"/>
            </a:endParaRPr>
          </a:p>
          <a:p>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483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2D345C-0051-B995-61D9-99CECE987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itle 5">
            <a:extLst>
              <a:ext uri="{FF2B5EF4-FFF2-40B4-BE49-F238E27FC236}">
                <a16:creationId xmlns:a16="http://schemas.microsoft.com/office/drawing/2014/main" id="{549C814A-0D4F-6518-7BFB-375D50731CE2}"/>
              </a:ext>
            </a:extLst>
          </p:cNvPr>
          <p:cNvSpPr txBox="1">
            <a:spLocks noGrp="1"/>
          </p:cNvSpPr>
          <p:nvPr>
            <p:ph type="title"/>
          </p:nvPr>
        </p:nvSpPr>
        <p:spPr>
          <a:xfrm>
            <a:off x="838200" y="677041"/>
            <a:ext cx="10515600" cy="701731"/>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MODULES OF THE PROJECT</a:t>
            </a:r>
            <a:endParaRPr lang="en-IN" dirty="0"/>
          </a:p>
        </p:txBody>
      </p:sp>
      <p:sp>
        <p:nvSpPr>
          <p:cNvPr id="10" name="Content Placeholder 9">
            <a:extLst>
              <a:ext uri="{FF2B5EF4-FFF2-40B4-BE49-F238E27FC236}">
                <a16:creationId xmlns:a16="http://schemas.microsoft.com/office/drawing/2014/main" id="{F919EE2C-D1EA-8C8A-B1B1-522787C7378D}"/>
              </a:ext>
            </a:extLst>
          </p:cNvPr>
          <p:cNvSpPr>
            <a:spLocks noGrp="1"/>
          </p:cNvSpPr>
          <p:nvPr>
            <p:ph idx="1"/>
          </p:nvPr>
        </p:nvSpPr>
        <p:spPr>
          <a:xfrm>
            <a:off x="838199" y="1825624"/>
            <a:ext cx="10621617" cy="4505601"/>
          </a:xfrm>
        </p:spPr>
        <p:txBody>
          <a:bodyPr>
            <a:normAutofit fontScale="92500"/>
          </a:bodyPr>
          <a:lstStyle/>
          <a:p>
            <a:pPr marL="0" indent="0" algn="just">
              <a:lnSpc>
                <a:spcPct val="160000"/>
              </a:lnSpc>
              <a:buNone/>
            </a:pPr>
            <a:r>
              <a:rPr lang="en-US" sz="24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Carbon Footprint Calculator</a:t>
            </a:r>
            <a:r>
              <a:rPr lang="en-US" sz="2400" dirty="0">
                <a:latin typeface="Times New Roman" panose="02020603050405020304" pitchFamily="18" charset="0"/>
                <a:cs typeface="Times New Roman" panose="02020603050405020304" pitchFamily="18" charset="0"/>
              </a:rPr>
              <a:t>: The carbon footprint calculator module estimates the carbon emissions saved by choosing sustainable transportation options. It considers factors such as distance, mode of transport, and vehicle efficiency to provide users with an understanding of their environmental impact</a:t>
            </a:r>
          </a:p>
          <a:p>
            <a:pPr marL="0" indent="0" algn="just">
              <a:lnSpc>
                <a:spcPct val="160000"/>
              </a:lnSpc>
              <a:buNone/>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Updates and Notifications</a:t>
            </a:r>
            <a:r>
              <a:rPr lang="en-US" sz="2400" dirty="0">
                <a:latin typeface="Times New Roman" panose="02020603050405020304" pitchFamily="18" charset="0"/>
                <a:cs typeface="Times New Roman" panose="02020603050405020304" pitchFamily="18" charset="0"/>
              </a:rPr>
              <a:t>: This module delivers real-time updates on traffic congestion, public transportation schedules, and availability of shared mobility services. Users receive notifications and alerts to make informed decisions about their commute and choose the most sustainable options. </a:t>
            </a:r>
          </a:p>
        </p:txBody>
      </p:sp>
    </p:spTree>
    <p:extLst>
      <p:ext uri="{BB962C8B-B14F-4D97-AF65-F5344CB8AC3E}">
        <p14:creationId xmlns:p14="http://schemas.microsoft.com/office/powerpoint/2010/main" val="245784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D1FD5-B796-9C56-ED2A-C550C5A3A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173"/>
            <a:ext cx="12192000" cy="6858000"/>
          </a:xfrm>
          <a:prstGeom prst="rect">
            <a:avLst/>
          </a:prstGeom>
        </p:spPr>
      </p:pic>
      <p:sp>
        <p:nvSpPr>
          <p:cNvPr id="2" name="Title 1">
            <a:extLst>
              <a:ext uri="{FF2B5EF4-FFF2-40B4-BE49-F238E27FC236}">
                <a16:creationId xmlns:a16="http://schemas.microsoft.com/office/drawing/2014/main" id="{759943F0-2BF8-6A66-13E8-C987BB25792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MODULES OF THE PROJECT</a:t>
            </a:r>
            <a:endParaRPr lang="en-IN" dirty="0"/>
          </a:p>
        </p:txBody>
      </p:sp>
      <p:sp>
        <p:nvSpPr>
          <p:cNvPr id="3" name="Content Placeholder 2">
            <a:extLst>
              <a:ext uri="{FF2B5EF4-FFF2-40B4-BE49-F238E27FC236}">
                <a16:creationId xmlns:a16="http://schemas.microsoft.com/office/drawing/2014/main" id="{DEACE26E-E441-75A7-DC07-255AE64F2D15}"/>
              </a:ext>
            </a:extLst>
          </p:cNvPr>
          <p:cNvSpPr>
            <a:spLocks noGrp="1"/>
          </p:cNvSpPr>
          <p:nvPr>
            <p:ph idx="1"/>
          </p:nvPr>
        </p:nvSpPr>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Progress Tracking and Analytics</a:t>
            </a:r>
            <a:r>
              <a:rPr lang="en-US" sz="2400" dirty="0">
                <a:latin typeface="Times New Roman" panose="02020603050405020304" pitchFamily="18" charset="0"/>
                <a:cs typeface="Times New Roman" panose="02020603050405020304" pitchFamily="18" charset="0"/>
              </a:rPr>
              <a:t>: The progress tracking module presents users with comprehensive data, including graphs and statistics, to visualize their commuting patterns and improvements over time. It helps users stay motivated and engaged in their sustainable transportation goals.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606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DBD681-49ED-E467-31D2-C01A2E82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91"/>
            <a:ext cx="12192000" cy="6858000"/>
          </a:xfrm>
          <a:prstGeom prst="rect">
            <a:avLst/>
          </a:prstGeom>
        </p:spPr>
      </p:pic>
      <p:sp>
        <p:nvSpPr>
          <p:cNvPr id="2" name="Title 1">
            <a:extLst>
              <a:ext uri="{FF2B5EF4-FFF2-40B4-BE49-F238E27FC236}">
                <a16:creationId xmlns:a16="http://schemas.microsoft.com/office/drawing/2014/main" id="{A58DC627-576D-CCDC-5F2A-015A828B92E8}"/>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USE CASE DIAGRAM</a:t>
            </a:r>
            <a:endParaRPr lang="en-IN" dirty="0"/>
          </a:p>
        </p:txBody>
      </p:sp>
      <p:sp>
        <p:nvSpPr>
          <p:cNvPr id="3" name="Content Placeholder 2">
            <a:extLst>
              <a:ext uri="{FF2B5EF4-FFF2-40B4-BE49-F238E27FC236}">
                <a16:creationId xmlns:a16="http://schemas.microsoft.com/office/drawing/2014/main" id="{21825AF9-3E97-7559-78F4-A372817E2CC7}"/>
              </a:ext>
            </a:extLst>
          </p:cNvPr>
          <p:cNvSpPr>
            <a:spLocks noGrp="1"/>
          </p:cNvSpPr>
          <p:nvPr>
            <p:ph idx="1"/>
          </p:nvPr>
        </p:nvSpPr>
        <p:spPr/>
        <p:txBody>
          <a:bodyPr/>
          <a:lstStyle/>
          <a:p>
            <a:pPr marL="356235" marR="383540" indent="0" algn="just">
              <a:lnSpc>
                <a:spcPct val="150000"/>
              </a:lnSpc>
              <a:spcAft>
                <a:spcPts val="35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A use case diagram is a graphical representation in the unified modelling languages (UML) that illustrates the interactions between actors (users or external systems) and a system under consideration. It provides a high –level view of system functionality by capturing the various use cases, actors and their relationships.    </a:t>
            </a:r>
          </a:p>
          <a:p>
            <a:pPr marL="0" indent="0" algn="just">
              <a:lnSpc>
                <a:spcPct val="150000"/>
              </a:lnSpc>
              <a:buNone/>
            </a:pPr>
            <a:r>
              <a:rPr lang="en-IN" sz="2400" i="1" dirty="0">
                <a:solidFill>
                  <a:srgbClr val="44546A"/>
                </a:solidFill>
                <a:effectLst/>
                <a:latin typeface="Times New Roman" panose="02020603050405020304" pitchFamily="18" charset="0"/>
                <a:ea typeface="Times New Roman" panose="02020603050405020304" pitchFamily="18" charset="0"/>
              </a:rPr>
              <a:t>    	 	 </a:t>
            </a:r>
            <a:r>
              <a:rPr lang="en-IN" sz="1800" i="1" dirty="0">
                <a:solidFill>
                  <a:srgbClr val="44546A"/>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56419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CCFBE6-78A9-AA62-0817-ECD739B74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281452" cy="6845128"/>
          </a:xfrm>
        </p:spPr>
      </p:pic>
      <p:sp>
        <p:nvSpPr>
          <p:cNvPr id="2" name="Title 1">
            <a:extLst>
              <a:ext uri="{FF2B5EF4-FFF2-40B4-BE49-F238E27FC236}">
                <a16:creationId xmlns:a16="http://schemas.microsoft.com/office/drawing/2014/main" id="{F7E730D5-FD3D-BE9C-569F-26FD3DD4E4C6}"/>
              </a:ext>
            </a:extLst>
          </p:cNvPr>
          <p:cNvSpPr>
            <a:spLocks noGrp="1"/>
          </p:cNvSpPr>
          <p:nvPr>
            <p:ph type="title"/>
          </p:nvPr>
        </p:nvSpPr>
        <p:spPr>
          <a:xfrm>
            <a:off x="838200" y="365126"/>
            <a:ext cx="8613913" cy="718240"/>
          </a:xfrm>
        </p:spPr>
        <p:txBody>
          <a:bodyPr/>
          <a:lstStyle/>
          <a:p>
            <a:pPr algn="ctr"/>
            <a:r>
              <a:rPr lang="en-IN" dirty="0"/>
              <a:t>          </a:t>
            </a:r>
            <a:r>
              <a:rPr lang="en-IN" sz="40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8F45B67F-C1C8-1B60-C2EF-3767C9C0AE10}"/>
              </a:ext>
            </a:extLst>
          </p:cNvPr>
          <p:cNvPicPr/>
          <p:nvPr/>
        </p:nvPicPr>
        <p:blipFill>
          <a:blip r:embed="rId3">
            <a:extLst>
              <a:ext uri="{28A0092B-C50C-407E-A947-70E740481C1C}">
                <a14:useLocalDpi xmlns:a14="http://schemas.microsoft.com/office/drawing/2010/main" val="0"/>
              </a:ext>
            </a:extLst>
          </a:blip>
          <a:srcRect/>
          <a:stretch/>
        </p:blipFill>
        <p:spPr>
          <a:xfrm>
            <a:off x="3126242" y="1202636"/>
            <a:ext cx="4999450" cy="5385200"/>
          </a:xfrm>
          <a:prstGeom prst="rect">
            <a:avLst/>
          </a:prstGeom>
          <a:ln>
            <a:solidFill>
              <a:schemeClr val="tx1"/>
            </a:solidFill>
          </a:ln>
        </p:spPr>
      </p:pic>
    </p:spTree>
    <p:extLst>
      <p:ext uri="{BB962C8B-B14F-4D97-AF65-F5344CB8AC3E}">
        <p14:creationId xmlns:p14="http://schemas.microsoft.com/office/powerpoint/2010/main" val="190384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58610E-D2B1-2E1F-EEFE-46C2E0087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7BDA7094-F5F4-7E02-2867-300F9674365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SNAPSHOTS - </a:t>
            </a:r>
            <a:r>
              <a:rPr lang="en-IN" sz="3600" b="1" dirty="0">
                <a:latin typeface="Times New Roman" panose="02020603050405020304" pitchFamily="18" charset="0"/>
                <a:cs typeface="Times New Roman" panose="02020603050405020304" pitchFamily="18" charset="0"/>
              </a:rPr>
              <a:t>ADD A NEW CAR</a:t>
            </a:r>
          </a:p>
        </p:txBody>
      </p:sp>
      <p:pic>
        <p:nvPicPr>
          <p:cNvPr id="7" name="Content Placeholder 3">
            <a:extLst>
              <a:ext uri="{FF2B5EF4-FFF2-40B4-BE49-F238E27FC236}">
                <a16:creationId xmlns:a16="http://schemas.microsoft.com/office/drawing/2014/main" id="{1FC3DD29-681D-32FA-D668-FFD447CF66A1}"/>
              </a:ext>
            </a:extLst>
          </p:cNvPr>
          <p:cNvPicPr>
            <a:picLocks noGrp="1"/>
          </p:cNvPicPr>
          <p:nvPr>
            <p:ph idx="1"/>
          </p:nvPr>
        </p:nvPicPr>
        <p:blipFill>
          <a:blip r:embed="rId3"/>
          <a:stretch>
            <a:fillRect/>
          </a:stretch>
        </p:blipFill>
        <p:spPr>
          <a:xfrm>
            <a:off x="2140528" y="1839191"/>
            <a:ext cx="6229124" cy="4244254"/>
          </a:xfrm>
          <a:prstGeom prst="rect">
            <a:avLst/>
          </a:prstGeom>
        </p:spPr>
      </p:pic>
    </p:spTree>
    <p:extLst>
      <p:ext uri="{BB962C8B-B14F-4D97-AF65-F5344CB8AC3E}">
        <p14:creationId xmlns:p14="http://schemas.microsoft.com/office/powerpoint/2010/main" val="135482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99C63B-BD53-1F5A-F510-40A1DF8D1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26A039-37D6-BCCD-3BA9-2DB0BE862DD3}"/>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PICK CAR ICON       ADD CAR MODEL</a:t>
            </a:r>
          </a:p>
        </p:txBody>
      </p:sp>
      <p:pic>
        <p:nvPicPr>
          <p:cNvPr id="7" name="Content Placeholder 6">
            <a:extLst>
              <a:ext uri="{FF2B5EF4-FFF2-40B4-BE49-F238E27FC236}">
                <a16:creationId xmlns:a16="http://schemas.microsoft.com/office/drawing/2014/main" id="{B458E7C3-62A7-BCDC-9036-C37FCE7960EA}"/>
              </a:ext>
            </a:extLst>
          </p:cNvPr>
          <p:cNvPicPr>
            <a:picLocks noGrp="1"/>
          </p:cNvPicPr>
          <p:nvPr>
            <p:ph idx="1"/>
          </p:nvPr>
        </p:nvPicPr>
        <p:blipFill>
          <a:blip r:embed="rId3"/>
          <a:stretch>
            <a:fillRect/>
          </a:stretch>
        </p:blipFill>
        <p:spPr>
          <a:xfrm>
            <a:off x="1049483" y="1849581"/>
            <a:ext cx="4675908" cy="4327381"/>
          </a:xfrm>
          <a:prstGeom prst="rect">
            <a:avLst/>
          </a:prstGeom>
        </p:spPr>
      </p:pic>
      <p:pic>
        <p:nvPicPr>
          <p:cNvPr id="8" name="Picture 7">
            <a:extLst>
              <a:ext uri="{FF2B5EF4-FFF2-40B4-BE49-F238E27FC236}">
                <a16:creationId xmlns:a16="http://schemas.microsoft.com/office/drawing/2014/main" id="{21B664BF-391A-8A85-94A5-9AD7B16CEA60}"/>
              </a:ext>
            </a:extLst>
          </p:cNvPr>
          <p:cNvPicPr/>
          <p:nvPr/>
        </p:nvPicPr>
        <p:blipFill>
          <a:blip r:embed="rId4"/>
          <a:stretch>
            <a:fillRect/>
          </a:stretch>
        </p:blipFill>
        <p:spPr>
          <a:xfrm>
            <a:off x="6497782" y="1849581"/>
            <a:ext cx="4856018" cy="4327381"/>
          </a:xfrm>
          <a:prstGeom prst="rect">
            <a:avLst/>
          </a:prstGeom>
        </p:spPr>
      </p:pic>
      <p:cxnSp>
        <p:nvCxnSpPr>
          <p:cNvPr id="10" name="Straight Connector 9">
            <a:extLst>
              <a:ext uri="{FF2B5EF4-FFF2-40B4-BE49-F238E27FC236}">
                <a16:creationId xmlns:a16="http://schemas.microsoft.com/office/drawing/2014/main" id="{F1342186-D94E-8D13-6529-717497D7E340}"/>
              </a:ext>
            </a:extLst>
          </p:cNvPr>
          <p:cNvCxnSpPr/>
          <p:nvPr/>
        </p:nvCxnSpPr>
        <p:spPr>
          <a:xfrm>
            <a:off x="596438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D0C03-ED7A-005A-2D0A-6AD34CA0B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DDB687D1-A0E6-0427-33E9-EB767376228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FILL DETAILS ABOUT ROUTES</a:t>
            </a:r>
          </a:p>
        </p:txBody>
      </p:sp>
      <p:pic>
        <p:nvPicPr>
          <p:cNvPr id="4" name="Content Placeholder 3">
            <a:extLst>
              <a:ext uri="{FF2B5EF4-FFF2-40B4-BE49-F238E27FC236}">
                <a16:creationId xmlns:a16="http://schemas.microsoft.com/office/drawing/2014/main" id="{85311492-75AB-158D-DB63-989F8418158B}"/>
              </a:ext>
            </a:extLst>
          </p:cNvPr>
          <p:cNvPicPr>
            <a:picLocks noGrp="1"/>
          </p:cNvPicPr>
          <p:nvPr>
            <p:ph idx="1"/>
          </p:nvPr>
        </p:nvPicPr>
        <p:blipFill>
          <a:blip r:embed="rId3"/>
          <a:stretch>
            <a:fillRect/>
          </a:stretch>
        </p:blipFill>
        <p:spPr>
          <a:xfrm>
            <a:off x="2296390" y="1690688"/>
            <a:ext cx="5841889" cy="4351338"/>
          </a:xfrm>
          <a:prstGeom prst="rect">
            <a:avLst/>
          </a:prstGeom>
        </p:spPr>
      </p:pic>
    </p:spTree>
    <p:extLst>
      <p:ext uri="{BB962C8B-B14F-4D97-AF65-F5344CB8AC3E}">
        <p14:creationId xmlns:p14="http://schemas.microsoft.com/office/powerpoint/2010/main" val="326382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438FF3B-4019-9E0B-B125-C405F948A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E3E3C7D8-33A5-1C79-049D-D0DA67C0AF1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ADMIN SEND POP UP MESSAGE CARBON EMISSION CONSUMED</a:t>
            </a:r>
          </a:p>
        </p:txBody>
      </p:sp>
      <p:sp>
        <p:nvSpPr>
          <p:cNvPr id="3" name="Content Placeholder 2">
            <a:extLst>
              <a:ext uri="{FF2B5EF4-FFF2-40B4-BE49-F238E27FC236}">
                <a16:creationId xmlns:a16="http://schemas.microsoft.com/office/drawing/2014/main" id="{A5000DCA-58BD-5C5D-2D27-B21E617DEDC0}"/>
              </a:ext>
            </a:extLst>
          </p:cNvPr>
          <p:cNvSpPr>
            <a:spLocks noGrp="1"/>
          </p:cNvSpPr>
          <p:nvPr>
            <p:ph idx="1"/>
          </p:nvPr>
        </p:nvSpPr>
        <p:spPr/>
        <p:txBody>
          <a:bodyPr/>
          <a:lstStyle/>
          <a:p>
            <a:endParaRPr lang="en-IN" dirty="0"/>
          </a:p>
          <a:p>
            <a:endParaRPr lang="en-IN" dirty="0"/>
          </a:p>
        </p:txBody>
      </p:sp>
      <p:grpSp>
        <p:nvGrpSpPr>
          <p:cNvPr id="16" name="Group 15">
            <a:extLst>
              <a:ext uri="{FF2B5EF4-FFF2-40B4-BE49-F238E27FC236}">
                <a16:creationId xmlns:a16="http://schemas.microsoft.com/office/drawing/2014/main" id="{19B08B97-6F32-8329-6200-EF5AF7285090}"/>
              </a:ext>
            </a:extLst>
          </p:cNvPr>
          <p:cNvGrpSpPr/>
          <p:nvPr/>
        </p:nvGrpSpPr>
        <p:grpSpPr>
          <a:xfrm>
            <a:off x="2738086" y="1825625"/>
            <a:ext cx="6715828" cy="4000164"/>
            <a:chOff x="-2311059" y="408656"/>
            <a:chExt cx="5419725" cy="4000500"/>
          </a:xfrm>
        </p:grpSpPr>
        <p:sp>
          <p:nvSpPr>
            <p:cNvPr id="17" name="Rectangle 16">
              <a:extLst>
                <a:ext uri="{FF2B5EF4-FFF2-40B4-BE49-F238E27FC236}">
                  <a16:creationId xmlns:a16="http://schemas.microsoft.com/office/drawing/2014/main" id="{1F434DCF-2ECF-647A-F252-976CD8CA8B4B}"/>
                </a:ext>
              </a:extLst>
            </p:cNvPr>
            <p:cNvSpPr/>
            <p:nvPr/>
          </p:nvSpPr>
          <p:spPr>
            <a:xfrm>
              <a:off x="0" y="3862137"/>
              <a:ext cx="2304337" cy="215728"/>
            </a:xfrm>
            <a:prstGeom prst="rect">
              <a:avLst/>
            </a:prstGeom>
            <a:ln>
              <a:noFill/>
            </a:ln>
          </p:spPr>
          <p:txBody>
            <a:bodyPr vert="horz" lIns="0" tIns="0" rIns="0" bIns="0" rtlCol="0">
              <a:noAutofit/>
            </a:bodyPr>
            <a:lstStyle/>
            <a:p>
              <a:pPr marR="389255" indent="-6350" algn="l">
                <a:lnSpc>
                  <a:spcPct val="107000"/>
                </a:lnSpc>
                <a:spcAft>
                  <a:spcPts val="800"/>
                </a:spcAft>
              </a:pPr>
              <a:r>
                <a:rPr lang="en-IN" sz="14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D2FA9832-C2B8-37B2-9FDF-907A8BEB0938}"/>
                </a:ext>
              </a:extLst>
            </p:cNvPr>
            <p:cNvSpPr/>
            <p:nvPr/>
          </p:nvSpPr>
          <p:spPr>
            <a:xfrm>
              <a:off x="1734642" y="3826896"/>
              <a:ext cx="59287" cy="262525"/>
            </a:xfrm>
            <a:prstGeom prst="rect">
              <a:avLst/>
            </a:prstGeom>
            <a:ln>
              <a:noFill/>
            </a:ln>
          </p:spPr>
          <p:txBody>
            <a:bodyPr vert="horz" lIns="0" tIns="0" rIns="0" bIns="0" rtlCol="0">
              <a:noAutofit/>
            </a:bodyPr>
            <a:lstStyle/>
            <a:p>
              <a:pPr marR="389255" indent="-6350" algn="l">
                <a:lnSpc>
                  <a:spcPct val="107000"/>
                </a:lnSpc>
                <a:spcAft>
                  <a:spcPts val="800"/>
                </a:spcAft>
              </a:pPr>
              <a:r>
                <a:rPr lang="en-IN" sz="14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19" name="Picture 18">
              <a:extLst>
                <a:ext uri="{FF2B5EF4-FFF2-40B4-BE49-F238E27FC236}">
                  <a16:creationId xmlns:a16="http://schemas.microsoft.com/office/drawing/2014/main" id="{24BCD170-0750-B1F7-850A-1B3B0C004E5B}"/>
                </a:ext>
              </a:extLst>
            </p:cNvPr>
            <p:cNvPicPr/>
            <p:nvPr/>
          </p:nvPicPr>
          <p:blipFill>
            <a:blip r:embed="rId3"/>
            <a:stretch>
              <a:fillRect/>
            </a:stretch>
          </p:blipFill>
          <p:spPr>
            <a:xfrm>
              <a:off x="-2311059" y="408656"/>
              <a:ext cx="5419725" cy="4000500"/>
            </a:xfrm>
            <a:prstGeom prst="rect">
              <a:avLst/>
            </a:prstGeom>
          </p:spPr>
        </p:pic>
      </p:grpSp>
    </p:spTree>
    <p:extLst>
      <p:ext uri="{BB962C8B-B14F-4D97-AF65-F5344CB8AC3E}">
        <p14:creationId xmlns:p14="http://schemas.microsoft.com/office/powerpoint/2010/main" val="280928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98E8B6-0C67-C079-C89F-FF890A440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40BE6BD8-BE54-4CBB-CA74-6AAFA8E2951B}"/>
              </a:ext>
            </a:extLst>
          </p:cNvPr>
          <p:cNvSpPr>
            <a:spLocks noGrp="1"/>
          </p:cNvSpPr>
          <p:nvPr>
            <p:ph type="title"/>
          </p:nvPr>
        </p:nvSpPr>
        <p:spPr/>
        <p:txBody>
          <a:bodyPr/>
          <a:lstStyle/>
          <a:p>
            <a:pPr algn="ctr"/>
            <a:r>
              <a:rPr lang="en-IN" dirty="0"/>
              <a:t> </a:t>
            </a:r>
            <a:r>
              <a:rPr lang="en-IN" b="1" dirty="0">
                <a:latin typeface="Times New Roman" panose="02020603050405020304" pitchFamily="18" charset="0"/>
                <a:cs typeface="Times New Roman" panose="02020603050405020304" pitchFamily="18" charset="0"/>
              </a:rPr>
              <a:t>ADMIN GIVES TIPS TO USER</a:t>
            </a:r>
          </a:p>
        </p:txBody>
      </p:sp>
      <p:pic>
        <p:nvPicPr>
          <p:cNvPr id="4" name="Content Placeholder 3">
            <a:extLst>
              <a:ext uri="{FF2B5EF4-FFF2-40B4-BE49-F238E27FC236}">
                <a16:creationId xmlns:a16="http://schemas.microsoft.com/office/drawing/2014/main" id="{03E54E6C-DC97-5252-6887-08A07D4058C2}"/>
              </a:ext>
            </a:extLst>
          </p:cNvPr>
          <p:cNvPicPr>
            <a:picLocks noGrp="1"/>
          </p:cNvPicPr>
          <p:nvPr>
            <p:ph idx="1"/>
          </p:nvPr>
        </p:nvPicPr>
        <p:blipFill>
          <a:blip r:embed="rId3"/>
          <a:stretch>
            <a:fillRect/>
          </a:stretch>
        </p:blipFill>
        <p:spPr>
          <a:xfrm>
            <a:off x="1341075" y="1690688"/>
            <a:ext cx="4228451" cy="4351338"/>
          </a:xfrm>
          <a:prstGeom prst="rect">
            <a:avLst/>
          </a:prstGeom>
        </p:spPr>
      </p:pic>
      <p:pic>
        <p:nvPicPr>
          <p:cNvPr id="5" name="Picture 4">
            <a:extLst>
              <a:ext uri="{FF2B5EF4-FFF2-40B4-BE49-F238E27FC236}">
                <a16:creationId xmlns:a16="http://schemas.microsoft.com/office/drawing/2014/main" id="{35FD5689-B3F3-4E18-3AAF-0C2ADD36ECD8}"/>
              </a:ext>
            </a:extLst>
          </p:cNvPr>
          <p:cNvPicPr/>
          <p:nvPr/>
        </p:nvPicPr>
        <p:blipFill>
          <a:blip r:embed="rId4"/>
          <a:stretch>
            <a:fillRect/>
          </a:stretch>
        </p:blipFill>
        <p:spPr>
          <a:xfrm>
            <a:off x="5860473" y="1690688"/>
            <a:ext cx="4322618" cy="4351338"/>
          </a:xfrm>
          <a:prstGeom prst="rect">
            <a:avLst/>
          </a:prstGeom>
        </p:spPr>
      </p:pic>
    </p:spTree>
    <p:extLst>
      <p:ext uri="{BB962C8B-B14F-4D97-AF65-F5344CB8AC3E}">
        <p14:creationId xmlns:p14="http://schemas.microsoft.com/office/powerpoint/2010/main" val="246449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BA393A-353D-C9EE-B483-4955DA3A0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1838013B-9769-6A50-7C34-FA6E8767461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USER CAN VIEW ALL JOURNEYS</a:t>
            </a:r>
          </a:p>
        </p:txBody>
      </p:sp>
      <p:pic>
        <p:nvPicPr>
          <p:cNvPr id="4" name="Content Placeholder 3">
            <a:extLst>
              <a:ext uri="{FF2B5EF4-FFF2-40B4-BE49-F238E27FC236}">
                <a16:creationId xmlns:a16="http://schemas.microsoft.com/office/drawing/2014/main" id="{E54D0C56-E761-F20E-21C9-B2EC7EEF0BD1}"/>
              </a:ext>
            </a:extLst>
          </p:cNvPr>
          <p:cNvPicPr>
            <a:picLocks noGrp="1"/>
          </p:cNvPicPr>
          <p:nvPr>
            <p:ph idx="1"/>
          </p:nvPr>
        </p:nvPicPr>
        <p:blipFill>
          <a:blip r:embed="rId3"/>
          <a:stretch>
            <a:fillRect/>
          </a:stretch>
        </p:blipFill>
        <p:spPr>
          <a:xfrm>
            <a:off x="2722419" y="1690688"/>
            <a:ext cx="6281286" cy="4351338"/>
          </a:xfrm>
          <a:prstGeom prst="rect">
            <a:avLst/>
          </a:prstGeom>
        </p:spPr>
      </p:pic>
    </p:spTree>
    <p:extLst>
      <p:ext uri="{BB962C8B-B14F-4D97-AF65-F5344CB8AC3E}">
        <p14:creationId xmlns:p14="http://schemas.microsoft.com/office/powerpoint/2010/main" val="374740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FF781-5BA6-96F0-FAB2-414F2F1D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CBC057DB-0263-2194-770F-84530E3634A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97CC684-8B01-D622-9DBD-AAB1A25D3139}"/>
              </a:ext>
            </a:extLst>
          </p:cNvPr>
          <p:cNvSpPr>
            <a:spLocks noGrp="1"/>
          </p:cNvSpPr>
          <p:nvPr>
            <p:ph idx="1"/>
          </p:nvPr>
        </p:nvSpPr>
        <p:spPr/>
        <p:txBody>
          <a:bodyPr/>
          <a:lstStyle/>
          <a:p>
            <a:pPr>
              <a:lnSpc>
                <a:spcPct val="150000"/>
              </a:lnSpc>
            </a:pPr>
            <a:r>
              <a:rPr lang="en-IN" sz="2400" dirty="0">
                <a:latin typeface="Times New Roman" panose="02020603050405020304" pitchFamily="18" charset="0"/>
                <a:cs typeface="Times New Roman" panose="02020603050405020304" pitchFamily="18" charset="0"/>
              </a:rPr>
              <a:t>Introduction</a:t>
            </a:r>
          </a:p>
          <a:p>
            <a:pPr>
              <a:lnSpc>
                <a:spcPct val="150000"/>
              </a:lnSpc>
            </a:pPr>
            <a:r>
              <a:rPr lang="en-IN" sz="2400" dirty="0">
                <a:latin typeface="Times New Roman" panose="02020603050405020304" pitchFamily="18" charset="0"/>
                <a:cs typeface="Times New Roman" panose="02020603050405020304" pitchFamily="18" charset="0"/>
              </a:rPr>
              <a:t>Existing system</a:t>
            </a:r>
          </a:p>
          <a:p>
            <a:pPr>
              <a:lnSpc>
                <a:spcPct val="150000"/>
              </a:lnSpc>
            </a:pPr>
            <a:r>
              <a:rPr lang="en-IN" sz="2400" dirty="0">
                <a:latin typeface="Times New Roman" panose="02020603050405020304" pitchFamily="18" charset="0"/>
                <a:cs typeface="Times New Roman" panose="02020603050405020304" pitchFamily="18" charset="0"/>
              </a:rPr>
              <a:t>Proposed system</a:t>
            </a:r>
          </a:p>
          <a:p>
            <a:pPr>
              <a:lnSpc>
                <a:spcPct val="150000"/>
              </a:lnSpc>
            </a:pPr>
            <a:r>
              <a:rPr lang="en-IN" sz="2400" dirty="0">
                <a:latin typeface="Times New Roman" panose="02020603050405020304" pitchFamily="18" charset="0"/>
                <a:cs typeface="Times New Roman" panose="02020603050405020304" pitchFamily="18" charset="0"/>
              </a:rPr>
              <a:t>Modules</a:t>
            </a:r>
          </a:p>
          <a:p>
            <a:pPr>
              <a:lnSpc>
                <a:spcPct val="150000"/>
              </a:lnSpc>
            </a:pPr>
            <a:r>
              <a:rPr lang="en-IN" sz="2400" dirty="0">
                <a:latin typeface="Times New Roman" panose="02020603050405020304" pitchFamily="18" charset="0"/>
                <a:cs typeface="Times New Roman" panose="02020603050405020304" pitchFamily="18" charset="0"/>
              </a:rPr>
              <a:t>Snapshots</a:t>
            </a:r>
          </a:p>
          <a:p>
            <a:pPr>
              <a:lnSpc>
                <a:spcPct val="150000"/>
              </a:lnSpc>
            </a:pPr>
            <a:r>
              <a:rPr lang="en-IN" sz="2400" dirty="0">
                <a:latin typeface="Times New Roman" panose="02020603050405020304" pitchFamily="18" charset="0"/>
                <a:cs typeface="Times New Roman" panose="02020603050405020304" pitchFamily="18" charset="0"/>
              </a:rPr>
              <a:t>Conclusion</a:t>
            </a:r>
          </a:p>
          <a:p>
            <a:endParaRPr lang="en-IN" dirty="0"/>
          </a:p>
          <a:p>
            <a:endParaRPr lang="en-IN" dirty="0"/>
          </a:p>
          <a:p>
            <a:endParaRPr lang="en-IN" dirty="0"/>
          </a:p>
        </p:txBody>
      </p:sp>
    </p:spTree>
    <p:extLst>
      <p:ext uri="{BB962C8B-B14F-4D97-AF65-F5344CB8AC3E}">
        <p14:creationId xmlns:p14="http://schemas.microsoft.com/office/powerpoint/2010/main" val="4125724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642E33-6777-9D5A-CFB8-605A59ACD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6351B62A-FB85-78B8-D1EB-1ADDFBDF5C6E}"/>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7EFD915-402B-5C31-877E-9AC34B855EB4}"/>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conclusion, the Clean Commute Android app revolutionizes commuting habits by promoting low-carbon transportation options, providing incentives, community engagement, and comprehensive tracking features. By encouraging sustainable commuting choices, the app aims to reduce carbon emissions, alleviate traffic congestion, and improve the overall environmental impact of transportation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88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AD6BC0-EAEC-B396-9B37-3691B0367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 y="0"/>
            <a:ext cx="12192000" cy="6858000"/>
          </a:xfrm>
        </p:spPr>
      </p:pic>
      <p:sp>
        <p:nvSpPr>
          <p:cNvPr id="2" name="Title 1">
            <a:extLst>
              <a:ext uri="{FF2B5EF4-FFF2-40B4-BE49-F238E27FC236}">
                <a16:creationId xmlns:a16="http://schemas.microsoft.com/office/drawing/2014/main" id="{7EEF727B-6377-1A8F-DED0-AE6C7D0274E1}"/>
              </a:ext>
            </a:extLst>
          </p:cNvPr>
          <p:cNvSpPr>
            <a:spLocks noGrp="1"/>
          </p:cNvSpPr>
          <p:nvPr>
            <p:ph type="title"/>
          </p:nvPr>
        </p:nvSpPr>
        <p:spPr>
          <a:xfrm rot="10800000" flipV="1">
            <a:off x="2064564" y="114300"/>
            <a:ext cx="8357517" cy="5053012"/>
          </a:xfrm>
        </p:spPr>
        <p:txBody>
          <a:bodyPr/>
          <a:lstStyle/>
          <a:p>
            <a:r>
              <a:rPr lang="en-IN" dirty="0"/>
              <a:t>                  </a:t>
            </a:r>
            <a:r>
              <a:rPr lang="en-IN"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1756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170980-C88E-4AE5-CBE4-08CC1A746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1" y="0"/>
            <a:ext cx="12216581" cy="6858000"/>
          </a:xfrm>
          <a:prstGeom prst="rect">
            <a:avLst/>
          </a:prstGeom>
        </p:spPr>
      </p:pic>
      <p:sp>
        <p:nvSpPr>
          <p:cNvPr id="2" name="Title 1">
            <a:extLst>
              <a:ext uri="{FF2B5EF4-FFF2-40B4-BE49-F238E27FC236}">
                <a16:creationId xmlns:a16="http://schemas.microsoft.com/office/drawing/2014/main" id="{C0072685-AB37-654E-3F33-0BA3B4287D6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272FB0-7712-4386-4DE3-DC0CDF210329}"/>
              </a:ext>
            </a:extLst>
          </p:cNvPr>
          <p:cNvSpPr>
            <a:spLocks noGrp="1"/>
          </p:cNvSpPr>
          <p:nvPr>
            <p:ph idx="1"/>
          </p:nvPr>
        </p:nvSpPr>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Clean Commute is an innovative Android application designed to encourage and promote low-carbon transportation options among individuals. The app aims to reduce carbon emissions by motivating users to choose sustainable transportation methods such as walking, cycling, carpooling, and using public transportation. This is designed to make sustainable commuting choices convenient, rewarding, and socially engaging. By encouraging individuals to adopt low-carbon transportation methods, the app aims to contribute to a cleaner environment, reduce traffic congestion, and enhance the overall quality of life in urban areas.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34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192ED4-5434-7AF6-FD4B-D37F61A8E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91"/>
            <a:ext cx="12192000" cy="6858000"/>
          </a:xfrm>
          <a:prstGeom prst="rect">
            <a:avLst/>
          </a:prstGeom>
        </p:spPr>
      </p:pic>
      <p:sp>
        <p:nvSpPr>
          <p:cNvPr id="2" name="Title 1">
            <a:extLst>
              <a:ext uri="{FF2B5EF4-FFF2-40B4-BE49-F238E27FC236}">
                <a16:creationId xmlns:a16="http://schemas.microsoft.com/office/drawing/2014/main" id="{D33443DE-8AB2-F48A-1B9B-837DECCAF6AC}"/>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4FEFBB5-7B8E-8689-B931-01D841D5E7D0}"/>
              </a:ext>
            </a:extLst>
          </p:cNvPr>
          <p:cNvSpPr>
            <a:spLocks noGrp="1"/>
          </p:cNvSpPr>
          <p:nvPr>
            <p:ph idx="1"/>
          </p:nvPr>
        </p:nvSpPr>
        <p:spPr>
          <a:xfrm>
            <a:off x="838200" y="1589651"/>
            <a:ext cx="10380407" cy="4903224"/>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existing transportation system predominantly relies on fossil fuel-powered vehicles, leading to significant carbon emissions and environmental degradation. Private cars are the most common mode of transportation, resulting in traffic congestion, air pollution, and increased energy consumption. Limited emphasis is placed on promoting and incentivizing sustainable transportation alternatives, such as walking, cycling, carpooling, and public transportation. Existing apps and platforms often lack comprehensive features to track and encourage low-carbon commuting, and community engagement in promoting sustainable transportation is relatively limited.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56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D1A94-DA9A-086E-C3AD-D2D42BC33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5403D302-9A1E-F80B-9CA0-27B5B1C9E3D7}"/>
              </a:ext>
            </a:extLst>
          </p:cNvPr>
          <p:cNvSpPr>
            <a:spLocks noGrp="1"/>
          </p:cNvSpPr>
          <p:nvPr>
            <p:ph type="title"/>
          </p:nvPr>
        </p:nvSpPr>
        <p:spPr/>
        <p:txBody>
          <a:bodyPr/>
          <a:lstStyle/>
          <a:p>
            <a:r>
              <a:rPr lang="en-IN" dirty="0"/>
              <a:t>                 </a:t>
            </a:r>
            <a:r>
              <a:rPr lang="en-IN" sz="40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00C5372E-8DDA-0615-79C6-4EFC27688809}"/>
              </a:ext>
            </a:extLst>
          </p:cNvPr>
          <p:cNvSpPr>
            <a:spLocks noGrp="1"/>
          </p:cNvSpPr>
          <p:nvPr>
            <p:ph idx="1"/>
          </p:nvPr>
        </p:nvSpPr>
        <p:spPr/>
        <p:txBody>
          <a:bodyPr>
            <a:normAutofit fontScale="25000" lnSpcReduction="20000"/>
          </a:bodyPr>
          <a:lstStyle/>
          <a:p>
            <a:pPr marL="690880" indent="-342900">
              <a:lnSpc>
                <a:spcPct val="170000"/>
              </a:lnSpc>
              <a:spcAft>
                <a:spcPts val="1030"/>
              </a:spcAft>
              <a:buFont typeface="+mj-lt"/>
              <a:buAutoNum type="arabicPeriod"/>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Limited coverage.</a:t>
            </a:r>
          </a:p>
          <a:p>
            <a:pPr marL="690880" indent="-342900">
              <a:lnSpc>
                <a:spcPct val="170000"/>
              </a:lnSpc>
              <a:spcAft>
                <a:spcPts val="1030"/>
              </a:spcAft>
              <a:buFont typeface="+mj-lt"/>
              <a:buAutoNum type="arabicPeriod"/>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Connectivity and technical issues</a:t>
            </a:r>
            <a:endParaRPr lang="en-IN" sz="96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690880" indent="-342900">
              <a:lnSpc>
                <a:spcPct val="170000"/>
              </a:lnSpc>
              <a:spcAft>
                <a:spcPts val="1030"/>
              </a:spcAft>
              <a:buFont typeface="+mj-lt"/>
              <a:buAutoNum type="arabicPeriod"/>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Lack of integration with all transportation options.    </a:t>
            </a:r>
          </a:p>
          <a:p>
            <a:pPr marL="690880" indent="-342900">
              <a:lnSpc>
                <a:spcPct val="170000"/>
              </a:lnSpc>
              <a:spcAft>
                <a:spcPts val="1030"/>
              </a:spcAft>
              <a:buFont typeface="+mj-lt"/>
              <a:buAutoNum type="arabicPeriod"/>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Limited carbon offsetting options.    </a:t>
            </a:r>
          </a:p>
          <a:p>
            <a:pPr marL="690880" indent="-342900">
              <a:lnSpc>
                <a:spcPct val="170000"/>
              </a:lnSpc>
              <a:spcAft>
                <a:spcPts val="1030"/>
              </a:spcAft>
              <a:buFont typeface="+mj-lt"/>
              <a:buAutoNum type="arabicPeriod"/>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Lack of user customization    </a:t>
            </a:r>
          </a:p>
          <a:p>
            <a:pPr marL="347980" indent="0">
              <a:lnSpc>
                <a:spcPct val="170000"/>
              </a:lnSpc>
              <a:spcAft>
                <a:spcPts val="1030"/>
              </a:spcAft>
              <a:buNone/>
            </a:pP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690880" indent="-342900">
              <a:lnSpc>
                <a:spcPct val="110000"/>
              </a:lnSpc>
              <a:spcAft>
                <a:spcPts val="1030"/>
              </a:spcAft>
              <a:buFont typeface="+mj-lt"/>
              <a:buAutoNum type="arabicPeriod"/>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383540" lvl="0" indent="0" algn="just" fontAlgn="base">
              <a:lnSpc>
                <a:spcPct val="107000"/>
              </a:lnSpc>
              <a:spcAft>
                <a:spcPts val="1840"/>
              </a:spcAft>
              <a:buClr>
                <a:srgbClr val="000000"/>
              </a:buClr>
              <a:buSzPts val="1200"/>
              <a:buNone/>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341485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E9FBA0-A289-6F7F-6668-F95F6C286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6" y="0"/>
            <a:ext cx="12264735" cy="6858000"/>
          </a:xfrm>
          <a:prstGeom prst="rect">
            <a:avLst/>
          </a:prstGeom>
        </p:spPr>
      </p:pic>
      <p:sp>
        <p:nvSpPr>
          <p:cNvPr id="2" name="Title 1">
            <a:extLst>
              <a:ext uri="{FF2B5EF4-FFF2-40B4-BE49-F238E27FC236}">
                <a16:creationId xmlns:a16="http://schemas.microsoft.com/office/drawing/2014/main" id="{A7C39D08-84F8-8E59-9C03-DD98E19D888A}"/>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C126BAA-9BB6-51DD-43BB-FAB2D3E3C12E}"/>
              </a:ext>
            </a:extLst>
          </p:cNvPr>
          <p:cNvSpPr>
            <a:spLocks noGrp="1"/>
          </p:cNvSpPr>
          <p:nvPr>
            <p:ph idx="1"/>
          </p:nvPr>
        </p:nvSpPr>
        <p:spPr/>
        <p:txBody>
          <a:bodyPr>
            <a:normAutofit fontScale="92500"/>
          </a:bodyPr>
          <a:lstStyle/>
          <a:p>
            <a:pPr algn="just">
              <a:lnSpc>
                <a:spcPct val="150000"/>
              </a:lnSpc>
            </a:pPr>
            <a:r>
              <a:rPr lang="en-IN" sz="2400" kern="100" dirty="0">
                <a:solidFill>
                  <a:srgbClr val="000000"/>
                </a:solidFill>
                <a:effectLst/>
                <a:latin typeface="Times New Roman" panose="02020603050405020304" pitchFamily="18" charset="0"/>
                <a:ea typeface="Times New Roman" panose="02020603050405020304" pitchFamily="18" charset="0"/>
              </a:rPr>
              <a:t>The proposed Clean Commute Android app to revolutionize the transportation Landscape by encouraging low-carbon commuting. It offers trip tracking, a carbon footprint calculator, route planning, and trip tracking. By providing users with incentives, information, and a sense of community, the app promotes sustainable transportation options, reduces carbon emissions, and improves the overall environmental impact of commuting. It also offers calculation of energy consumption on bills dependent on amount of people in house hold it allows users to enter starting and ending dates based on which further actions are taken by admin.    </a:t>
            </a:r>
          </a:p>
          <a:p>
            <a:endParaRPr lang="en-IN" dirty="0"/>
          </a:p>
        </p:txBody>
      </p:sp>
    </p:spTree>
    <p:extLst>
      <p:ext uri="{BB962C8B-B14F-4D97-AF65-F5344CB8AC3E}">
        <p14:creationId xmlns:p14="http://schemas.microsoft.com/office/powerpoint/2010/main" val="19565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D41D2-FD55-C28D-373B-D1A9FA99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512AAE97-FDFD-4993-6B79-6E69298F3483}"/>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1540BDAA-4B07-EFAA-6497-3BF6486EE7A8}"/>
              </a:ext>
            </a:extLst>
          </p:cNvPr>
          <p:cNvSpPr>
            <a:spLocks noGrp="1"/>
          </p:cNvSpPr>
          <p:nvPr>
            <p:ph idx="1"/>
          </p:nvPr>
        </p:nvSpPr>
        <p:spPr/>
        <p:txBody>
          <a:bodyPr/>
          <a:lstStyle/>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Increased awareness.    </a:t>
            </a:r>
          </a:p>
          <a:p>
            <a:pPr marL="342900" indent="-342900">
              <a:lnSpc>
                <a:spcPct val="150000"/>
              </a:lnSpc>
              <a:buFont typeface="+mj-lt"/>
              <a:buAutoNum type="arabicPeriod"/>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Convenient access to information.     </a:t>
            </a:r>
          </a:p>
          <a:p>
            <a:pPr marL="342900" indent="-342900">
              <a:lnSpc>
                <a:spcPct val="150000"/>
              </a:lnSpc>
              <a:buFont typeface="+mj-lt"/>
              <a:buAutoNum type="arabicPeriod"/>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Personalized feedback and tracking.    </a:t>
            </a:r>
          </a:p>
          <a:p>
            <a:pPr marL="342900" indent="-342900">
              <a:lnSpc>
                <a:spcPct val="150000"/>
              </a:lnSpc>
              <a:buFont typeface="+mj-lt"/>
              <a:buAutoNum type="arabicPeriod"/>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Environmental impact reduction. </a:t>
            </a:r>
          </a:p>
          <a:p>
            <a:pPr marL="0" indent="0">
              <a:lnSpc>
                <a:spcPct val="150000"/>
              </a:lnSpc>
              <a:buNone/>
            </a:pPr>
            <a:r>
              <a:rPr lang="en-IN" sz="2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0" indent="0">
              <a:buNone/>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89407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93041C-DB54-6F3D-BE52-A75311010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BF476531-AA46-C52E-FC46-15A6F6E7D096}"/>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31CC8A96-AB94-B6B7-1945-40B3CC34C841}"/>
              </a:ext>
            </a:extLst>
          </p:cNvPr>
          <p:cNvSpPr>
            <a:spLocks noGrp="1"/>
          </p:cNvSpPr>
          <p:nvPr>
            <p:ph idx="1"/>
          </p:nvPr>
        </p:nvSpPr>
        <p:spPr>
          <a:xfrm>
            <a:off x="838200" y="1600201"/>
            <a:ext cx="10515600" cy="1413164"/>
          </a:xfrm>
        </p:spPr>
        <p:txBody>
          <a:bodyPr>
            <a:normAutofit lnSpcReduction="10000"/>
          </a:bodyPr>
          <a:lstStyle/>
          <a:p>
            <a:r>
              <a:rPr lang="en-IN" dirty="0"/>
              <a:t> Hard disk    : 40GB</a:t>
            </a:r>
          </a:p>
          <a:p>
            <a:r>
              <a:rPr lang="en-IN" dirty="0"/>
              <a:t> RAM            : 8GB</a:t>
            </a:r>
          </a:p>
          <a:p>
            <a:r>
              <a:rPr lang="en-IN" dirty="0"/>
              <a:t>Device          : Android mobile</a:t>
            </a:r>
          </a:p>
          <a:p>
            <a:endParaRPr lang="en-IN" dirty="0"/>
          </a:p>
          <a:p>
            <a:pPr marL="0" indent="0">
              <a:buNone/>
            </a:pPr>
            <a:endParaRPr lang="en-IN" dirty="0"/>
          </a:p>
        </p:txBody>
      </p:sp>
      <p:sp>
        <p:nvSpPr>
          <p:cNvPr id="4" name="Title 1">
            <a:extLst>
              <a:ext uri="{FF2B5EF4-FFF2-40B4-BE49-F238E27FC236}">
                <a16:creationId xmlns:a16="http://schemas.microsoft.com/office/drawing/2014/main" id="{1975B006-651A-237A-7281-4A60CEB1B46A}"/>
              </a:ext>
            </a:extLst>
          </p:cNvPr>
          <p:cNvSpPr txBox="1">
            <a:spLocks/>
          </p:cNvSpPr>
          <p:nvPr/>
        </p:nvSpPr>
        <p:spPr>
          <a:xfrm rot="10800000" flipV="1">
            <a:off x="838200" y="3013362"/>
            <a:ext cx="7568045" cy="831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SOFTWARE REQUIREMENTS</a:t>
            </a:r>
          </a:p>
        </p:txBody>
      </p:sp>
      <p:sp>
        <p:nvSpPr>
          <p:cNvPr id="5" name="Content Placeholder 2">
            <a:extLst>
              <a:ext uri="{FF2B5EF4-FFF2-40B4-BE49-F238E27FC236}">
                <a16:creationId xmlns:a16="http://schemas.microsoft.com/office/drawing/2014/main" id="{C8485EE9-FFF4-6D9E-2C39-01FE6F28B380}"/>
              </a:ext>
            </a:extLst>
          </p:cNvPr>
          <p:cNvSpPr txBox="1">
            <a:spLocks/>
          </p:cNvSpPr>
          <p:nvPr/>
        </p:nvSpPr>
        <p:spPr>
          <a:xfrm rot="10800000" flipV="1">
            <a:off x="838200" y="3844635"/>
            <a:ext cx="10668000" cy="23899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 OS                                                    : windows 10</a:t>
            </a:r>
          </a:p>
          <a:p>
            <a:r>
              <a:rPr lang="en-IN" dirty="0"/>
              <a:t> Language used                               : java ,XML,SQL</a:t>
            </a:r>
          </a:p>
          <a:p>
            <a:r>
              <a:rPr lang="en-IN" dirty="0"/>
              <a:t>Development Environment           : Android Studio</a:t>
            </a:r>
          </a:p>
          <a:p>
            <a:r>
              <a:rPr lang="en-IN" dirty="0"/>
              <a:t>Database                                           : SQLite</a:t>
            </a:r>
          </a:p>
          <a:p>
            <a:r>
              <a:rPr lang="en-IN" dirty="0"/>
              <a:t>Software                                            : JDK, Android SDK,DB Browser for SQLite</a:t>
            </a:r>
          </a:p>
          <a:p>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95169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84D8DE-8AA3-9D3D-EE51-C1B8C743C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E222B0-4237-56AA-CA44-BFCF4104F1A8}"/>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MODULES OF THE PROJECT</a:t>
            </a:r>
          </a:p>
        </p:txBody>
      </p:sp>
      <p:sp>
        <p:nvSpPr>
          <p:cNvPr id="3" name="Content Placeholder 2">
            <a:extLst>
              <a:ext uri="{FF2B5EF4-FFF2-40B4-BE49-F238E27FC236}">
                <a16:creationId xmlns:a16="http://schemas.microsoft.com/office/drawing/2014/main" id="{2006D3F9-53A3-1B5E-6AC3-030B0B933650}"/>
              </a:ext>
            </a:extLst>
          </p:cNvPr>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1. </a:t>
            </a:r>
            <a:r>
              <a:rPr lang="en-US" sz="2400" b="1" dirty="0">
                <a:latin typeface="Times New Roman" panose="02020603050405020304" pitchFamily="18" charset="0"/>
                <a:cs typeface="Times New Roman" panose="02020603050405020304" pitchFamily="18" charset="0"/>
              </a:rPr>
              <a:t>Profile Management</a:t>
            </a:r>
            <a:r>
              <a:rPr lang="en-US" sz="2400" dirty="0">
                <a:latin typeface="Times New Roman" panose="02020603050405020304" pitchFamily="18" charset="0"/>
                <a:cs typeface="Times New Roman" panose="02020603050405020304" pitchFamily="18" charset="0"/>
              </a:rPr>
              <a:t>: Users can set their preferences, commuting goals, and track their progress over time.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2. </a:t>
            </a:r>
            <a:r>
              <a:rPr lang="en-US" sz="2400" b="1" dirty="0">
                <a:latin typeface="Times New Roman" panose="02020603050405020304" pitchFamily="18" charset="0"/>
                <a:cs typeface="Times New Roman" panose="02020603050405020304" pitchFamily="18" charset="0"/>
              </a:rPr>
              <a:t>Trip Tracking and Logging</a:t>
            </a:r>
            <a:r>
              <a:rPr lang="en-US" sz="2400" dirty="0">
                <a:latin typeface="Times New Roman" panose="02020603050405020304" pitchFamily="18" charset="0"/>
                <a:cs typeface="Times New Roman" panose="02020603050405020304" pitchFamily="18" charset="0"/>
              </a:rPr>
              <a:t>: It records details such as distance, mode of transportation, and duration of each trip, providing valuable data for carbon footprint calculation and progress tracking.</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161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815</Words>
  <Application>Microsoft Office PowerPoint</Application>
  <PresentationFormat>Widescreen</PresentationFormat>
  <Paragraphs>78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University of Mysore Yuvaraja’s College[autonomous] Mysuru </vt:lpstr>
      <vt:lpstr>AGENDA:</vt:lpstr>
      <vt:lpstr>INTRODUCTION</vt:lpstr>
      <vt:lpstr>EXISTING SYSTEM</vt:lpstr>
      <vt:lpstr>                 DISADVANTAGES</vt:lpstr>
      <vt:lpstr>                 PROPOSED SYSTEM</vt:lpstr>
      <vt:lpstr>                 ADVANTAGES</vt:lpstr>
      <vt:lpstr>HARDWARE REQUIREMENTS</vt:lpstr>
      <vt:lpstr>MODULES OF THE PROJECT</vt:lpstr>
      <vt:lpstr>MODULES OF THE PROJECT</vt:lpstr>
      <vt:lpstr>     MODULES OF THE PROJECT</vt:lpstr>
      <vt:lpstr>            USE CASE DIAGRAM</vt:lpstr>
      <vt:lpstr>          USE CASE DIAGRAM</vt:lpstr>
      <vt:lpstr>  SNAPSHOTS - ADD A NEW CAR</vt:lpstr>
      <vt:lpstr> PICK CAR ICON       ADD CAR MODEL</vt:lpstr>
      <vt:lpstr>    FILL DETAILS ABOUT ROUTES</vt:lpstr>
      <vt:lpstr>ADMIN SEND POP UP MESSAGE CARBON EMISSION CONSUMED</vt:lpstr>
      <vt:lpstr> ADMIN GIVES TIPS TO USER</vt:lpstr>
      <vt:lpstr>    USER CAN VIEW ALL JOURNEYS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mysore  Yuvaraja’s college[autonomous] mysore</dc:title>
  <dc:creator>Anjali M K</dc:creator>
  <cp:lastModifiedBy>Anjali M K</cp:lastModifiedBy>
  <cp:revision>8</cp:revision>
  <dcterms:created xsi:type="dcterms:W3CDTF">2024-05-16T16:32:47Z</dcterms:created>
  <dcterms:modified xsi:type="dcterms:W3CDTF">2024-07-09T02:54:00Z</dcterms:modified>
</cp:coreProperties>
</file>