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72" r:id="rId1"/>
  </p:sldMasterIdLst>
  <p:notesMasterIdLst>
    <p:notesMasterId r:id="rId2"/>
  </p:notesMasterIdLst>
  <p:sldIdLst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67" y="3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EBB8C7EA-FACD-483E-AE56-0A07D8957BFE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104868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8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445CD134-1C09-406F-B812-1A211C501DAC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1827B31-4ACC-47F5-85AC-FBC9FAF3D782}" type="datetime4">
              <a:rPr lang="en-US" smtClean="0"/>
              <a:t>March 11, 2025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Dept. of Computer Science of Engineering</a:t>
            </a:r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F2BB8CC-44A5-447B-8507-BEFAE06C32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63AACAD-DB50-44B3-BC4D-A1D969F48CF6}" type="datetime4">
              <a:rPr lang="en-US" smtClean="0"/>
              <a:t>March 11, 2025</a:t>
            </a:fld>
            <a:endParaRPr lang="en-US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Dept. of Computer Science of Engineering</a:t>
            </a:r>
            <a:endParaRPr lang="en-US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F2BB8CC-44A5-447B-8507-BEFAE06C32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B159AF6-C6D2-45D1-9F0B-132C4A66A98B}" type="datetime4">
              <a:rPr lang="en-US" smtClean="0"/>
              <a:t>March 11, 2025</a:t>
            </a:fld>
            <a:endParaRPr lang="en-US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Dept. of Computer Science of Engineering</a:t>
            </a:r>
            <a:endParaRPr lang="en-US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F2BB8CC-44A5-447B-8507-BEFAE06C32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9BB7B7A-3264-4EEC-875A-64A983C033E4}" type="datetime4">
              <a:rPr lang="en-US" smtClean="0"/>
              <a:t>March 11, 2025</a:t>
            </a:fld>
            <a:endParaRPr lang="en-US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Dept. of Computer Science of Engineering</a:t>
            </a:r>
            <a:endParaRPr lang="en-US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F2BB8CC-44A5-447B-8507-BEFAE06C32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16385C5-F2F8-4FEE-BF40-9F42AFFA4B50}" type="datetime4">
              <a:rPr lang="en-US" smtClean="0"/>
              <a:t>March 11, 2025</a:t>
            </a:fld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Dept. of Computer Science of Engineering</a:t>
            </a:r>
            <a:endParaRPr lang="en-US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F2BB8CC-44A5-447B-8507-BEFAE06C32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2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C49A21B-964A-436E-9C9E-DBC3D4889F73}" type="datetime4">
              <a:rPr lang="en-US" smtClean="0"/>
              <a:t>March 11, 2025</a:t>
            </a:fld>
            <a:endParaRPr lang="en-US"/>
          </a:p>
        </p:txBody>
      </p:sp>
      <p:sp>
        <p:nvSpPr>
          <p:cNvPr id="10486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Dept. of Computer Science of Engineering</a:t>
            </a:r>
            <a:endParaRPr lang="en-US"/>
          </a:p>
        </p:txBody>
      </p:sp>
      <p:sp>
        <p:nvSpPr>
          <p:cNvPr id="10486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F2BB8CC-44A5-447B-8507-BEFAE06C32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7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68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0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628091-03AF-4469-BE17-CF9C01CA90F8}" type="datetime4">
              <a:rPr lang="en-US" smtClean="0"/>
              <a:t>March 11, 2025</a:t>
            </a:fld>
            <a:endParaRPr lang="en-US"/>
          </a:p>
        </p:txBody>
      </p:sp>
      <p:sp>
        <p:nvSpPr>
          <p:cNvPr id="104867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Dept. of Computer Science of Engineering</a:t>
            </a:r>
            <a:endParaRPr lang="en-US"/>
          </a:p>
        </p:txBody>
      </p:sp>
      <p:sp>
        <p:nvSpPr>
          <p:cNvPr id="104867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F2BB8CC-44A5-447B-8507-BEFAE06C32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E6D8E6-D959-4256-AE4C-26D1FF94A308}" type="datetime4">
              <a:rPr lang="en-US" smtClean="0"/>
              <a:t>March 11, 2025</a:t>
            </a:fld>
            <a:endParaRPr lang="en-US"/>
          </a:p>
        </p:txBody>
      </p:sp>
      <p:sp>
        <p:nvSpPr>
          <p:cNvPr id="104863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Dept. of Computer Science of Engineering</a:t>
            </a:r>
            <a:endParaRPr lang="en-US"/>
          </a:p>
        </p:txBody>
      </p:sp>
      <p:sp>
        <p:nvSpPr>
          <p:cNvPr id="10486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F2BB8CC-44A5-447B-8507-BEFAE06C32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5CF4700-E60A-411E-B857-C0684CA7C847}" type="datetime4">
              <a:rPr lang="en-US" smtClean="0"/>
              <a:t>March 11, 2025</a:t>
            </a:fld>
            <a:endParaRPr lang="en-US"/>
          </a:p>
        </p:txBody>
      </p:sp>
      <p:sp>
        <p:nvSpPr>
          <p:cNvPr id="104867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Dept. of Computer Science of Engineering</a:t>
            </a:r>
            <a:endParaRPr lang="en-US"/>
          </a:p>
        </p:txBody>
      </p:sp>
      <p:sp>
        <p:nvSpPr>
          <p:cNvPr id="10486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F2BB8CC-44A5-447B-8507-BEFAE06C32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8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1337E7D-070F-43CA-BE87-7C12861329C8}" type="datetime4">
              <a:rPr lang="en-US" smtClean="0"/>
              <a:t>March 11, 2025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Dept. of Computer Science of Engineering</a:t>
            </a:r>
            <a:endParaRPr lang="en-US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F2BB8CC-44A5-447B-8507-BEFAE06C32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5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9BCE3E8-43A6-4560-974D-BBC0997EAEDD}" type="datetime4">
              <a:rPr lang="en-US" smtClean="0"/>
              <a:t>March 11, 2025</a:t>
            </a:fld>
            <a:endParaRPr 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Dept. of Computer Science of Engineering</a:t>
            </a:r>
            <a:endParaRPr lang="en-US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F2BB8CC-44A5-447B-8507-BEFAE06C32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7FF6E-331D-4361-A899-F5B8B10CDE83}" type="datetime4">
              <a:rPr lang="en-US" smtClean="0"/>
              <a:t>March 11, 2025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Dept. of Computer Science of Engineering</a:t>
            </a:r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BB8CC-44A5-447B-8507-BEFAE06C3291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1" ftr="1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266738" y="2305522"/>
            <a:ext cx="9504726" cy="1251289"/>
          </a:xfrm>
        </p:spPr>
        <p:txBody>
          <a:bodyPr>
            <a:normAutofit/>
          </a:bodyPr>
          <a:p>
            <a:r>
              <a:rPr b="1" dirty="0" sz="32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DebugGPT</a:t>
            </a:r>
            <a:r>
              <a:rPr dirty="0" sz="32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sz="32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AI powered code Debugger and Optimizer </a:t>
            </a:r>
            <a:r>
              <a:rPr dirty="0" sz="24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 RAG)</a:t>
            </a:r>
            <a:endParaRPr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2" name="Picture 1" descr="C:\Users\Admin\Downloads\BEC-NEW HEADER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 t="6558"/>
          <a:stretch>
            <a:fillRect/>
          </a:stretch>
        </p:blipFill>
        <p:spPr bwMode="auto">
          <a:xfrm>
            <a:off x="655982" y="36513"/>
            <a:ext cx="11111947" cy="1374844"/>
          </a:xfrm>
          <a:prstGeom prst="rect"/>
          <a:noFill/>
          <a:ln>
            <a:noFill/>
          </a:ln>
        </p:spPr>
      </p:pic>
      <p:sp>
        <p:nvSpPr>
          <p:cNvPr id="1048587" name="Subtitle 4"/>
          <p:cNvSpPr>
            <a:spLocks noGrp="1"/>
          </p:cNvSpPr>
          <p:nvPr>
            <p:ph type="subTitle" idx="1"/>
          </p:nvPr>
        </p:nvSpPr>
        <p:spPr>
          <a:xfrm>
            <a:off x="6736361" y="3974365"/>
            <a:ext cx="4837634" cy="2381985"/>
          </a:xfrm>
        </p:spPr>
        <p:txBody>
          <a:bodyPr>
            <a:normAutofit/>
          </a:bodyPr>
          <a:p>
            <a:pPr algn="l"/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  <a:endParaRPr b="1" dirty="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1.Anjali.T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730322104004)</a:t>
            </a:r>
            <a:endParaRPr dirty="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2.Gurumoorthy(730322104016)</a:t>
            </a:r>
            <a:endParaRPr dirty="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3.Kamalesh(730322104025)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4.Kalaivani.T(730322104026)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dirty="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dirty="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dirty="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8" name="Rectangle 5"/>
          <p:cNvSpPr/>
          <p:nvPr/>
        </p:nvSpPr>
        <p:spPr>
          <a:xfrm>
            <a:off x="3090684" y="1720747"/>
            <a:ext cx="5389881" cy="574040"/>
          </a:xfrm>
          <a:prstGeom prst="rect"/>
        </p:spPr>
        <p:txBody>
          <a:bodyPr wrap="none">
            <a:spAutoFit/>
          </a:bodyPr>
          <a:p>
            <a:r>
              <a:rPr b="1" dirty="0" sz="3200"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Zeroth Review - Project Work</a:t>
            </a:r>
            <a:endParaRPr b="1" dirty="0" sz="32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9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00841A-61FE-4EC5-9CE6-DE024F877B8D}" type="datetime4">
              <a:rPr lang="en-US" smtClean="0"/>
              <a:t>March 13, 2025</a:t>
            </a:fld>
            <a:endParaRPr dirty="0" lang="en-US"/>
          </a:p>
        </p:txBody>
      </p:sp>
      <p:sp>
        <p:nvSpPr>
          <p:cNvPr id="1048590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 smtClean="0"/>
              <a:t>Dept. of Computer Science of Engineering</a:t>
            </a:r>
            <a:endParaRPr dirty="0" lang="en-US"/>
          </a:p>
        </p:txBody>
      </p:sp>
      <p:sp>
        <p:nvSpPr>
          <p:cNvPr id="1048591" name="Subtitle 4"/>
          <p:cNvSpPr txBox="1"/>
          <p:nvPr/>
        </p:nvSpPr>
        <p:spPr>
          <a:xfrm>
            <a:off x="495176" y="4074423"/>
            <a:ext cx="4825967" cy="1764315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ctr" defTabSz="914400" eaLnBrk="1" hangingPunct="1" indent="0" latinLnBrk="0" marL="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ctr" defTabSz="914400" eaLnBrk="1" hangingPunct="1" indent="0" latinLnBrk="0" marL="457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ctr" defTabSz="914400" eaLnBrk="1" hangingPunct="1" indent="0" latinLnBrk="0" marL="914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ctr" defTabSz="914400" eaLnBrk="1" hangingPunct="1" indent="0" latinLnBrk="0" marL="1371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ctr" defTabSz="914400" eaLnBrk="1" hangingPunct="1" indent="0" latinLnBrk="0" marL="1828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ctr" defTabSz="914400" eaLnBrk="1" hangingPunct="1" indent="0" latinLnBrk="0" marL="2286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ctr" defTabSz="914400" eaLnBrk="1" hangingPunct="1" indent="0" latinLnBrk="0" marL="2743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ctr" defTabSz="914400" eaLnBrk="1" hangingPunct="1" indent="0" latinLnBrk="0" marL="3200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ctr" defTabSz="914400" eaLnBrk="1" hangingPunct="1" indent="0" latinLnBrk="0" marL="3657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</a:t>
            </a: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  <a:endParaRPr b="1" dirty="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dirty="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Mr.P</a:t>
            </a:r>
            <a:r>
              <a:rPr dirty="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.Sandhiya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ME., </a:t>
            </a:r>
            <a:r>
              <a:rPr dirty="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endParaRPr dirty="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/CSE</a:t>
            </a:r>
          </a:p>
          <a:p>
            <a:pPr algn="l"/>
            <a:endParaRPr dirty="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dirty="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ctrTitle"/>
          </p:nvPr>
        </p:nvSpPr>
        <p:spPr>
          <a:xfrm>
            <a:off x="356151" y="479832"/>
            <a:ext cx="9928751" cy="921129"/>
          </a:xfrm>
        </p:spPr>
        <p:txBody>
          <a:bodyPr>
            <a:normAutofit/>
          </a:bodyPr>
          <a:p>
            <a:pPr algn="l">
              <a:lnSpc>
                <a:spcPct val="150000"/>
              </a:lnSpc>
            </a:pPr>
            <a:r>
              <a:rPr b="1" dirty="0" sz="3600" lang="en-US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b="1" dirty="0" sz="3600" 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2" name="Subtitle 2"/>
          <p:cNvSpPr>
            <a:spLocks noGrp="1"/>
          </p:cNvSpPr>
          <p:nvPr>
            <p:ph type="subTitle" idx="1"/>
          </p:nvPr>
        </p:nvSpPr>
        <p:spPr>
          <a:xfrm>
            <a:off x="427840" y="1459684"/>
            <a:ext cx="11216080" cy="4647501"/>
          </a:xfrm>
        </p:spPr>
        <p:txBody>
          <a:bodyPr>
            <a:noAutofit/>
          </a:bodyPr>
          <a:p>
            <a:pPr algn="just" indent="-514350" marL="514350"/>
            <a:endParaRPr dirty="0" sz="2000" lang="en-US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Debug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GPT: 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 Systematic Approach to AI Debugging and Optimization by Patel, K., and Mehta in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0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ResearchGate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(2023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) and one of the application in </a:t>
            </a:r>
            <a:r>
              <a:rPr b="1"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Retrieval-Augmented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Generation (RAG) for Fact-Checking and Debugging AI Models by 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Chen, H., and Zhao, Y in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Elsevier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(2023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Critic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GPT and Debug GPT: </a:t>
            </a: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 to AI Optimization </a:t>
            </a: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Hassan, F., and Ahmed, S in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on AI(2022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 indent="-457200" marL="457200">
              <a:buAutoNum type="arabicPeriod" startAt="4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LLM Performance with Self-Debugging Mechanisms By 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Gupta, N., and Sharma, R in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Elsevier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(2023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 indent="-457200" marL="457200">
              <a:buAutoNum type="arabicPeriod" startAt="4"/>
            </a:pP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AI-Augmented Software Development</a:t>
            </a:r>
            <a:r>
              <a:rPr dirty="0" sz="2000" lang="en-US"/>
              <a:t>: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Enhancing Code Quality and Developer </a:t>
            </a:r>
            <a:r>
              <a:rPr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 by IJNRD.</a:t>
            </a:r>
          </a:p>
          <a:p>
            <a:pPr algn="just" indent="-457200" marL="457200">
              <a:buAutoNum type="arabicPeriod" startAt="4"/>
            </a:pP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Examining the Use and Impact of an AI Code Assistant on Developer </a:t>
            </a: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 </a:t>
            </a:r>
            <a:r>
              <a:rPr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 arxiv.org</a:t>
            </a:r>
          </a:p>
          <a:p>
            <a:pPr algn="just" indent="-457200" marL="457200">
              <a:buAutoNum type="arabicPeriod" startAt="4"/>
            </a:pP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514350" marL="514350"/>
            <a:endParaRPr dirty="0" sz="2000" lang="en-IN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17DF0E-667F-420E-B4D9-87D36B058E8D}" type="datetime4">
              <a:rPr lang="en-US" smtClean="0"/>
              <a:t>March 13, 2025</a:t>
            </a:fld>
            <a:endParaRPr lang="en-US"/>
          </a:p>
        </p:txBody>
      </p:sp>
      <p:sp>
        <p:nvSpPr>
          <p:cNvPr id="104862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Dept. of Computer Science of Engineering</a:t>
            </a:r>
            <a:endParaRPr lang="en-US"/>
          </a:p>
        </p:txBody>
      </p:sp>
    </p:spTree>
  </p:cSld>
  <p:clrMapOvr>
    <a:masterClrMapping/>
  </p:clrMapOvr>
  <p:transition spd="med">
    <p:pull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ctrTitle"/>
          </p:nvPr>
        </p:nvSpPr>
        <p:spPr>
          <a:xfrm>
            <a:off x="356151" y="479832"/>
            <a:ext cx="11258093" cy="1114076"/>
          </a:xfrm>
        </p:spPr>
        <p:txBody>
          <a:bodyPr>
            <a:normAutofit/>
          </a:bodyPr>
          <a:p>
            <a:pPr algn="l">
              <a:lnSpc>
                <a:spcPct val="150000"/>
              </a:lnSpc>
            </a:pPr>
            <a:r>
              <a:rPr b="1" dirty="0" sz="3600" lang="en-US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                                                             (</a:t>
            </a:r>
            <a:r>
              <a:rPr b="1" dirty="0" sz="3600" lang="en-US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b="1" dirty="0" sz="3600" lang="en-US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b="1" dirty="0" sz="3600" 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6" name="Subtitle 2"/>
          <p:cNvSpPr>
            <a:spLocks noGrp="1"/>
          </p:cNvSpPr>
          <p:nvPr>
            <p:ph type="subTitle" idx="1"/>
          </p:nvPr>
        </p:nvSpPr>
        <p:spPr>
          <a:xfrm>
            <a:off x="671119" y="1736521"/>
            <a:ext cx="10326848" cy="4619828"/>
          </a:xfrm>
        </p:spPr>
        <p:txBody>
          <a:bodyPr>
            <a:noAutofit/>
          </a:bodyPr>
          <a:p>
            <a:pPr algn="just" indent="-514350" marL="514350"/>
            <a:endParaRPr dirty="0" sz="2000" lang="en-US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Critic GPT and Debug GPT for AI Content Optimization By 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Hassan, F., and 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Ahmed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, S in 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on AI(2022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l"/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Harnessing Retrieval-Augmented Generation (RAG) for Error-Free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AI Responses By 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Chen, H., and Zhao, Y in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Elsevier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(2023).</a:t>
            </a:r>
          </a:p>
          <a:p>
            <a:pPr algn="l"/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Enhancing Debugging Capabilities in LLM-Based Systems Using AI By 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Smith, J., and Brown, L in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b="1"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xplore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(2023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l"/>
            <a:r>
              <a:rPr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Leveraging </a:t>
            </a:r>
            <a:r>
              <a:rPr b="1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Enhance Debugging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Evaluating AI-Driven Solutions in Software </a:t>
            </a:r>
            <a:r>
              <a:rPr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Development“ by AJCST.CO</a:t>
            </a: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514350" marL="514350"/>
            <a:endParaRPr dirty="0" sz="2000" lang="en-IN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17DF0E-667F-420E-B4D9-87D36B058E8D}" type="datetime4">
              <a:rPr lang="en-US" smtClean="0"/>
              <a:t>March 13, 2025</a:t>
            </a:fld>
            <a:endParaRPr lang="en-US"/>
          </a:p>
        </p:txBody>
      </p:sp>
      <p:sp>
        <p:nvSpPr>
          <p:cNvPr id="1048628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Dept. of Computer Science of Engineering</a:t>
            </a:r>
            <a:endParaRPr lang="en-US"/>
          </a:p>
        </p:txBody>
      </p:sp>
    </p:spTree>
  </p:cSld>
  <p:clrMapOvr>
    <a:masterClrMapping/>
  </p:clrMapOvr>
  <p:transition spd="med">
    <p:pull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3"/>
          <p:cNvSpPr>
            <a:spLocks noGrp="1"/>
          </p:cNvSpPr>
          <p:nvPr>
            <p:ph type="title"/>
          </p:nvPr>
        </p:nvSpPr>
        <p:spPr>
          <a:xfrm>
            <a:off x="941231" y="2122415"/>
            <a:ext cx="10515600" cy="2667699"/>
          </a:xfrm>
        </p:spPr>
        <p:txBody>
          <a:bodyPr>
            <a:normAutofit/>
          </a:bodyPr>
          <a:p>
            <a:pPr algn="ctr"/>
            <a:r>
              <a:rPr dirty="0" sz="3200" lang="en-US">
                <a:latin typeface="Times New Roman" pitchFamily="18" charset="0"/>
                <a:cs typeface="Times New Roman" pitchFamily="18" charset="0"/>
              </a:rPr>
              <a:t>Thank You</a:t>
            </a:r>
            <a:r>
              <a:rPr dirty="0" sz="3200" lang="en-US" smtClean="0">
                <a:latin typeface="Times New Roman" pitchFamily="18" charset="0"/>
                <a:cs typeface="Times New Roman" pitchFamily="18" charset="0"/>
              </a:rPr>
              <a:t>!</a:t>
            </a:r>
            <a:br>
              <a:rPr dirty="0" sz="3200" lang="en-US" smtClean="0">
                <a:latin typeface="Times New Roman" pitchFamily="18" charset="0"/>
                <a:cs typeface="Times New Roman" pitchFamily="18" charset="0"/>
              </a:rPr>
            </a:br>
            <a:r>
              <a:rPr b="1" dirty="0" sz="3200" lang="en-US">
                <a:latin typeface="Times New Roman" pitchFamily="18" charset="0"/>
                <a:cs typeface="Times New Roman" pitchFamily="18" charset="0"/>
              </a:rPr>
              <a:t/>
            </a:r>
            <a:br>
              <a:rPr b="1" dirty="0" sz="3200" lang="en-US">
                <a:latin typeface="Times New Roman" pitchFamily="18" charset="0"/>
                <a:cs typeface="Times New Roman" pitchFamily="18" charset="0"/>
              </a:rPr>
            </a:br>
            <a:r>
              <a:rPr b="1" dirty="0" sz="3200" lang="en-US">
                <a:latin typeface="Times New Roman" pitchFamily="18" charset="0"/>
                <a:cs typeface="Times New Roman" pitchFamily="18" charset="0"/>
              </a:rPr>
              <a:t>ANY QUERIES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ctrTitle"/>
          </p:nvPr>
        </p:nvSpPr>
        <p:spPr>
          <a:xfrm>
            <a:off x="178904" y="245660"/>
            <a:ext cx="4061792" cy="974794"/>
          </a:xfrm>
        </p:spPr>
        <p:txBody>
          <a:bodyPr>
            <a:normAutofit/>
          </a:bodyPr>
          <a:p>
            <a:pPr algn="l">
              <a:lnSpc>
                <a:spcPct val="150000"/>
              </a:lnSpc>
            </a:pPr>
            <a:r>
              <a:rPr b="1" dirty="0" sz="3600"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  <a:endParaRPr b="1" dirty="0" sz="3600" lang="en-US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360727" y="1341784"/>
            <a:ext cx="11291581" cy="4949960"/>
          </a:xfrm>
        </p:spPr>
        <p:txBody>
          <a:bodyPr>
            <a:normAutofit fontScale="95000"/>
          </a:bodyPr>
          <a:p>
            <a:pPr algn="l">
              <a:lnSpc>
                <a:spcPct val="150000"/>
              </a:lnSpc>
            </a:pPr>
            <a:r>
              <a:rPr altLang="en-US"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altLang="en-US" dirty="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Explore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Debug GPT is an AI-driven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designed to enhance programming skills by automating debugging, improving code </a:t>
            </a:r>
            <a:r>
              <a:rPr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quality(optimize code),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providing interactive learning experiences. It assists users by analyzing code, detecting errors, and offering intelligent suggestions for optimization. The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delivers both text and video-based explanations, making complex concepts more accessible</a:t>
            </a:r>
            <a:r>
              <a:rPr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 indent="-342900" marL="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</a:t>
            </a:r>
            <a:r>
              <a:rPr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promote consistent learning, it includes a </a:t>
            </a: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daily coding streak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feature with </a:t>
            </a: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two quizzes per day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covering syntax correction and coding exercises. Open to all coding enthusiasts, Explore Debug GPT combines </a:t>
            </a: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gamification techniques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with AI-powered learning, ensuring an effective and motivating experience for skill development.</a:t>
            </a:r>
            <a:endParaRPr altLang="en-US"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fontAlgn="base" hangingPunct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altLang="en-US" dirty="0" lang="en-US">
              <a:latin typeface="Arial" panose="020B0604020202020204" pitchFamily="34" charset="0"/>
            </a:endParaRPr>
          </a:p>
          <a:p>
            <a:endParaRPr b="1" dirty="0" lang="en-US" smtClean="0"/>
          </a:p>
          <a:p>
            <a:endParaRPr b="1" dirty="0" lang="en-US"/>
          </a:p>
        </p:txBody>
      </p:sp>
      <p:sp>
        <p:nvSpPr>
          <p:cNvPr id="104859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45E3172-7139-4489-B427-0D29508D5876}" type="datetime4">
              <a:rPr lang="en-US" smtClean="0"/>
              <a:t>March 13, 2025</a:t>
            </a:fld>
            <a:endParaRPr lang="en-US"/>
          </a:p>
        </p:txBody>
      </p:sp>
      <p:sp>
        <p:nvSpPr>
          <p:cNvPr id="104859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Dept. of Computer Science of Engineering</a:t>
            </a:r>
            <a:endParaRPr lang="en-US"/>
          </a:p>
        </p:txBody>
      </p:sp>
    </p:spTree>
  </p:cSld>
  <p:clrMapOvr>
    <a:masterClrMapping/>
  </p:clrMapOvr>
  <p:transition spd="slow">
    <p:wip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ctrTitle"/>
          </p:nvPr>
        </p:nvSpPr>
        <p:spPr>
          <a:xfrm>
            <a:off x="293615" y="271455"/>
            <a:ext cx="11476139" cy="705204"/>
          </a:xfrm>
        </p:spPr>
        <p:txBody>
          <a:bodyPr>
            <a:normAutofit fontScale="90000"/>
          </a:bodyPr>
          <a:p>
            <a:pPr algn="l">
              <a:lnSpc>
                <a:spcPct val="150000"/>
              </a:lnSpc>
            </a:pPr>
            <a:r>
              <a:rPr b="1" dirty="0" sz="3600" lang="en-US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Domain </a:t>
            </a:r>
            <a:r>
              <a:rPr b="1" dirty="0" sz="3600" lang="en-US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</p:txBody>
      </p:sp>
      <p:sp>
        <p:nvSpPr>
          <p:cNvPr id="1048597" name="Subtitle 2"/>
          <p:cNvSpPr>
            <a:spLocks noGrp="1"/>
          </p:cNvSpPr>
          <p:nvPr>
            <p:ph type="subTitle" idx="1"/>
          </p:nvPr>
        </p:nvSpPr>
        <p:spPr>
          <a:xfrm>
            <a:off x="293615" y="1073791"/>
            <a:ext cx="11476139" cy="5282559"/>
          </a:xfrm>
        </p:spPr>
        <p:txBody>
          <a:bodyPr>
            <a:normAutofit/>
          </a:bodyPr>
          <a:p>
            <a:pPr algn="l">
              <a:lnSpc>
                <a:spcPct val="150000"/>
              </a:lnSpc>
            </a:pPr>
            <a:r>
              <a:rPr altLang="en-US" b="1" dirty="0" sz="2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altLang="en-US" b="1" dirty="0" sz="2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dirty="0" sz="2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domain of </a:t>
            </a:r>
            <a:r>
              <a:rPr b="1"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Software Development, focusing on </a:t>
            </a:r>
            <a:r>
              <a:rPr b="1"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automated debugging, code optimization,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interactive learning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It leverages advanced Large Language Models (LLMs), Retrieval-Augmented Generation (RAG)</a:t>
            </a:r>
            <a:r>
              <a:rPr b="1"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Natural Language Processing (NLP) to assist developers in writing efficient and error-free code</a:t>
            </a:r>
            <a:r>
              <a:rPr dirty="0" sz="2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b="1"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1.</a:t>
            </a:r>
            <a:r>
              <a:rPr b="1" dirty="0" sz="22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Retrieval-Augmented </a:t>
            </a:r>
            <a:r>
              <a:rPr b="1" dirty="0" sz="2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Generation (RAG)</a:t>
            </a:r>
            <a:r>
              <a:rPr dirty="0" sz="2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This technique enhances debugging accuracy by retrieving relevant programming knowledge from external </a:t>
            </a:r>
            <a:r>
              <a:rPr dirty="0" sz="22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b="1" dirty="0" sz="2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b="1" dirty="0" sz="2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b="1"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Large Language Models (LLMs)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These models, trained on vast programming datasets, enable the system to understand, analyze, and generate accurate code suggestions</a:t>
            </a:r>
            <a:endParaRPr b="1" dirty="0" sz="22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b="1" dirty="0" sz="2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3.</a:t>
            </a:r>
            <a:r>
              <a:rPr b="1" dirty="0" sz="2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z="2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enables the system to interpret user queries, understand coding issues in natural language, and provide </a:t>
            </a:r>
            <a:r>
              <a:rPr dirty="0" sz="2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explanations for better </a:t>
            </a:r>
            <a:r>
              <a:rPr dirty="0" sz="2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learning.</a:t>
            </a:r>
            <a:endParaRPr b="1" dirty="0" sz="22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 lang="en-US"/>
          </a:p>
        </p:txBody>
      </p:sp>
      <p:sp>
        <p:nvSpPr>
          <p:cNvPr id="10485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45E3172-7139-4489-B427-0D29508D5876}" type="datetime4">
              <a:rPr lang="en-US" smtClean="0"/>
              <a:t>March 13, 2025</a:t>
            </a:fld>
            <a:endParaRPr lang="en-US"/>
          </a:p>
        </p:txBody>
      </p:sp>
      <p:sp>
        <p:nvSpPr>
          <p:cNvPr id="10485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Dept. of Computer Science of Engineering</a:t>
            </a:r>
            <a:endParaRPr lang="en-US"/>
          </a:p>
        </p:txBody>
      </p:sp>
    </p:spTree>
  </p:cSld>
  <p:clrMapOvr>
    <a:masterClrMapping/>
  </p:clrMapOvr>
  <p:transition spd="slow">
    <p:wip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>
          <a:xfrm>
            <a:off x="302229" y="394285"/>
            <a:ext cx="4061792" cy="974794"/>
          </a:xfrm>
        </p:spPr>
        <p:txBody>
          <a:bodyPr>
            <a:normAutofit/>
          </a:bodyPr>
          <a:p>
            <a:pPr algn="l">
              <a:lnSpc>
                <a:spcPct val="150000"/>
              </a:lnSpc>
            </a:pPr>
            <a:r>
              <a:rPr b="1" dirty="0" sz="3600" lang="en-US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OBJECTIVE(S):</a:t>
            </a:r>
          </a:p>
        </p:txBody>
      </p:sp>
      <p:sp>
        <p:nvSpPr>
          <p:cNvPr id="1048601" name="Subtitle 2"/>
          <p:cNvSpPr>
            <a:spLocks noGrp="1"/>
          </p:cNvSpPr>
          <p:nvPr>
            <p:ph type="subTitle" idx="1"/>
          </p:nvPr>
        </p:nvSpPr>
        <p:spPr>
          <a:xfrm>
            <a:off x="755009" y="1895912"/>
            <a:ext cx="10259736" cy="3607266"/>
          </a:xfrm>
        </p:spPr>
        <p:txBody>
          <a:bodyPr>
            <a:normAutofit/>
          </a:bodyPr>
          <a:p>
            <a:pPr algn="l" eaLnBrk="0" fontAlgn="base" hangingPunct="0" indent="-342900" lvl="0" marL="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Debug GPT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aims to create an </a:t>
            </a: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AI-powered debugging assistant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that enhances software development by providing </a:t>
            </a: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automated error detection, code optimization, and interactive learning features</a:t>
            </a:r>
            <a:r>
              <a:rPr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 eaLnBrk="0" fontAlgn="base" hangingPunct="0" indent="-342900" lvl="0" marL="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altLang="en-US"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fontAlgn="base" hangingPunct="0" indent="-342900" lvl="0" marL="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Uses AI (LLMs &amp; RAG) to analyze, detect, and fix bugs in real time and integrating </a:t>
            </a:r>
            <a:r>
              <a:rPr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real-time analysis, Debug GPT will improve code quality, reduce debugging time, and enhance the developer </a:t>
            </a:r>
            <a:r>
              <a:rPr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and also </a:t>
            </a: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the NLP</a:t>
            </a:r>
            <a:r>
              <a:rPr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 eaLnBrk="0" fontAlgn="base" hangingPunct="0" indent="-342900" lvl="0" marL="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fontAlgn="base" hangingPunct="0" indent="-342900" lvl="0" marL="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dirty="0" sz="20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Multiple programming language.</a:t>
            </a:r>
          </a:p>
          <a:p>
            <a:pPr algn="l" eaLnBrk="0" fontAlgn="base" hangingPunct="0" indent="-342900" lvl="0" marL="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altLang="en-US" dirty="0" sz="20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 lang="en-US" smtClean="0"/>
          </a:p>
          <a:p>
            <a:endParaRPr b="1" dirty="0" lang="en-US"/>
          </a:p>
        </p:txBody>
      </p:sp>
      <p:sp>
        <p:nvSpPr>
          <p:cNvPr id="1048602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2C853EA-DFEE-4F44-B24F-B05340DB498D}" type="datetime4">
              <a:rPr lang="en-US" smtClean="0"/>
              <a:t>March 13, 2025</a:t>
            </a:fld>
            <a:endParaRPr lang="en-US"/>
          </a:p>
        </p:txBody>
      </p:sp>
      <p:sp>
        <p:nvSpPr>
          <p:cNvPr id="104860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Dept. of Computer Science of Engineering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ctrTitle"/>
          </p:nvPr>
        </p:nvSpPr>
        <p:spPr>
          <a:xfrm>
            <a:off x="176284" y="163082"/>
            <a:ext cx="5155096" cy="655784"/>
          </a:xfrm>
        </p:spPr>
        <p:txBody>
          <a:bodyPr>
            <a:normAutofit fontScale="90000"/>
          </a:bodyPr>
          <a:p>
            <a:pPr algn="l">
              <a:lnSpc>
                <a:spcPct val="150000"/>
              </a:lnSpc>
            </a:pPr>
            <a:r>
              <a:rPr b="1" dirty="0" sz="3600"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SURVEY:</a:t>
            </a:r>
            <a:endParaRPr b="1" dirty="0" sz="3600" lang="en-US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7C83C6D-CD92-47EF-8989-AB98602B2B54}" type="datetime4">
              <a:rPr lang="en-US" smtClean="0"/>
              <a:t>March 13, 2025</a:t>
            </a:fld>
            <a:endParaRPr lang="en-US"/>
          </a:p>
        </p:txBody>
      </p:sp>
      <p:sp>
        <p:nvSpPr>
          <p:cNvPr id="104860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Dept. of Computer Science of Engineering</a:t>
            </a:r>
            <a:endParaRPr lang="en-US"/>
          </a:p>
        </p:txBody>
      </p:sp>
      <p:graphicFrame>
        <p:nvGraphicFramePr>
          <p:cNvPr id="4194304" name="Table 6"/>
          <p:cNvGraphicFramePr>
            <a:graphicFrameLocks noGrp="1"/>
          </p:cNvGraphicFramePr>
          <p:nvPr/>
        </p:nvGraphicFramePr>
        <p:xfrm>
          <a:off x="231139" y="715588"/>
          <a:ext cx="11443280" cy="585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008"/>
                <a:gridCol w="2848632"/>
                <a:gridCol w="2860820"/>
                <a:gridCol w="2860820"/>
              </a:tblGrid>
              <a:tr h="683468">
                <a:tc>
                  <a:txBody>
                    <a:bodyPr/>
                    <a:p>
                      <a:pPr algn="ctr"/>
                      <a:r>
                        <a:rPr dirty="0"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</a:t>
                      </a: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</a:t>
                      </a:r>
                    </a:p>
                  </a:txBody>
                </a:tc>
              </a:tr>
              <a:tr h="1403566">
                <a:tc>
                  <a:txBody>
                    <a:bodyPr/>
                    <a:p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dirty="0" lang="en-US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NpeFix</a:t>
                      </a:r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Repair of Null Pointer Exceptions in Java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dirty="0" lang="fr-FR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Durieux, T., et al.	(2017)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just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80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Focused on automatically repairing null pointer exceptions in Java, a common and critical type of runtime error.</a:t>
                      </a:r>
                      <a:endParaRPr dirty="0" sz="18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just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to null pointer exceptions and may not generalize to other types of bugs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</a:tr>
              <a:tr h="1534212">
                <a:tc>
                  <a:txBody>
                    <a:bodyPr/>
                    <a:p>
                      <a:endParaRPr dirty="0" lang="en-IN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dirty="0" lang="en-IN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Retrieval-Augmented Generation (RAG)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endParaRPr baseline="0" b="0" dirty="0" lang="en-US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baseline="0" b="0"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baseline="0" b="0" dirty="0" lang="de-DE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Chen, H., &amp; Zhao, Y.	(2023)</a:t>
                      </a:r>
                      <a:endParaRPr b="0"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just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accurate, context-aware fixes, reduces reliance on predefined datasets.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just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Dependent on the quality of retrieved documents, retrieval errors can impact debugging accuracy.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</a:tr>
              <a:tr h="2173148">
                <a:tc>
                  <a:txBody>
                    <a:bodyPr/>
                    <a:p>
                      <a:endParaRPr dirty="0" lang="en-IN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dirty="0" lang="en-IN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Critic GPT                           </a:t>
                      </a:r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Hybrid Approach to AI Optimization</a:t>
                      </a:r>
                      <a:r>
                        <a:rPr dirty="0" lang="en-IN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endParaRPr dirty="0" lang="fi-FI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dirty="0" lang="fi-FI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Hassan, F., &amp; Ahmed, S.	(2022)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just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Improves debugging precision by combining evaluation models, enhances AI-generated fixes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just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Increased computational cost, requires extensive training data.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circle/>
      </p:transition>
    </mc:Choice>
    <mc:Fallback>
      <p:transition spd="slow">
        <p:fade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ctrTitle"/>
          </p:nvPr>
        </p:nvSpPr>
        <p:spPr>
          <a:xfrm>
            <a:off x="176284" y="163082"/>
            <a:ext cx="5155096" cy="655784"/>
          </a:xfrm>
        </p:spPr>
        <p:txBody>
          <a:bodyPr>
            <a:normAutofit fontScale="90000"/>
          </a:bodyPr>
          <a:p>
            <a:pPr algn="l">
              <a:lnSpc>
                <a:spcPct val="150000"/>
              </a:lnSpc>
            </a:pPr>
            <a:r>
              <a:rPr b="1" dirty="0" sz="3600"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SURVEY:</a:t>
            </a:r>
            <a:endParaRPr b="1" dirty="0" sz="3600" lang="en-US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7C83C6D-CD92-47EF-8989-AB98602B2B54}" type="datetime4">
              <a:rPr lang="en-US" smtClean="0"/>
              <a:t>March 13, 2025</a:t>
            </a:fld>
            <a:endParaRPr lang="en-US"/>
          </a:p>
        </p:txBody>
      </p:sp>
      <p:sp>
        <p:nvSpPr>
          <p:cNvPr id="104860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Dept. of Computer Science of Engineering</a:t>
            </a:r>
            <a:endParaRPr lang="en-US"/>
          </a:p>
        </p:txBody>
      </p:sp>
      <p:graphicFrame>
        <p:nvGraphicFramePr>
          <p:cNvPr id="4194305" name="Table 6"/>
          <p:cNvGraphicFramePr>
            <a:graphicFrameLocks noGrp="1"/>
          </p:cNvGraphicFramePr>
          <p:nvPr/>
        </p:nvGraphicFramePr>
        <p:xfrm>
          <a:off x="231139" y="715588"/>
          <a:ext cx="11443280" cy="5872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820"/>
                <a:gridCol w="2860820"/>
                <a:gridCol w="2860820"/>
                <a:gridCol w="2860820"/>
              </a:tblGrid>
              <a:tr h="683468">
                <a:tc>
                  <a:txBody>
                    <a:bodyPr/>
                    <a:p>
                      <a:pPr algn="ctr"/>
                      <a:r>
                        <a:rPr dirty="0"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</a:t>
                      </a: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</a:t>
                      </a:r>
                    </a:p>
                  </a:txBody>
                </a:tc>
              </a:tr>
              <a:tr h="1403566">
                <a:tc>
                  <a:txBody>
                    <a:bodyPr/>
                    <a:p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Optimizing LLM Performance with Self-Debugging Mechanisms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baseline="0"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Gupta, N., &amp; Sharma, R.	(2023)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just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baseline="0" dirty="0" sz="180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Reduces human effort, increases debugging accuracy over time.</a:t>
                      </a:r>
                      <a:endParaRPr dirty="0" sz="18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just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Self-debugging mechanisms may reinforce incorrect assumptions, requiring manual intervention.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</a:tr>
              <a:tr h="1552810">
                <a:tc>
                  <a:txBody>
                    <a:bodyPr/>
                    <a:p>
                      <a:r>
                        <a:rPr baseline="0"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Enhancing Debugging Capabilities in LLM-Based Systems Using AI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baseline="0" b="0"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Smith, J., &amp; Brown, L.	(2023)</a:t>
                      </a:r>
                      <a:endParaRPr b="0"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just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Increases developer productivity, reduces debugging complexity.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just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miss complex logical errors, may not fully understand programming context.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</a:tr>
              <a:tr h="2173148">
                <a:tc>
                  <a:txBody>
                    <a:bodyPr/>
                    <a:p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ARJA: Automated Repair of Java Programs via Multi-Objective Genetic Programming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endParaRPr dirty="0" sz="1800" lang="en-US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dirty="0" lang="da-DK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Yuan, Y., et al.</a:t>
                      </a:r>
                      <a:r>
                        <a:rPr baseline="0" dirty="0" lang="da-DK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dirty="0" lang="da-DK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(2020)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just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Utilized multi-objective genetic programming to repair Java programs, balancing between patch correctness and minimizing code changes.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just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Computationally intensive and may produce patches that are difficult for humans to understand.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circle/>
      </p:transition>
    </mc:Choice>
    <mc:Fallback>
      <p:transition spd="slow">
        <p:fade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ctrTitle"/>
          </p:nvPr>
        </p:nvSpPr>
        <p:spPr>
          <a:xfrm>
            <a:off x="176284" y="163082"/>
            <a:ext cx="5155096" cy="655784"/>
          </a:xfrm>
        </p:spPr>
        <p:txBody>
          <a:bodyPr>
            <a:normAutofit/>
          </a:bodyPr>
          <a:p>
            <a:pPr algn="l">
              <a:lnSpc>
                <a:spcPct val="150000"/>
              </a:lnSpc>
            </a:pPr>
            <a:r>
              <a:rPr b="1" dirty="0" sz="3600"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SURVEY:</a:t>
            </a:r>
            <a:endParaRPr b="1" dirty="0" sz="3600" lang="en-US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1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7C83C6D-CD92-47EF-8989-AB98602B2B54}" type="datetime4">
              <a:rPr lang="en-US" smtClean="0"/>
              <a:t>March 13, 2025</a:t>
            </a:fld>
            <a:endParaRPr lang="en-US"/>
          </a:p>
        </p:txBody>
      </p:sp>
      <p:sp>
        <p:nvSpPr>
          <p:cNvPr id="1048612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Dept. of Computer Science of Engineering</a:t>
            </a:r>
            <a:endParaRPr lang="en-US"/>
          </a:p>
        </p:txBody>
      </p:sp>
      <p:graphicFrame>
        <p:nvGraphicFramePr>
          <p:cNvPr id="4194306" name="Table 6"/>
          <p:cNvGraphicFramePr>
            <a:graphicFrameLocks noGrp="1"/>
          </p:cNvGraphicFramePr>
          <p:nvPr/>
        </p:nvGraphicFramePr>
        <p:xfrm>
          <a:off x="231139" y="715590"/>
          <a:ext cx="11443280" cy="589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820"/>
                <a:gridCol w="2860820"/>
                <a:gridCol w="2860820"/>
                <a:gridCol w="2860820"/>
              </a:tblGrid>
              <a:tr h="544704">
                <a:tc>
                  <a:txBody>
                    <a:bodyPr/>
                    <a:p>
                      <a:pPr algn="ctr"/>
                      <a:r>
                        <a:rPr dirty="0"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</a:t>
                      </a: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</a:t>
                      </a:r>
                    </a:p>
                  </a:txBody>
                </a:tc>
              </a:tr>
              <a:tr h="1951205">
                <a:tc>
                  <a:txBody>
                    <a:bodyPr/>
                    <a:p>
                      <a:r>
                        <a:rPr baseline="0"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Collective Optimization Database: A Repository for Sharing and Predicting Code Optimizations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baseline="0"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baseline="0" dirty="0" lang="da-DK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Fursin, G., et al.	(2009)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just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80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Established a repository for sharing optimization cases, facilitating collaborative optimization and prediction of effective code transformations.</a:t>
                      </a:r>
                      <a:endParaRPr dirty="0" sz="18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just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 depends on active community engagement and contribution.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</a:tr>
              <a:tr h="1222720">
                <a:tc>
                  <a:txBody>
                    <a:bodyPr/>
                    <a:p>
                      <a:r>
                        <a:rPr baseline="0"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baseline="0" dirty="0" lang="en-US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CodePhage</a:t>
                      </a:r>
                      <a:r>
                        <a:rPr baseline="0"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Using Dynamically Generated Patches to Fix Security Vulnerabilities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baseline="0" b="0"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baseline="0" b="0" dirty="0" lang="en-US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Sidiroglou-Douskos</a:t>
                      </a:r>
                      <a:r>
                        <a:rPr baseline="0" b="0"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S., et al.  (2015).</a:t>
                      </a:r>
                      <a:endParaRPr b="0"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just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Transferred </a:t>
                      </a:r>
                      <a:r>
                        <a:rPr baseline="0"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code from</a:t>
                      </a:r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automatically generate patches for enhancing software security.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just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Potential compatibility issues when integrating code from different applications.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</a:tr>
              <a:tr h="2110960">
                <a:tc>
                  <a:txBody>
                    <a:bodyPr/>
                    <a:p>
                      <a:r>
                        <a:rPr baseline="0"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baseline="0" dirty="0" lang="en-US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SearchRepair</a:t>
                      </a:r>
                      <a:r>
                        <a:rPr baseline="0"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r>
                        <a:rPr baseline="0"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 Code to Automatically Repair Program Errors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baseline="0"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baseline="0" dirty="0" lang="da-DK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Ke, Y., et al.	</a:t>
                      </a:r>
                    </a:p>
                    <a:p>
                      <a:r>
                        <a:rPr baseline="0" dirty="0" lang="da-DK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(2015)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just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Leveraged existing code snippets to repair program errors, reducing the need for manual debugging and patch creation.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just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Quality of repairs depends on the availability of suitable code snippets in the repository.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circle/>
      </p:transition>
    </mc:Choice>
    <mc:Fallback>
      <p:transition spd="slow">
        <p:fade/>
      </p:transition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ctrTitle"/>
          </p:nvPr>
        </p:nvSpPr>
        <p:spPr>
          <a:xfrm>
            <a:off x="356152" y="109057"/>
            <a:ext cx="7364896" cy="486561"/>
          </a:xfrm>
        </p:spPr>
        <p:txBody>
          <a:bodyPr>
            <a:normAutofit/>
          </a:bodyPr>
          <a:p>
            <a:pPr algn="l">
              <a:lnSpc>
                <a:spcPct val="150000"/>
              </a:lnSpc>
            </a:pPr>
            <a:r>
              <a:rPr b="1" dirty="0" sz="3600"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System:</a:t>
            </a:r>
          </a:p>
        </p:txBody>
      </p:sp>
      <p:sp>
        <p:nvSpPr>
          <p:cNvPr id="1048614" name="Subtitle 2"/>
          <p:cNvSpPr>
            <a:spLocks noGrp="1"/>
          </p:cNvSpPr>
          <p:nvPr>
            <p:ph type="subTitle" idx="1"/>
          </p:nvPr>
        </p:nvSpPr>
        <p:spPr>
          <a:xfrm>
            <a:off x="205295" y="595618"/>
            <a:ext cx="11781409" cy="5992751"/>
          </a:xfrm>
        </p:spPr>
        <p:txBody>
          <a:bodyPr>
            <a:noAutofit/>
          </a:bodyPr>
          <a:p>
            <a:pPr algn="just" indent="-342900" lvl="0" marL="342900">
              <a:buFont typeface="Arial" panose="020B0604020202020204" pitchFamily="34" charset="0"/>
              <a:buChar char="•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Automated Debugging 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– Identifies, explains, and resolves bugs efficiently without manual intervention, reducing debugging 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time(Real-Time 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Optimization).</a:t>
            </a:r>
          </a:p>
          <a:p>
            <a:pPr algn="just" indent="-342900" lvl="0" marL="342900">
              <a:buFont typeface="Arial" panose="020B0604020202020204" pitchFamily="34" charset="0"/>
              <a:buChar char="•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Multi-Language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– Compatible with multiple programming languages, enabling a versatile debugging 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and Reduced 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rror.</a:t>
            </a:r>
          </a:p>
          <a:p>
            <a:pPr algn="just" lvl="0"/>
            <a:r>
              <a:rPr b="1" dirty="0" sz="2000" lang="en-US" u="sng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b="1" dirty="0" sz="2000" lang="en-US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b="1" dirty="0" sz="2000" lang="en-US" u="sng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42900" marL="342900">
              <a:buFont typeface="Wingdings" panose="05000000000000000000" pitchFamily="2" charset="2"/>
              <a:buChar char="ü"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Limited Support for Edge Cases – May struggle with unique or highly specific debugging issues that require human expertise</a:t>
            </a:r>
            <a:r>
              <a:rPr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indent="-342900" marL="342900">
              <a:buFont typeface="Wingdings" panose="05000000000000000000" pitchFamily="2" charset="2"/>
              <a:buChar char="ü"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Overreliance on AI – Users may become too dependent on automated debugging, reducing their problem-solving skills</a:t>
            </a:r>
            <a:endParaRPr b="1" dirty="0" sz="2000" lang="en-US" u="sng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b="1" dirty="0" sz="2000" lang="en-US" u="sng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b="1" dirty="0" sz="2000" lang="en-US" u="sng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b="1" dirty="0" sz="2000" lang="en-US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Statement(s</a:t>
            </a:r>
            <a:r>
              <a:rPr b="1" dirty="0" sz="2000" lang="en-US" u="sng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algn="l" indent="-342900" marL="342900">
              <a:buFont typeface="Wingdings" panose="05000000000000000000" pitchFamily="2" charset="2"/>
              <a:buChar char="ü"/>
            </a:pPr>
            <a:r>
              <a:rPr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Traditional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debugging is time-consuming and error-prone, requiring manual effort. Existing AI tools assist in debugging but lack </a:t>
            </a: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context-aware solutions, real-time optimization, and interactive learning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 indent="-342900" marL="342900">
              <a:buFont typeface="Wingdings" panose="05000000000000000000" pitchFamily="2" charset="2"/>
              <a:buChar char="ü"/>
            </a:pP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Debug </a:t>
            </a: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solves this by using AI and RAG to provide automated debugging, real-time code analysis, and adaptive learning. It enhances code quality, reduces errors, and engages users with interactive explanations, daily challenges, and gamification. With multi-language support and continuous learning, it ensures a </a:t>
            </a: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fast, efficient, and user-friendly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debugging experience.</a:t>
            </a:r>
          </a:p>
          <a:p>
            <a:pPr algn="just"/>
            <a:endParaRPr b="1" dirty="0" sz="2000" lang="en-US" u="sng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b="1" dirty="0" lang="en-US" u="sng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b="1" dirty="0" lang="en-US" u="sng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b="1" dirty="0" lang="en-US" u="sng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b="1" dirty="0" lang="en-US" u="sng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b="1" dirty="0" lang="en-US" u="sng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b="1" dirty="0" lang="en-US" u="sng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17DF0E-667F-420E-B4D9-87D36B058E8D}" type="datetime4">
              <a:rPr lang="en-US" smtClean="0"/>
              <a:t>March 13, 2025</a:t>
            </a:fld>
            <a:endParaRPr lang="en-US"/>
          </a:p>
        </p:txBody>
      </p:sp>
      <p:sp>
        <p:nvSpPr>
          <p:cNvPr id="104861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Dept. of Computer Science of Engineering</a:t>
            </a:r>
            <a:endParaRPr lang="en-US"/>
          </a:p>
        </p:txBody>
      </p:sp>
    </p:spTree>
  </p:cSld>
  <p:clrMapOvr>
    <a:masterClrMapping/>
  </p:clrMapOvr>
  <p:transition spd="med">
    <p:pull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ctrTitle"/>
          </p:nvPr>
        </p:nvSpPr>
        <p:spPr>
          <a:xfrm>
            <a:off x="356152" y="327545"/>
            <a:ext cx="7364896" cy="502965"/>
          </a:xfrm>
        </p:spPr>
        <p:txBody>
          <a:bodyPr>
            <a:normAutofit/>
          </a:bodyPr>
          <a:p>
            <a:pPr algn="l">
              <a:lnSpc>
                <a:spcPct val="150000"/>
              </a:lnSpc>
            </a:pPr>
            <a:r>
              <a:rPr b="1" dirty="0" sz="3600"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b="1" dirty="0" sz="3600" lang="en-US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System:</a:t>
            </a:r>
            <a:endParaRPr b="1" dirty="0" sz="3600" 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8" name="Subtitle 2"/>
          <p:cNvSpPr>
            <a:spLocks noGrp="1"/>
          </p:cNvSpPr>
          <p:nvPr>
            <p:ph type="subTitle" idx="1"/>
          </p:nvPr>
        </p:nvSpPr>
        <p:spPr>
          <a:xfrm>
            <a:off x="205295" y="830511"/>
            <a:ext cx="11781409" cy="5890964"/>
          </a:xfrm>
        </p:spPr>
        <p:txBody>
          <a:bodyPr>
            <a:noAutofit/>
          </a:bodyPr>
          <a:p>
            <a:pPr algn="just" indent="-342900" lvl="0" marL="342900">
              <a:buFont typeface="Arial" panose="020B0604020202020204" pitchFamily="34" charset="0"/>
              <a:buChar char="•"/>
            </a:pPr>
            <a:r>
              <a:rPr dirty="0" lang="en-IN"/>
              <a:t>Automated Debugging – Identifies, explains, and resolves bugs efficiently without manual intervention, reducing debugging time.</a:t>
            </a:r>
          </a:p>
          <a:p>
            <a:pPr algn="just" indent="-342900" lvl="0" marL="342900">
              <a:buFont typeface="Arial" panose="020B0604020202020204" pitchFamily="34" charset="0"/>
              <a:buChar char="•"/>
            </a:pPr>
            <a:r>
              <a:rPr dirty="0" lang="en-IN"/>
              <a:t>Adaptive Learning – Continuously improves by learning from previous debugging cases, making it more accurate over time.</a:t>
            </a:r>
          </a:p>
          <a:p>
            <a:pPr algn="just" indent="-342900" lvl="0" marL="342900">
              <a:buFont typeface="Arial" panose="020B0604020202020204" pitchFamily="34" charset="0"/>
              <a:buChar char="•"/>
            </a:pPr>
            <a:r>
              <a:rPr dirty="0" lang="en-IN"/>
              <a:t>Real-Time Code Optimization – Suggests optimized solutions for execution speed, memory management, and performance improvement.</a:t>
            </a:r>
          </a:p>
          <a:p>
            <a:pPr algn="just" indent="-342900" lvl="0" marL="342900">
              <a:buFont typeface="Arial" panose="020B0604020202020204" pitchFamily="34" charset="0"/>
              <a:buChar char="•"/>
            </a:pPr>
            <a:r>
              <a:rPr dirty="0" lang="en-IN"/>
              <a:t>Multi-Language Support – Compatible with multiple programming languages, enabling a versatile debugging experience.</a:t>
            </a:r>
          </a:p>
          <a:p>
            <a:pPr algn="just"/>
            <a:r>
              <a:rPr b="1" dirty="0" lang="en-US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b="1" dirty="0" lang="en-US" u="sng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dirty="0" lang="en-US" smtClean="0"/>
              <a:t>Minimizes </a:t>
            </a:r>
            <a:r>
              <a:rPr dirty="0" lang="en-US"/>
              <a:t>manual debugging errors through AI-driven insights</a:t>
            </a:r>
            <a:r>
              <a:rPr dirty="0" lang="en-US" smtClean="0"/>
              <a:t>.</a:t>
            </a: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dirty="0" lang="en-US"/>
              <a:t>Uses RAG (Retrieval-Augmented Generation) to fetch relevant solutions from repositories and past debugging </a:t>
            </a:r>
            <a:r>
              <a:rPr dirty="0" lang="en-US" smtClean="0"/>
              <a:t>cases.</a:t>
            </a: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dirty="0" lang="en-US"/>
              <a:t>Works with multiple programming languages, making it a versatile debugging </a:t>
            </a:r>
            <a:r>
              <a:rPr dirty="0" lang="en-US" smtClean="0"/>
              <a:t>tool.</a:t>
            </a:r>
            <a:endParaRPr b="1" dirty="0" lang="en-US" u="sng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b="1" dirty="0" lang="en-US" u="sng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b="1" dirty="0" lang="en-US" u="sng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b="1" dirty="0" lang="en-US" u="sng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b="1" dirty="0" lang="en-US" u="sng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b="1" dirty="0" lang="en-US" u="sng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b="1" dirty="0" lang="en-US" u="sng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b="1" dirty="0" lang="en-US" u="sng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b="1" dirty="0" lang="en-US" u="sng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1" dirty="0" lang="en-US" u="sng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9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17DF0E-667F-420E-B4D9-87D36B058E8D}" type="datetime4">
              <a:rPr lang="en-US" smtClean="0"/>
              <a:t>March 13, 2025</a:t>
            </a:fld>
            <a:endParaRPr lang="en-US"/>
          </a:p>
        </p:txBody>
      </p:sp>
      <p:sp>
        <p:nvSpPr>
          <p:cNvPr id="1048620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Dept. of Computer Science of Engineering</a:t>
            </a:r>
            <a:endParaRPr lang="en-US"/>
          </a:p>
        </p:txBody>
      </p:sp>
    </p:spTree>
  </p:cSld>
  <p:clrMapOvr>
    <a:masterClrMapping/>
  </p:clrMapOvr>
  <p:transition spd="med">
    <p:pull/>
  </p:transition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Transforming Data Management and Analytics</dc:title>
  <dc:creator>Sathish</dc:creator>
  <cp:lastModifiedBy>Admin</cp:lastModifiedBy>
  <dcterms:created xsi:type="dcterms:W3CDTF">2025-01-06T04:00:02Z</dcterms:created>
  <dcterms:modified xsi:type="dcterms:W3CDTF">2025-03-13T07:29:04Z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3fb50e5522b343bcbbbc0d80cd8fff97</vt:lpwstr>
  </property>
</Properties>
</file>