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0" r:id="rId3"/>
    <p:sldId id="257" r:id="rId4"/>
    <p:sldId id="258" r:id="rId5"/>
    <p:sldId id="259" r:id="rId6"/>
    <p:sldId id="261" r:id="rId7"/>
    <p:sldId id="262" r:id="rId8"/>
    <p:sldId id="263" r:id="rId9"/>
    <p:sldId id="267" r:id="rId10"/>
    <p:sldId id="264" r:id="rId11"/>
    <p:sldId id="269" r:id="rId12"/>
    <p:sldId id="270" r:id="rId13"/>
    <p:sldId id="271" r:id="rId14"/>
    <p:sldId id="272" r:id="rId15"/>
    <p:sldId id="273"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9455" autoAdjust="0"/>
  </p:normalViewPr>
  <p:slideViewPr>
    <p:cSldViewPr>
      <p:cViewPr varScale="1">
        <p:scale>
          <a:sx n="56" d="100"/>
          <a:sy n="56" d="100"/>
        </p:scale>
        <p:origin x="-17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stacked"/>
        <c:ser>
          <c:idx val="0"/>
          <c:order val="0"/>
          <c:tx>
            <c:strRef>
              <c:f>Sheet1!$B$1</c:f>
              <c:strCache>
                <c:ptCount val="1"/>
                <c:pt idx="0">
                  <c:v>Column1</c:v>
                </c:pt>
              </c:strCache>
            </c:strRef>
          </c:tx>
          <c:cat>
            <c:strRef>
              <c:f>Sheet1!$A$2:$A$5</c:f>
              <c:strCache>
                <c:ptCount val="2"/>
                <c:pt idx="0">
                  <c:v>NO</c:v>
                </c:pt>
                <c:pt idx="1">
                  <c:v>YES</c:v>
                </c:pt>
              </c:strCache>
            </c:strRef>
          </c:cat>
          <c:val>
            <c:numRef>
              <c:f>Sheet1!$B$2:$B$5</c:f>
              <c:numCache>
                <c:formatCode>General</c:formatCode>
                <c:ptCount val="4"/>
                <c:pt idx="0">
                  <c:v>1200</c:v>
                </c:pt>
                <c:pt idx="1">
                  <c:v>200</c:v>
                </c:pt>
              </c:numCache>
            </c:numRef>
          </c:val>
        </c:ser>
        <c:ser>
          <c:idx val="1"/>
          <c:order val="1"/>
          <c:tx>
            <c:strRef>
              <c:f>Sheet1!$C$1</c:f>
              <c:strCache>
                <c:ptCount val="1"/>
                <c:pt idx="0">
                  <c:v>Column2</c:v>
                </c:pt>
              </c:strCache>
            </c:strRef>
          </c:tx>
          <c:cat>
            <c:strRef>
              <c:f>Sheet1!$A$2:$A$5</c:f>
              <c:strCache>
                <c:ptCount val="2"/>
                <c:pt idx="0">
                  <c:v>NO</c:v>
                </c:pt>
                <c:pt idx="1">
                  <c:v>YES</c:v>
                </c:pt>
              </c:strCache>
            </c:strRef>
          </c:cat>
          <c:val>
            <c:numRef>
              <c:f>Sheet1!$C$2:$C$5</c:f>
              <c:numCache>
                <c:formatCode>General</c:formatCode>
                <c:ptCount val="4"/>
              </c:numCache>
            </c:numRef>
          </c:val>
        </c:ser>
        <c:ser>
          <c:idx val="2"/>
          <c:order val="2"/>
          <c:tx>
            <c:strRef>
              <c:f>Sheet1!$D$1</c:f>
              <c:strCache>
                <c:ptCount val="1"/>
                <c:pt idx="0">
                  <c:v>Column3</c:v>
                </c:pt>
              </c:strCache>
            </c:strRef>
          </c:tx>
          <c:cat>
            <c:strRef>
              <c:f>Sheet1!$A$2:$A$5</c:f>
              <c:strCache>
                <c:ptCount val="2"/>
                <c:pt idx="0">
                  <c:v>NO</c:v>
                </c:pt>
                <c:pt idx="1">
                  <c:v>YES</c:v>
                </c:pt>
              </c:strCache>
            </c:strRef>
          </c:cat>
          <c:val>
            <c:numRef>
              <c:f>Sheet1!$D$2:$D$5</c:f>
              <c:numCache>
                <c:formatCode>General</c:formatCode>
                <c:ptCount val="4"/>
              </c:numCache>
            </c:numRef>
          </c:val>
        </c:ser>
        <c:overlap val="100"/>
        <c:axId val="98430976"/>
        <c:axId val="98432512"/>
      </c:barChart>
      <c:catAx>
        <c:axId val="98430976"/>
        <c:scaling>
          <c:orientation val="minMax"/>
        </c:scaling>
        <c:axPos val="b"/>
        <c:tickLblPos val="nextTo"/>
        <c:crossAx val="98432512"/>
        <c:crosses val="autoZero"/>
        <c:auto val="1"/>
        <c:lblAlgn val="ctr"/>
        <c:lblOffset val="100"/>
      </c:catAx>
      <c:valAx>
        <c:axId val="98432512"/>
        <c:scaling>
          <c:orientation val="minMax"/>
        </c:scaling>
        <c:axPos val="l"/>
        <c:majorGridlines/>
        <c:numFmt formatCode="General" sourceLinked="1"/>
        <c:tickLblPos val="nextTo"/>
        <c:crossAx val="98430976"/>
        <c:crosses val="autoZero"/>
        <c:crossBetween val="between"/>
      </c:valAx>
    </c:plotArea>
    <c:legend>
      <c:legendPos val="r"/>
      <c:layout/>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FBD04-9384-4550-BC47-E33BA76439D1}" type="datetimeFigureOut">
              <a:rPr lang="en-US" smtClean="0"/>
              <a:pPr/>
              <a:t>6/6/2023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8E2665-BDD5-4882-A255-3B5268E8FB9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81C81D-831D-4964-83C3-7E578024014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81C81D-831D-4964-83C3-7E578024014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81C81D-831D-4964-83C3-7E578024014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81C81D-831D-4964-83C3-7E578024014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81C81D-831D-4964-83C3-7E578024014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81C81D-831D-4964-83C3-7E578024014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81C81D-831D-4964-83C3-7E5780240149}" type="datetimeFigureOut">
              <a:rPr lang="en-US" smtClean="0"/>
              <a:pPr/>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81C81D-831D-4964-83C3-7E5780240149}" type="datetimeFigureOut">
              <a:rPr lang="en-US" smtClean="0"/>
              <a:pPr/>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1C81D-831D-4964-83C3-7E5780240149}" type="datetimeFigureOut">
              <a:rPr lang="en-US" smtClean="0"/>
              <a:pPr/>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1C81D-831D-4964-83C3-7E578024014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1C81D-831D-4964-83C3-7E578024014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BB4161-40D3-47A9-AE5F-B731C8ECAC9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1C81D-831D-4964-83C3-7E5780240149}" type="datetimeFigureOut">
              <a:rPr lang="en-US" smtClean="0"/>
              <a:pPr/>
              <a:t>6/6/2023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B4161-40D3-47A9-AE5F-B731C8ECAC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betterup.com/blog/employee-development?hsLang=en" TargetMode="External"/><Relationship Id="rId2" Type="http://schemas.openxmlformats.org/officeDocument/2006/relationships/hyperlink" Target="https://www.betterup.com/blog/types-of-employee-benefits?hsLang=e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2919"/>
            <a:ext cx="7772400" cy="1928825"/>
          </a:xfrm>
        </p:spPr>
        <p:txBody>
          <a:bodyPr/>
          <a:lstStyle/>
          <a:p>
            <a:r>
              <a:rPr lang="en-US" b="1" dirty="0" smtClean="0"/>
              <a:t>EMPLOYEE </a:t>
            </a:r>
            <a:r>
              <a:rPr lang="en-US" b="1" dirty="0" smtClean="0"/>
              <a:t>AND ATTRITION AND PERFORMANCE</a:t>
            </a:r>
            <a:endParaRPr lang="en-US" b="1" dirty="0"/>
          </a:p>
        </p:txBody>
      </p:sp>
      <p:sp>
        <p:nvSpPr>
          <p:cNvPr id="3" name="Subtitle 2"/>
          <p:cNvSpPr>
            <a:spLocks noGrp="1"/>
          </p:cNvSpPr>
          <p:nvPr>
            <p:ph type="subTitle" idx="1"/>
          </p:nvPr>
        </p:nvSpPr>
        <p:spPr>
          <a:xfrm>
            <a:off x="1371600" y="2643182"/>
            <a:ext cx="6400800" cy="2995618"/>
          </a:xfrm>
        </p:spPr>
        <p:txBody>
          <a:bodyPr/>
          <a:lstStyle/>
          <a:p>
            <a:r>
              <a:rPr lang="en-US" b="1" dirty="0" smtClean="0"/>
              <a:t>BUSINESS ANALYICS </a:t>
            </a:r>
          </a:p>
          <a:p>
            <a:r>
              <a:rPr lang="en-US" b="1" dirty="0" smtClean="0"/>
              <a:t>PROJECT REPORT</a:t>
            </a:r>
          </a:p>
          <a:p>
            <a:r>
              <a:rPr lang="en-US" b="1" dirty="0" smtClean="0"/>
              <a:t>BY</a:t>
            </a:r>
          </a:p>
          <a:p>
            <a:r>
              <a:rPr lang="en-US" b="1" dirty="0" smtClean="0"/>
              <a:t>ANJALI RATHORE</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571500"/>
            <a:ext cx="8229600" cy="5554663"/>
          </a:xfrm>
        </p:spPr>
        <p:txBody>
          <a:bodyPr>
            <a:noAutofit/>
          </a:bodyPr>
          <a:lstStyle/>
          <a:p>
            <a:pPr>
              <a:buNone/>
            </a:pPr>
            <a:r>
              <a:rPr lang="en-US" sz="2800" dirty="0" smtClean="0"/>
              <a:t>    The columns include Age, Attrition, </a:t>
            </a:r>
            <a:r>
              <a:rPr lang="en-US" sz="2800" dirty="0" err="1" smtClean="0"/>
              <a:t>BusinessTravel</a:t>
            </a:r>
            <a:r>
              <a:rPr lang="en-US" sz="2800" dirty="0" smtClean="0"/>
              <a:t>, </a:t>
            </a:r>
            <a:r>
              <a:rPr lang="en-US" sz="2800" dirty="0" err="1" smtClean="0"/>
              <a:t>DailyRate</a:t>
            </a:r>
            <a:r>
              <a:rPr lang="en-US" sz="2800" dirty="0" smtClean="0"/>
              <a:t>, Department, </a:t>
            </a:r>
            <a:r>
              <a:rPr lang="en-US" sz="2800" dirty="0" err="1" smtClean="0"/>
              <a:t>DistanceFromHome</a:t>
            </a:r>
            <a:r>
              <a:rPr lang="en-US" sz="2800" dirty="0" smtClean="0"/>
              <a:t>, Education, </a:t>
            </a:r>
            <a:r>
              <a:rPr lang="en-US" sz="2800" dirty="0" err="1" smtClean="0"/>
              <a:t>EducationField</a:t>
            </a:r>
            <a:r>
              <a:rPr lang="en-US" sz="2800" dirty="0" smtClean="0"/>
              <a:t>, </a:t>
            </a:r>
            <a:r>
              <a:rPr lang="en-US" sz="2800" dirty="0" err="1" smtClean="0"/>
              <a:t>EmployeeCount</a:t>
            </a:r>
            <a:r>
              <a:rPr lang="en-US" sz="2800" dirty="0" smtClean="0"/>
              <a:t>, </a:t>
            </a:r>
            <a:r>
              <a:rPr lang="en-US" sz="2800" dirty="0" err="1" smtClean="0"/>
              <a:t>EmployeeNumber</a:t>
            </a:r>
            <a:r>
              <a:rPr lang="en-US" sz="2800" dirty="0" smtClean="0"/>
              <a:t>, </a:t>
            </a:r>
            <a:r>
              <a:rPr lang="en-US" sz="2800" dirty="0" err="1" smtClean="0"/>
              <a:t>EnvironmentSatisfaction</a:t>
            </a:r>
            <a:r>
              <a:rPr lang="en-US" sz="2800" dirty="0" smtClean="0"/>
              <a:t>, Gender, </a:t>
            </a:r>
            <a:r>
              <a:rPr lang="en-US" sz="2800" dirty="0" err="1" smtClean="0"/>
              <a:t>HourlyRate</a:t>
            </a:r>
            <a:r>
              <a:rPr lang="en-US" sz="2800" dirty="0" smtClean="0"/>
              <a:t>, </a:t>
            </a:r>
            <a:r>
              <a:rPr lang="en-US" sz="2800" dirty="0" err="1" smtClean="0"/>
              <a:t>JobInvolvement</a:t>
            </a:r>
            <a:r>
              <a:rPr lang="en-US" sz="2800" dirty="0" smtClean="0"/>
              <a:t>, </a:t>
            </a:r>
            <a:r>
              <a:rPr lang="en-US" sz="2800" dirty="0" err="1" smtClean="0"/>
              <a:t>JobLevel</a:t>
            </a:r>
            <a:r>
              <a:rPr lang="en-US" sz="2800" dirty="0" smtClean="0"/>
              <a:t>, </a:t>
            </a:r>
            <a:r>
              <a:rPr lang="en-US" sz="2800" dirty="0" err="1" smtClean="0"/>
              <a:t>JobRole</a:t>
            </a:r>
            <a:r>
              <a:rPr lang="en-US" sz="2800" dirty="0" smtClean="0"/>
              <a:t>, </a:t>
            </a:r>
            <a:r>
              <a:rPr lang="en-US" sz="2800" dirty="0" err="1" smtClean="0"/>
              <a:t>JobSatisfaction</a:t>
            </a:r>
            <a:r>
              <a:rPr lang="en-US" sz="2800" dirty="0" smtClean="0"/>
              <a:t>, </a:t>
            </a:r>
            <a:r>
              <a:rPr lang="en-US" sz="2800" dirty="0" err="1" smtClean="0"/>
              <a:t>MaritalStatus</a:t>
            </a:r>
            <a:r>
              <a:rPr lang="en-US" sz="2800" dirty="0" smtClean="0"/>
              <a:t>, </a:t>
            </a:r>
            <a:r>
              <a:rPr lang="en-US" sz="2800" dirty="0" err="1" smtClean="0"/>
              <a:t>MonthlyIncome</a:t>
            </a:r>
            <a:r>
              <a:rPr lang="en-US" sz="2800" dirty="0" smtClean="0"/>
              <a:t>, </a:t>
            </a:r>
            <a:r>
              <a:rPr lang="en-US" sz="2800" dirty="0" err="1" smtClean="0"/>
              <a:t>MonthlyRate</a:t>
            </a:r>
            <a:r>
              <a:rPr lang="en-US" sz="2800" dirty="0" smtClean="0"/>
              <a:t>, </a:t>
            </a:r>
            <a:r>
              <a:rPr lang="en-US" sz="2800" dirty="0" err="1" smtClean="0"/>
              <a:t>NumCompaniesWorked</a:t>
            </a:r>
            <a:r>
              <a:rPr lang="en-US" sz="2800" dirty="0" smtClean="0"/>
              <a:t>, Over18, </a:t>
            </a:r>
            <a:r>
              <a:rPr lang="en-US" sz="2800" dirty="0" err="1" smtClean="0"/>
              <a:t>OverTime</a:t>
            </a:r>
            <a:r>
              <a:rPr lang="en-US" sz="2800" dirty="0" smtClean="0"/>
              <a:t>, </a:t>
            </a:r>
            <a:r>
              <a:rPr lang="en-US" sz="2800" dirty="0" err="1" smtClean="0"/>
              <a:t>PercentSalaryHike</a:t>
            </a:r>
            <a:r>
              <a:rPr lang="en-US" sz="2800" dirty="0" smtClean="0"/>
              <a:t>, </a:t>
            </a:r>
            <a:r>
              <a:rPr lang="en-US" sz="2800" dirty="0" err="1" smtClean="0"/>
              <a:t>PerformanceRating</a:t>
            </a:r>
            <a:r>
              <a:rPr lang="en-US" sz="2800" dirty="0" smtClean="0"/>
              <a:t>, </a:t>
            </a:r>
            <a:r>
              <a:rPr lang="en-US" sz="2800" dirty="0" err="1" smtClean="0"/>
              <a:t>RelationshipSatisfaction</a:t>
            </a:r>
            <a:r>
              <a:rPr lang="en-US" sz="2800" dirty="0" smtClean="0"/>
              <a:t>, </a:t>
            </a:r>
            <a:r>
              <a:rPr lang="en-US" sz="2800" dirty="0" err="1" smtClean="0"/>
              <a:t>StandardHours</a:t>
            </a:r>
            <a:r>
              <a:rPr lang="en-US" sz="2800" dirty="0" smtClean="0"/>
              <a:t>, </a:t>
            </a:r>
            <a:r>
              <a:rPr lang="en-US" sz="2800" dirty="0" err="1" smtClean="0"/>
              <a:t>StockOptionLevel</a:t>
            </a:r>
            <a:r>
              <a:rPr lang="en-US" sz="2800" dirty="0" smtClean="0"/>
              <a:t>, </a:t>
            </a:r>
            <a:r>
              <a:rPr lang="en-US" sz="2800" dirty="0" err="1" smtClean="0"/>
              <a:t>TotalWorkingYears</a:t>
            </a:r>
            <a:r>
              <a:rPr lang="en-US" sz="2800" dirty="0" smtClean="0"/>
              <a:t>, </a:t>
            </a:r>
            <a:r>
              <a:rPr lang="en-US" sz="2800" dirty="0" err="1" smtClean="0"/>
              <a:t>TiningTimesLastYear</a:t>
            </a:r>
            <a:r>
              <a:rPr lang="en-US" sz="2800" dirty="0" smtClean="0"/>
              <a:t>, </a:t>
            </a:r>
            <a:r>
              <a:rPr lang="en-US" sz="2800" dirty="0" err="1" smtClean="0"/>
              <a:t>WorkLifeBalance</a:t>
            </a:r>
            <a:r>
              <a:rPr lang="en-US" sz="2800" dirty="0" smtClean="0"/>
              <a:t>, </a:t>
            </a:r>
            <a:r>
              <a:rPr lang="en-US" sz="2800" dirty="0" err="1" smtClean="0"/>
              <a:t>YearsAtCompany</a:t>
            </a:r>
            <a:r>
              <a:rPr lang="en-US" sz="2800" dirty="0" smtClean="0"/>
              <a:t>, </a:t>
            </a:r>
            <a:r>
              <a:rPr lang="en-US" sz="2800" dirty="0" err="1" smtClean="0"/>
              <a:t>YearsInCurrentRole</a:t>
            </a:r>
            <a:r>
              <a:rPr lang="en-US" sz="2800" dirty="0" smtClean="0"/>
              <a:t>, </a:t>
            </a:r>
            <a:r>
              <a:rPr lang="en-US" sz="2800" dirty="0" err="1" smtClean="0"/>
              <a:t>YearsSinceLastPromotion</a:t>
            </a:r>
            <a:r>
              <a:rPr lang="en-US" sz="2800" dirty="0" smtClean="0"/>
              <a:t>, </a:t>
            </a:r>
            <a:r>
              <a:rPr lang="en-US" sz="2800" dirty="0" err="1" smtClean="0"/>
              <a:t>YearsWithCurrentManager</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smtClean="0"/>
              <a:t>Attrition Reasons</a:t>
            </a:r>
            <a:endParaRPr lang="en-US" dirty="0"/>
          </a:p>
        </p:txBody>
      </p:sp>
      <p:sp>
        <p:nvSpPr>
          <p:cNvPr id="3" name="Content Placeholder 2"/>
          <p:cNvSpPr>
            <a:spLocks noGrp="1"/>
          </p:cNvSpPr>
          <p:nvPr>
            <p:ph idx="1"/>
          </p:nvPr>
        </p:nvSpPr>
        <p:spPr>
          <a:xfrm>
            <a:off x="457200" y="1428736"/>
            <a:ext cx="8229600" cy="4697427"/>
          </a:xfrm>
        </p:spPr>
        <p:txBody>
          <a:bodyPr/>
          <a:lstStyle/>
          <a:p>
            <a:pPr>
              <a:buNone/>
            </a:pPr>
            <a:r>
              <a:rPr lang="en-US" dirty="0" smtClean="0"/>
              <a:t>   The survey was made to know attrition reasons in IT industry based on individual’s experience who are working in IT industry. Respondents category is mentioned in the table above.</a:t>
            </a:r>
          </a:p>
          <a:p>
            <a:pPr>
              <a:buNone/>
            </a:pPr>
            <a:r>
              <a:rPr lang="en-US" dirty="0" smtClean="0"/>
              <a:t>    Based on literature review data, below are the parameters defined that were defined for this survey.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71480"/>
            <a:ext cx="8501122" cy="5786478"/>
          </a:xfrm>
        </p:spPr>
        <p:txBody>
          <a:bodyPr>
            <a:normAutofit fontScale="85000" lnSpcReduction="20000"/>
          </a:bodyPr>
          <a:lstStyle/>
          <a:p>
            <a:pPr>
              <a:buNone/>
            </a:pPr>
            <a:r>
              <a:rPr lang="en-US" b="1" dirty="0" smtClean="0"/>
              <a:t>    Economic Factors -</a:t>
            </a:r>
            <a:r>
              <a:rPr lang="en-US" dirty="0" smtClean="0"/>
              <a:t>Salary and Perks </a:t>
            </a:r>
          </a:p>
          <a:p>
            <a:pPr>
              <a:buNone/>
            </a:pPr>
            <a:r>
              <a:rPr lang="en-US" dirty="0" smtClean="0"/>
              <a:t>  </a:t>
            </a:r>
            <a:r>
              <a:rPr lang="en-US" b="1" dirty="0" smtClean="0"/>
              <a:t>  Professional Aspirations - </a:t>
            </a:r>
            <a:r>
              <a:rPr lang="en-US" dirty="0" smtClean="0"/>
              <a:t>Technology, Domain, Role and Designation, Onsite opportunity </a:t>
            </a:r>
          </a:p>
          <a:p>
            <a:pPr>
              <a:buNone/>
            </a:pPr>
            <a:r>
              <a:rPr lang="en-US" dirty="0" smtClean="0"/>
              <a:t> </a:t>
            </a:r>
            <a:r>
              <a:rPr lang="en-US" b="1" dirty="0" smtClean="0"/>
              <a:t>   Professional Difficulties-</a:t>
            </a:r>
            <a:r>
              <a:rPr lang="en-US" dirty="0" smtClean="0"/>
              <a:t> Inadequate Training, Poor performance, Difficult Manager, Stressful timelines, No independence, Conflict between organization goals and personal goals </a:t>
            </a:r>
          </a:p>
          <a:p>
            <a:pPr>
              <a:buNone/>
            </a:pPr>
            <a:r>
              <a:rPr lang="en-US" dirty="0" smtClean="0"/>
              <a:t>    </a:t>
            </a:r>
            <a:r>
              <a:rPr lang="en-US" b="1" dirty="0" smtClean="0"/>
              <a:t>Role related factors - </a:t>
            </a:r>
            <a:r>
              <a:rPr lang="en-US" dirty="0" smtClean="0"/>
              <a:t>Lack of challenges, Lack of learning opportunities, Lack of excitement and Innovation </a:t>
            </a:r>
          </a:p>
          <a:p>
            <a:pPr>
              <a:buNone/>
            </a:pPr>
            <a:r>
              <a:rPr lang="en-US" dirty="0" smtClean="0"/>
              <a:t>  </a:t>
            </a:r>
            <a:r>
              <a:rPr lang="en-US" b="1" dirty="0" smtClean="0"/>
              <a:t>   Personality Factors - </a:t>
            </a:r>
            <a:r>
              <a:rPr lang="en-US" dirty="0" smtClean="0"/>
              <a:t>No motivation, High urge of change to tackle the boredom and fatigue </a:t>
            </a:r>
          </a:p>
          <a:p>
            <a:pPr>
              <a:buNone/>
            </a:pPr>
            <a:r>
              <a:rPr lang="en-US" b="1" dirty="0" smtClean="0"/>
              <a:t>     Family Mobility - </a:t>
            </a:r>
            <a:r>
              <a:rPr lang="en-US" dirty="0" smtClean="0"/>
              <a:t>Need to cater dependent family members in different geographical location, Marriage, Change in Spouse’s work location </a:t>
            </a:r>
          </a:p>
          <a:p>
            <a:pPr>
              <a:buNone/>
            </a:pPr>
            <a:r>
              <a:rPr lang="en-US" b="1" dirty="0" smtClean="0"/>
              <a:t>     Other reasons - </a:t>
            </a:r>
            <a:r>
              <a:rPr lang="en-US" dirty="0" smtClean="0"/>
              <a:t>Health issues, Higher education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357322"/>
          </a:xfrm>
        </p:spPr>
        <p:txBody>
          <a:bodyPr>
            <a:normAutofit fontScale="90000"/>
          </a:bodyPr>
          <a:lstStyle/>
          <a:p>
            <a:r>
              <a:rPr lang="en-US" b="1" dirty="0" smtClean="0"/>
              <a:t>Candidate’s Expectations from the organization</a:t>
            </a:r>
            <a:endParaRPr lang="en-US" b="1" dirty="0"/>
          </a:p>
        </p:txBody>
      </p:sp>
      <p:sp>
        <p:nvSpPr>
          <p:cNvPr id="3" name="Content Placeholder 2"/>
          <p:cNvSpPr>
            <a:spLocks noGrp="1"/>
          </p:cNvSpPr>
          <p:nvPr>
            <p:ph idx="1"/>
          </p:nvPr>
        </p:nvSpPr>
        <p:spPr>
          <a:xfrm>
            <a:off x="457200" y="2000240"/>
            <a:ext cx="8229600" cy="4125923"/>
          </a:xfrm>
        </p:spPr>
        <p:txBody>
          <a:bodyPr/>
          <a:lstStyle/>
          <a:p>
            <a:pPr>
              <a:buNone/>
            </a:pPr>
            <a:r>
              <a:rPr lang="en-US" dirty="0" smtClean="0"/>
              <a:t>   The survey included the questionnaire to record the expectations of candidates while appearing for the interview. Below are the parameters those were listed to select the preferred factor.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85000" lnSpcReduction="20000"/>
          </a:bodyPr>
          <a:lstStyle/>
          <a:p>
            <a:pPr>
              <a:buNone/>
            </a:pPr>
            <a:r>
              <a:rPr lang="en-US" dirty="0" smtClean="0"/>
              <a:t>    </a:t>
            </a:r>
            <a:r>
              <a:rPr lang="en-US" b="1" dirty="0" smtClean="0"/>
              <a:t>Economic Factors - </a:t>
            </a:r>
            <a:r>
              <a:rPr lang="en-US" dirty="0" smtClean="0"/>
              <a:t>Salary, Perks </a:t>
            </a:r>
          </a:p>
          <a:p>
            <a:pPr>
              <a:buNone/>
            </a:pPr>
            <a:r>
              <a:rPr lang="en-US" dirty="0" smtClean="0"/>
              <a:t>    </a:t>
            </a:r>
            <a:r>
              <a:rPr lang="en-US" b="1" dirty="0" smtClean="0"/>
              <a:t>Brand Name - </a:t>
            </a:r>
            <a:r>
              <a:rPr lang="en-US" dirty="0" smtClean="0"/>
              <a:t>Organization s good will, MNC </a:t>
            </a:r>
            <a:r>
              <a:rPr lang="en-US" b="1" dirty="0" smtClean="0"/>
              <a:t>Technology - </a:t>
            </a:r>
            <a:r>
              <a:rPr lang="en-US" dirty="0" smtClean="0"/>
              <a:t>Latest Technology, Unique Technology, Simple/ adoptable Technology</a:t>
            </a:r>
          </a:p>
          <a:p>
            <a:pPr>
              <a:buNone/>
            </a:pPr>
            <a:r>
              <a:rPr lang="en-US" dirty="0" smtClean="0"/>
              <a:t>    </a:t>
            </a:r>
            <a:r>
              <a:rPr lang="en-US" b="1" dirty="0" smtClean="0"/>
              <a:t>Functional Domain - </a:t>
            </a:r>
            <a:r>
              <a:rPr lang="en-US" dirty="0" smtClean="0"/>
              <a:t>Comfort of using earlier experience, Urge to learn new domain for further growth </a:t>
            </a:r>
          </a:p>
          <a:p>
            <a:pPr>
              <a:buNone/>
            </a:pPr>
            <a:r>
              <a:rPr lang="en-US" dirty="0" smtClean="0"/>
              <a:t>    </a:t>
            </a:r>
            <a:r>
              <a:rPr lang="en-US" b="1" dirty="0" smtClean="0"/>
              <a:t>Career Growth and opportunities - </a:t>
            </a:r>
            <a:r>
              <a:rPr lang="en-US" dirty="0" smtClean="0"/>
              <a:t>Designation, Role, Opportunity to work outside India  </a:t>
            </a:r>
            <a:r>
              <a:rPr lang="en-US" b="1" dirty="0" smtClean="0"/>
              <a:t>Job Security and comfort - </a:t>
            </a:r>
            <a:r>
              <a:rPr lang="en-US" dirty="0" smtClean="0"/>
              <a:t>Scale of the organization, Scope of having internal recruitment opportunities, Organization having multiple operation hubs in different parts of the world) </a:t>
            </a:r>
          </a:p>
          <a:p>
            <a:pPr>
              <a:buNone/>
            </a:pPr>
            <a:r>
              <a:rPr lang="en-US" dirty="0" smtClean="0"/>
              <a:t>    </a:t>
            </a:r>
            <a:r>
              <a:rPr lang="en-US" b="1" dirty="0" smtClean="0"/>
              <a:t>Geographical Area - </a:t>
            </a:r>
            <a:r>
              <a:rPr lang="en-US" dirty="0" smtClean="0"/>
              <a:t>Ease of commute, Dependent family member’s location, Climatic conditions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b="1" dirty="0" smtClean="0"/>
              <a:t>CONCLUSIONS</a:t>
            </a:r>
            <a:endParaRPr lang="en-US" b="1" dirty="0"/>
          </a:p>
        </p:txBody>
      </p:sp>
      <p:sp>
        <p:nvSpPr>
          <p:cNvPr id="3" name="Content Placeholder 2"/>
          <p:cNvSpPr>
            <a:spLocks noGrp="1"/>
          </p:cNvSpPr>
          <p:nvPr>
            <p:ph idx="1"/>
          </p:nvPr>
        </p:nvSpPr>
        <p:spPr>
          <a:xfrm>
            <a:off x="457200" y="1357298"/>
            <a:ext cx="8229600" cy="4768865"/>
          </a:xfrm>
        </p:spPr>
        <p:txBody>
          <a:bodyPr>
            <a:normAutofit fontScale="92500" lnSpcReduction="10000"/>
          </a:bodyPr>
          <a:lstStyle/>
          <a:p>
            <a:pPr>
              <a:buNone/>
            </a:pPr>
            <a:r>
              <a:rPr lang="en-US" dirty="0" smtClean="0"/>
              <a:t>    Research findings suggest that attrition reasons in  organizations primarily revolve around professional growth and challenges in the organization. Although economic factors happen to the most influential factor, professionals may settle for second best criteria of their preference that is career growth and supportive work policies in the organization. </a:t>
            </a:r>
          </a:p>
          <a:p>
            <a:pPr>
              <a:buNone/>
            </a:pPr>
            <a:r>
              <a:rPr lang="en-US" dirty="0" smtClean="0"/>
              <a:t>    On the other hand, candidates who aspire to have a better job than the one in hand are more interested in securing the next job.</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786478"/>
          </a:xfrm>
        </p:spPr>
        <p:txBody>
          <a:bodyPr>
            <a:normAutofit fontScale="92500" lnSpcReduction="20000"/>
          </a:bodyPr>
          <a:lstStyle/>
          <a:p>
            <a:pPr>
              <a:buNone/>
            </a:pPr>
            <a:r>
              <a:rPr lang="en-US" dirty="0" smtClean="0"/>
              <a:t>    Young talent wants to work on latest technology and functional domain.  professionals who are young career makers are less influenced by Brand name or geographical area. </a:t>
            </a:r>
          </a:p>
          <a:p>
            <a:pPr>
              <a:buNone/>
            </a:pPr>
            <a:r>
              <a:rPr lang="en-US" dirty="0" smtClean="0"/>
              <a:t>    Employees as well as organizations must be clear with their expectations regarding the job profile. Any sort of mismatch leads to discrepancy and employees may fail to perform at their job. This eventually leads to attrition.</a:t>
            </a:r>
          </a:p>
          <a:p>
            <a:pPr>
              <a:buNone/>
            </a:pPr>
            <a:r>
              <a:rPr lang="en-US" dirty="0" smtClean="0"/>
              <a:t>    Organizations should state the requirements and expectations unambiguously. This helps candidates decide upon to accept the job position or not. This eventually avoids further conflicts in the employment terms.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b="1" dirty="0" smtClean="0"/>
              <a:t>REFERENCES</a:t>
            </a:r>
            <a:endParaRPr lang="en-US" b="1" dirty="0"/>
          </a:p>
        </p:txBody>
      </p:sp>
      <p:sp>
        <p:nvSpPr>
          <p:cNvPr id="3" name="Content Placeholder 2"/>
          <p:cNvSpPr>
            <a:spLocks noGrp="1"/>
          </p:cNvSpPr>
          <p:nvPr>
            <p:ph idx="1"/>
          </p:nvPr>
        </p:nvSpPr>
        <p:spPr>
          <a:xfrm>
            <a:off x="457200" y="1357298"/>
            <a:ext cx="8229600" cy="5000660"/>
          </a:xfrm>
        </p:spPr>
        <p:txBody>
          <a:bodyPr>
            <a:normAutofit fontScale="77500" lnSpcReduction="20000"/>
          </a:bodyPr>
          <a:lstStyle/>
          <a:p>
            <a:pPr>
              <a:buNone/>
            </a:pPr>
            <a:r>
              <a:rPr lang="en-US" dirty="0" smtClean="0"/>
              <a:t>   </a:t>
            </a:r>
            <a:r>
              <a:rPr lang="en-US" b="1" dirty="0" err="1" smtClean="0"/>
              <a:t>Vivek</a:t>
            </a:r>
            <a:r>
              <a:rPr lang="en-US" b="1" dirty="0" smtClean="0"/>
              <a:t>  </a:t>
            </a:r>
            <a:r>
              <a:rPr lang="en-US" b="1" dirty="0" err="1" smtClean="0"/>
              <a:t>Sinha</a:t>
            </a:r>
            <a:r>
              <a:rPr lang="en-US" b="1" dirty="0" smtClean="0"/>
              <a:t>, (March 10, 2011)- </a:t>
            </a:r>
            <a:r>
              <a:rPr lang="en-US" dirty="0" smtClean="0"/>
              <a:t>Attrition is Indian firms’ new worry </a:t>
            </a:r>
            <a:r>
              <a:rPr lang="en-US" dirty="0" smtClean="0"/>
              <a:t>–  </a:t>
            </a:r>
            <a:r>
              <a:rPr lang="en-US" dirty="0" err="1" smtClean="0"/>
              <a:t>Vivek</a:t>
            </a:r>
            <a:r>
              <a:rPr lang="en-US" dirty="0" smtClean="0"/>
              <a:t>  </a:t>
            </a:r>
            <a:r>
              <a:rPr lang="en-US" dirty="0" err="1" smtClean="0"/>
              <a:t>Sinha</a:t>
            </a:r>
            <a:r>
              <a:rPr lang="en-US" dirty="0" smtClean="0"/>
              <a:t> , </a:t>
            </a:r>
            <a:r>
              <a:rPr lang="en-US" dirty="0" smtClean="0"/>
              <a:t>Hindustan Times, (March 10, 2011) </a:t>
            </a:r>
            <a:r>
              <a:rPr lang="en-US" dirty="0" err="1" smtClean="0"/>
              <a:t>Lucknow</a:t>
            </a:r>
            <a:r>
              <a:rPr lang="en-US" dirty="0" smtClean="0"/>
              <a:t> Edition.</a:t>
            </a:r>
          </a:p>
          <a:p>
            <a:pPr>
              <a:buNone/>
            </a:pPr>
            <a:r>
              <a:rPr lang="en-US" dirty="0" smtClean="0"/>
              <a:t>    </a:t>
            </a:r>
            <a:r>
              <a:rPr lang="en-US" dirty="0" err="1" smtClean="0"/>
              <a:t>Brijesh</a:t>
            </a:r>
            <a:r>
              <a:rPr lang="en-US" dirty="0" smtClean="0"/>
              <a:t> </a:t>
            </a:r>
            <a:r>
              <a:rPr lang="en-US" dirty="0" err="1" smtClean="0"/>
              <a:t>Goswami</a:t>
            </a:r>
            <a:r>
              <a:rPr lang="en-US" dirty="0" smtClean="0"/>
              <a:t> and </a:t>
            </a:r>
            <a:r>
              <a:rPr lang="en-US" dirty="0" err="1" smtClean="0"/>
              <a:t>Sushmita</a:t>
            </a:r>
            <a:r>
              <a:rPr lang="en-US" dirty="0" smtClean="0"/>
              <a:t> </a:t>
            </a:r>
            <a:r>
              <a:rPr lang="en-US" dirty="0" err="1" smtClean="0"/>
              <a:t>Jha</a:t>
            </a:r>
            <a:r>
              <a:rPr lang="en-US" dirty="0" smtClean="0"/>
              <a:t> (2012). “Attrition Issues and Retention Challenges of Employees”, International Journal of Scientific &amp; Engineering Research, 3, 4. </a:t>
            </a:r>
          </a:p>
          <a:p>
            <a:pPr>
              <a:buNone/>
            </a:pPr>
            <a:r>
              <a:rPr lang="en-US" dirty="0" smtClean="0"/>
              <a:t>    Attrition’s a Blessing for </a:t>
            </a:r>
            <a:r>
              <a:rPr lang="en-US" dirty="0" err="1" smtClean="0"/>
              <a:t>ITeS</a:t>
            </a:r>
            <a:r>
              <a:rPr lang="en-US" dirty="0" smtClean="0"/>
              <a:t> Companies – </a:t>
            </a:r>
            <a:r>
              <a:rPr lang="en-US" dirty="0" err="1" smtClean="0"/>
              <a:t>Devina</a:t>
            </a:r>
            <a:r>
              <a:rPr lang="en-US" dirty="0" smtClean="0"/>
              <a:t> </a:t>
            </a:r>
            <a:r>
              <a:rPr lang="en-US" dirty="0" err="1" smtClean="0"/>
              <a:t>Sengupta</a:t>
            </a:r>
            <a:r>
              <a:rPr lang="en-US" dirty="0" smtClean="0"/>
              <a:t>, Economic times. (August 9, 2011)  Attrition: A Global Problem- </a:t>
            </a:r>
            <a:r>
              <a:rPr lang="en-US" dirty="0" err="1" smtClean="0"/>
              <a:t>Sabitha</a:t>
            </a:r>
            <a:r>
              <a:rPr lang="en-US" dirty="0" smtClean="0"/>
              <a:t> </a:t>
            </a:r>
            <a:r>
              <a:rPr lang="en-US" dirty="0" err="1" smtClean="0"/>
              <a:t>Niketh</a:t>
            </a:r>
            <a:r>
              <a:rPr lang="en-US" dirty="0" smtClean="0"/>
              <a:t>, HRM Review, March 2008 Issue, Pg. no. 64-67, ICFAI University Press, Hyderabad.</a:t>
            </a:r>
          </a:p>
          <a:p>
            <a:pPr>
              <a:buNone/>
            </a:pPr>
            <a:r>
              <a:rPr lang="en-US" dirty="0" smtClean="0"/>
              <a:t>     </a:t>
            </a:r>
            <a:r>
              <a:rPr lang="en-US" dirty="0" err="1" smtClean="0"/>
              <a:t>Dr.Ravi.B</a:t>
            </a:r>
            <a:r>
              <a:rPr lang="en-US" dirty="0" smtClean="0"/>
              <a:t> ( June 2016) ,“Recruitment and Selection Process in IT industries” , International Journal of Creative Research Thoughts, P 223-232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US" b="1" dirty="0"/>
          </a:p>
        </p:txBody>
      </p:sp>
      <p:sp>
        <p:nvSpPr>
          <p:cNvPr id="3" name="Content Placeholder 2"/>
          <p:cNvSpPr>
            <a:spLocks noGrp="1"/>
          </p:cNvSpPr>
          <p:nvPr>
            <p:ph idx="1"/>
          </p:nvPr>
        </p:nvSpPr>
        <p:spPr/>
        <p:txBody>
          <a:bodyPr>
            <a:normAutofit lnSpcReduction="10000"/>
          </a:bodyPr>
          <a:lstStyle/>
          <a:p>
            <a:pPr>
              <a:buNone/>
            </a:pPr>
            <a:r>
              <a:rPr lang="en-US" dirty="0" smtClean="0"/>
              <a:t>   Today's world, every company is interested in predicting employee performance and attrition based on employee performance evaluations conducted quarterly or semi-annually. The company's growth is determined by how talented their current employees are. However, predictive analysis of employee performance and attrition gives the company an advantage in analyzing and making business decisions based on the results.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lnSpcReduction="10000"/>
          </a:bodyPr>
          <a:lstStyle/>
          <a:p>
            <a:r>
              <a:rPr lang="en-US" dirty="0"/>
              <a:t>Employee attrition is the gradual reduction in employee numbers. Employee attrition happens when the size of your workforce diminishes over time. This means that employees are leaving faster than they are hired. Employee attrition happens when employees retire, resign, or simply aren't replaced</a:t>
            </a:r>
            <a:r>
              <a:rPr lang="en-US" dirty="0" smtClean="0"/>
              <a:t>.</a:t>
            </a:r>
            <a:r>
              <a:rPr lang="en-US" dirty="0"/>
              <a:t> Although employee attrition can be company-wide, it may also be confined to specific parts of a business.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lstStyle/>
          <a:p>
            <a:pPr>
              <a:buNone/>
            </a:pPr>
            <a:r>
              <a:rPr lang="en-US" dirty="0" smtClean="0"/>
              <a:t>   This </a:t>
            </a:r>
            <a:r>
              <a:rPr lang="en-US" dirty="0"/>
              <a:t>is often the case when employees </a:t>
            </a:r>
            <a:r>
              <a:rPr lang="en-US" dirty="0" smtClean="0"/>
              <a:t>are replaced </a:t>
            </a:r>
            <a:r>
              <a:rPr lang="en-US" dirty="0"/>
              <a:t>by automation or the adoption of new technologies</a:t>
            </a:r>
            <a:r>
              <a:rPr lang="en-US" dirty="0" smtClean="0"/>
              <a:t>.</a:t>
            </a:r>
          </a:p>
          <a:p>
            <a:pPr>
              <a:buNone/>
            </a:pPr>
            <a:r>
              <a:rPr lang="en-US" dirty="0" smtClean="0"/>
              <a:t>  </a:t>
            </a:r>
            <a:r>
              <a:rPr lang="en-US" dirty="0"/>
              <a:t> Employee attrition can happen for several reasons. These include unhappiness about </a:t>
            </a:r>
            <a:r>
              <a:rPr lang="en-US" u="sng" dirty="0">
                <a:hlinkClick r:id="rId2"/>
              </a:rPr>
              <a:t>employee benefits</a:t>
            </a:r>
            <a:r>
              <a:rPr lang="en-US" dirty="0"/>
              <a:t> or the pay structure, a lack of </a:t>
            </a:r>
            <a:r>
              <a:rPr lang="en-US" u="sng" dirty="0">
                <a:hlinkClick r:id="rId3"/>
              </a:rPr>
              <a:t>employee development opportunities</a:t>
            </a:r>
            <a:r>
              <a:rPr lang="en-US" dirty="0"/>
              <a:t>, and even poor conditions in the workplace.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LITERATURE’S </a:t>
            </a:r>
            <a:r>
              <a:rPr lang="en-US" b="1" dirty="0" smtClean="0"/>
              <a:t>REVIEW</a:t>
            </a:r>
            <a:endParaRPr lang="en-US" b="1" dirty="0"/>
          </a:p>
        </p:txBody>
      </p:sp>
      <p:sp>
        <p:nvSpPr>
          <p:cNvPr id="3" name="Content Placeholder 2"/>
          <p:cNvSpPr>
            <a:spLocks noGrp="1"/>
          </p:cNvSpPr>
          <p:nvPr>
            <p:ph idx="1"/>
          </p:nvPr>
        </p:nvSpPr>
        <p:spPr>
          <a:xfrm>
            <a:off x="357158" y="1600200"/>
            <a:ext cx="8329642" cy="4757758"/>
          </a:xfrm>
        </p:spPr>
        <p:txBody>
          <a:bodyPr>
            <a:normAutofit fontScale="77500" lnSpcReduction="20000"/>
          </a:bodyPr>
          <a:lstStyle/>
          <a:p>
            <a:pPr>
              <a:buNone/>
            </a:pPr>
            <a:r>
              <a:rPr lang="en-US" dirty="0" smtClean="0"/>
              <a:t>    Corey Harris (Walden University 2018) researched on “Employee Retention Strategies in the Information Technology Industry” and mentioned that “Productivity declines when employees voluntarily leave an organization”</a:t>
            </a:r>
          </a:p>
          <a:p>
            <a:pPr>
              <a:buNone/>
            </a:pPr>
            <a:r>
              <a:rPr lang="en-US" dirty="0" smtClean="0"/>
              <a:t>    </a:t>
            </a:r>
            <a:r>
              <a:rPr lang="en-US" dirty="0" err="1" smtClean="0"/>
              <a:t>Hardik</a:t>
            </a:r>
            <a:r>
              <a:rPr lang="en-US" dirty="0" smtClean="0"/>
              <a:t> P. K. ( 2016) , researched on “a study on employee attrition: with special reference to Kerala IT Industry”. His research examined the relationship between organizational factors and attrition of IT professional’s. The result can conclude that the organizational factors played significant role in predicting the variance in turnover intention (attrition) of Kerala IT professionals. Therefore, the HR mangers in IT organizations may take into consideration the problems with organizational factors of their workers to reduce the turnover intention of the skilled employees.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lstStyle/>
          <a:p>
            <a:pPr>
              <a:buNone/>
            </a:pPr>
            <a:r>
              <a:rPr lang="en-US" dirty="0" smtClean="0"/>
              <a:t>   </a:t>
            </a:r>
            <a:r>
              <a:rPr lang="en-US" dirty="0" err="1" smtClean="0"/>
              <a:t>S.Guru</a:t>
            </a:r>
            <a:r>
              <a:rPr lang="en-US" dirty="0" smtClean="0"/>
              <a:t> </a:t>
            </a:r>
            <a:r>
              <a:rPr lang="en-US" dirty="0" err="1" smtClean="0"/>
              <a:t>Vignesh</a:t>
            </a:r>
            <a:r>
              <a:rPr lang="en-US" dirty="0" smtClean="0"/>
              <a:t>, </a:t>
            </a:r>
            <a:r>
              <a:rPr lang="en-US" dirty="0" err="1" smtClean="0"/>
              <a:t>V.Sarojini</a:t>
            </a:r>
            <a:r>
              <a:rPr lang="en-US" dirty="0" smtClean="0"/>
              <a:t>, </a:t>
            </a:r>
            <a:r>
              <a:rPr lang="en-US" dirty="0" err="1" smtClean="0"/>
              <a:t>S.Vetrive</a:t>
            </a:r>
            <a:r>
              <a:rPr lang="en-US" dirty="0" smtClean="0"/>
              <a:t> (Jan 2018),in “Employee Attrition and Employee </a:t>
            </a:r>
            <a:r>
              <a:rPr lang="en-US" dirty="0" err="1" smtClean="0"/>
              <a:t>RetentionChallenges</a:t>
            </a:r>
            <a:r>
              <a:rPr lang="en-US" dirty="0" smtClean="0"/>
              <a:t> &amp; Suggestions” state that, retention plans are an inexpensive way of enhancing workplace productivity and engaging employees emotionally. Proficient employees keep the quality up and business operations run smoothly along with the cost saving in the longer run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SOURCES</a:t>
            </a:r>
            <a:endParaRPr lang="en-US" b="1" dirty="0"/>
          </a:p>
        </p:txBody>
      </p:sp>
      <p:sp>
        <p:nvSpPr>
          <p:cNvPr id="3" name="Content Placeholder 2"/>
          <p:cNvSpPr>
            <a:spLocks noGrp="1"/>
          </p:cNvSpPr>
          <p:nvPr>
            <p:ph idx="1"/>
          </p:nvPr>
        </p:nvSpPr>
        <p:spPr/>
        <p:txBody>
          <a:bodyPr>
            <a:normAutofit fontScale="85000" lnSpcReduction="20000"/>
          </a:bodyPr>
          <a:lstStyle/>
          <a:p>
            <a:r>
              <a:rPr lang="en-US" sz="3500" dirty="0" smtClean="0"/>
              <a:t>Link to dataset:  https://www.kaggle.com/datasets/pavansubhasht/ibm-hr-analytics-attrition-dataset </a:t>
            </a:r>
          </a:p>
          <a:p>
            <a:r>
              <a:rPr lang="en-US" sz="3500" dirty="0" smtClean="0"/>
              <a:t>The dataset has been acquired from </a:t>
            </a:r>
            <a:r>
              <a:rPr lang="en-US" sz="3500" dirty="0" err="1" smtClean="0"/>
              <a:t>Kaggle</a:t>
            </a:r>
            <a:r>
              <a:rPr lang="en-US" sz="3500" dirty="0" smtClean="0"/>
              <a:t>, which is provided by IBM HR department.</a:t>
            </a:r>
          </a:p>
          <a:p>
            <a:r>
              <a:rPr lang="en-US" sz="3500" dirty="0" smtClean="0"/>
              <a:t> The dataset is composed of 35 columns and 1470 </a:t>
            </a:r>
            <a:r>
              <a:rPr lang="en-US" sz="3500" dirty="0" err="1" smtClean="0"/>
              <a:t>rows.Figure</a:t>
            </a:r>
            <a:r>
              <a:rPr lang="en-US" sz="3500" dirty="0" smtClean="0"/>
              <a:t> 2 clearly shows that employee attrition is a "0," it is a "Yes," otherwise it is a "1" it is a "No." There are 1233 "No" and 237 "Yes" responses among 1470 observations. The attrition rate is 237/1470, or 16.1%,</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lnSpcReduction="10000"/>
          </a:bodyPr>
          <a:lstStyle/>
          <a:p>
            <a:pPr>
              <a:buNone/>
            </a:pPr>
            <a:r>
              <a:rPr lang="en-US" dirty="0"/>
              <a:t> </a:t>
            </a:r>
            <a:r>
              <a:rPr lang="en-US" dirty="0" smtClean="0"/>
              <a:t>   indicating that the dataset is unbalanced, with a significantly greater number of observations belonging to class 1 (No) than class 0 (Yes). Because machine learning algorithms are typically designed to improve accuracy by reducing errors, the traditional accuracy performance metric is misleading. As a result, we will not take it into account for class distribution or class balance. Finally, other metrics for assessing the performance of the project's machine learning models will be considered.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714380"/>
          </a:xfrm>
        </p:spPr>
        <p:txBody>
          <a:bodyPr>
            <a:normAutofit fontScale="90000"/>
          </a:bodyPr>
          <a:lstStyle/>
          <a:p>
            <a:r>
              <a:rPr lang="en-US" dirty="0" smtClean="0"/>
              <a:t>ATTRITION BREAKDOWN</a:t>
            </a:r>
            <a:endParaRPr lang="en-US" dirty="0"/>
          </a:p>
        </p:txBody>
      </p:sp>
      <p:graphicFrame>
        <p:nvGraphicFramePr>
          <p:cNvPr id="3" name="Chart 2"/>
          <p:cNvGraphicFramePr/>
          <p:nvPr/>
        </p:nvGraphicFramePr>
        <p:xfrm>
          <a:off x="928662" y="1571612"/>
          <a:ext cx="7286676" cy="457203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1172</Words>
  <Application>Microsoft Office PowerPoint</Application>
  <PresentationFormat>On-screen Show (4:3)</PresentationFormat>
  <Paragraphs>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EMPLOYEE AND ATTRITION AND PERFORMANCE</vt:lpstr>
      <vt:lpstr>ABSTRACT</vt:lpstr>
      <vt:lpstr>INTRODUCTION</vt:lpstr>
      <vt:lpstr>Slide 4</vt:lpstr>
      <vt:lpstr>LITERATURE’S REVIEW</vt:lpstr>
      <vt:lpstr>Slide 6</vt:lpstr>
      <vt:lpstr>DATA SOURCES</vt:lpstr>
      <vt:lpstr>Slide 8</vt:lpstr>
      <vt:lpstr>ATTRITION BREAKDOWN</vt:lpstr>
      <vt:lpstr>Slide 10</vt:lpstr>
      <vt:lpstr>Attrition Reasons</vt:lpstr>
      <vt:lpstr>Slide 12</vt:lpstr>
      <vt:lpstr>Candidate’s Expectations from the organization</vt:lpstr>
      <vt:lpstr>Slide 14</vt:lpstr>
      <vt:lpstr>CONCLUSIONS</vt:lpstr>
      <vt:lpstr>Slide 16</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EMPPLOYEE AND ATTRITION AND PERFORMANCE</dc:title>
  <dc:creator>user</dc:creator>
  <cp:lastModifiedBy>user</cp:lastModifiedBy>
  <cp:revision>20</cp:revision>
  <dcterms:created xsi:type="dcterms:W3CDTF">2023-06-04T10:29:01Z</dcterms:created>
  <dcterms:modified xsi:type="dcterms:W3CDTF">2023-06-06T10:32:04Z</dcterms:modified>
</cp:coreProperties>
</file>