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680"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FE1AB1-E6DC-4A8D-AE0F-D4E88F15B1ED}"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A0892-E4C0-4172-AFF7-14FD3B4BEC58}" type="slidenum">
              <a:rPr lang="en-US" smtClean="0"/>
              <a:t>‹#›</a:t>
            </a:fld>
            <a:endParaRPr lang="en-US"/>
          </a:p>
        </p:txBody>
      </p:sp>
    </p:spTree>
    <p:extLst>
      <p:ext uri="{BB962C8B-B14F-4D97-AF65-F5344CB8AC3E}">
        <p14:creationId xmlns:p14="http://schemas.microsoft.com/office/powerpoint/2010/main" val="1124681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E1AB1-E6DC-4A8D-AE0F-D4E88F15B1ED}"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A0892-E4C0-4172-AFF7-14FD3B4BEC58}" type="slidenum">
              <a:rPr lang="en-US" smtClean="0"/>
              <a:t>‹#›</a:t>
            </a:fld>
            <a:endParaRPr lang="en-US"/>
          </a:p>
        </p:txBody>
      </p:sp>
    </p:spTree>
    <p:extLst>
      <p:ext uri="{BB962C8B-B14F-4D97-AF65-F5344CB8AC3E}">
        <p14:creationId xmlns:p14="http://schemas.microsoft.com/office/powerpoint/2010/main" val="4206366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E1AB1-E6DC-4A8D-AE0F-D4E88F15B1ED}"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A0892-E4C0-4172-AFF7-14FD3B4BEC58}" type="slidenum">
              <a:rPr lang="en-US" smtClean="0"/>
              <a:t>‹#›</a:t>
            </a:fld>
            <a:endParaRPr lang="en-US"/>
          </a:p>
        </p:txBody>
      </p:sp>
    </p:spTree>
    <p:extLst>
      <p:ext uri="{BB962C8B-B14F-4D97-AF65-F5344CB8AC3E}">
        <p14:creationId xmlns:p14="http://schemas.microsoft.com/office/powerpoint/2010/main" val="4258337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E1AB1-E6DC-4A8D-AE0F-D4E88F15B1ED}"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A0892-E4C0-4172-AFF7-14FD3B4BEC58}" type="slidenum">
              <a:rPr lang="en-US" smtClean="0"/>
              <a:t>‹#›</a:t>
            </a:fld>
            <a:endParaRPr lang="en-US"/>
          </a:p>
        </p:txBody>
      </p:sp>
    </p:spTree>
    <p:extLst>
      <p:ext uri="{BB962C8B-B14F-4D97-AF65-F5344CB8AC3E}">
        <p14:creationId xmlns:p14="http://schemas.microsoft.com/office/powerpoint/2010/main" val="671596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FE1AB1-E6DC-4A8D-AE0F-D4E88F15B1ED}"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A0892-E4C0-4172-AFF7-14FD3B4BEC58}" type="slidenum">
              <a:rPr lang="en-US" smtClean="0"/>
              <a:t>‹#›</a:t>
            </a:fld>
            <a:endParaRPr lang="en-US"/>
          </a:p>
        </p:txBody>
      </p:sp>
    </p:spTree>
    <p:extLst>
      <p:ext uri="{BB962C8B-B14F-4D97-AF65-F5344CB8AC3E}">
        <p14:creationId xmlns:p14="http://schemas.microsoft.com/office/powerpoint/2010/main" val="21183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FE1AB1-E6DC-4A8D-AE0F-D4E88F15B1ED}"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8A0892-E4C0-4172-AFF7-14FD3B4BEC58}" type="slidenum">
              <a:rPr lang="en-US" smtClean="0"/>
              <a:t>‹#›</a:t>
            </a:fld>
            <a:endParaRPr lang="en-US"/>
          </a:p>
        </p:txBody>
      </p:sp>
    </p:spTree>
    <p:extLst>
      <p:ext uri="{BB962C8B-B14F-4D97-AF65-F5344CB8AC3E}">
        <p14:creationId xmlns:p14="http://schemas.microsoft.com/office/powerpoint/2010/main" val="3617923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FE1AB1-E6DC-4A8D-AE0F-D4E88F15B1ED}" type="datetimeFigureOut">
              <a:rPr lang="en-US" smtClean="0"/>
              <a:t>6/18/2024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8A0892-E4C0-4172-AFF7-14FD3B4BEC58}" type="slidenum">
              <a:rPr lang="en-US" smtClean="0"/>
              <a:t>‹#›</a:t>
            </a:fld>
            <a:endParaRPr lang="en-US"/>
          </a:p>
        </p:txBody>
      </p:sp>
    </p:spTree>
    <p:extLst>
      <p:ext uri="{BB962C8B-B14F-4D97-AF65-F5344CB8AC3E}">
        <p14:creationId xmlns:p14="http://schemas.microsoft.com/office/powerpoint/2010/main" val="309328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FE1AB1-E6DC-4A8D-AE0F-D4E88F15B1ED}" type="datetimeFigureOut">
              <a:rPr lang="en-US" smtClean="0"/>
              <a:t>6/18/2024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8A0892-E4C0-4172-AFF7-14FD3B4BEC58}" type="slidenum">
              <a:rPr lang="en-US" smtClean="0"/>
              <a:t>‹#›</a:t>
            </a:fld>
            <a:endParaRPr lang="en-US"/>
          </a:p>
        </p:txBody>
      </p:sp>
    </p:spTree>
    <p:extLst>
      <p:ext uri="{BB962C8B-B14F-4D97-AF65-F5344CB8AC3E}">
        <p14:creationId xmlns:p14="http://schemas.microsoft.com/office/powerpoint/2010/main" val="806959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FE1AB1-E6DC-4A8D-AE0F-D4E88F15B1ED}" type="datetimeFigureOut">
              <a:rPr lang="en-US" smtClean="0"/>
              <a:t>6/18/2024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8A0892-E4C0-4172-AFF7-14FD3B4BEC58}" type="slidenum">
              <a:rPr lang="en-US" smtClean="0"/>
              <a:t>‹#›</a:t>
            </a:fld>
            <a:endParaRPr lang="en-US"/>
          </a:p>
        </p:txBody>
      </p:sp>
    </p:spTree>
    <p:extLst>
      <p:ext uri="{BB962C8B-B14F-4D97-AF65-F5344CB8AC3E}">
        <p14:creationId xmlns:p14="http://schemas.microsoft.com/office/powerpoint/2010/main" val="1735636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FE1AB1-E6DC-4A8D-AE0F-D4E88F15B1ED}"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8A0892-E4C0-4172-AFF7-14FD3B4BEC58}" type="slidenum">
              <a:rPr lang="en-US" smtClean="0"/>
              <a:t>‹#›</a:t>
            </a:fld>
            <a:endParaRPr lang="en-US"/>
          </a:p>
        </p:txBody>
      </p:sp>
    </p:spTree>
    <p:extLst>
      <p:ext uri="{BB962C8B-B14F-4D97-AF65-F5344CB8AC3E}">
        <p14:creationId xmlns:p14="http://schemas.microsoft.com/office/powerpoint/2010/main" val="2023636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FE1AB1-E6DC-4A8D-AE0F-D4E88F15B1ED}"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8A0892-E4C0-4172-AFF7-14FD3B4BEC58}" type="slidenum">
              <a:rPr lang="en-US" smtClean="0"/>
              <a:t>‹#›</a:t>
            </a:fld>
            <a:endParaRPr lang="en-US"/>
          </a:p>
        </p:txBody>
      </p:sp>
    </p:spTree>
    <p:extLst>
      <p:ext uri="{BB962C8B-B14F-4D97-AF65-F5344CB8AC3E}">
        <p14:creationId xmlns:p14="http://schemas.microsoft.com/office/powerpoint/2010/main" val="185620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FE1AB1-E6DC-4A8D-AE0F-D4E88F15B1ED}" type="datetimeFigureOut">
              <a:rPr lang="en-US" smtClean="0"/>
              <a:t>6/18/2024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8A0892-E4C0-4172-AFF7-14FD3B4BEC58}" type="slidenum">
              <a:rPr lang="en-US" smtClean="0"/>
              <a:t>‹#›</a:t>
            </a:fld>
            <a:endParaRPr lang="en-US"/>
          </a:p>
        </p:txBody>
      </p:sp>
    </p:spTree>
    <p:extLst>
      <p:ext uri="{BB962C8B-B14F-4D97-AF65-F5344CB8AC3E}">
        <p14:creationId xmlns:p14="http://schemas.microsoft.com/office/powerpoint/2010/main" val="15341960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7772400" cy="838199"/>
          </a:xfrm>
        </p:spPr>
        <p:txBody>
          <a:bodyPr>
            <a:noAutofit/>
          </a:bodyPr>
          <a:lstStyle/>
          <a:p>
            <a:pPr algn="l"/>
            <a:r>
              <a:rPr lang="en-US" sz="7200" b="1" dirty="0" smtClean="0">
                <a:solidFill>
                  <a:schemeClr val="tx2">
                    <a:lumMod val="50000"/>
                  </a:schemeClr>
                </a:solidFill>
              </a:rPr>
              <a:t>AWS</a:t>
            </a:r>
            <a:endParaRPr lang="en-US" sz="7200" b="1" dirty="0">
              <a:solidFill>
                <a:schemeClr val="tx2">
                  <a:lumMod val="50000"/>
                </a:schemeClr>
              </a:solidFill>
            </a:endParaRPr>
          </a:p>
        </p:txBody>
      </p:sp>
      <p:sp>
        <p:nvSpPr>
          <p:cNvPr id="3" name="Subtitle 2"/>
          <p:cNvSpPr>
            <a:spLocks noGrp="1"/>
          </p:cNvSpPr>
          <p:nvPr>
            <p:ph type="subTitle" idx="1"/>
          </p:nvPr>
        </p:nvSpPr>
        <p:spPr>
          <a:xfrm>
            <a:off x="-76200" y="990600"/>
            <a:ext cx="9158591" cy="5867400"/>
          </a:xfrm>
        </p:spPr>
        <p:txBody>
          <a:bodyPr>
            <a:normAutofit fontScale="55000" lnSpcReduction="20000"/>
          </a:bodyPr>
          <a:lstStyle/>
          <a:p>
            <a:pPr algn="just"/>
            <a:r>
              <a:rPr lang="en-US" sz="2400" b="1" dirty="0" smtClean="0">
                <a:solidFill>
                  <a:schemeClr val="bg1">
                    <a:lumMod val="50000"/>
                  </a:schemeClr>
                </a:solidFill>
                <a:effectLst/>
              </a:rPr>
              <a:t>What is AWS?</a:t>
            </a:r>
          </a:p>
          <a:p>
            <a:pPr marL="342900" indent="-342900" algn="just">
              <a:buFont typeface="Courier New" pitchFamily="49" charset="0"/>
              <a:buChar char="o"/>
            </a:pPr>
            <a:r>
              <a:rPr lang="en-US" sz="2200" dirty="0" smtClean="0"/>
              <a:t>AWS </a:t>
            </a:r>
            <a:r>
              <a:rPr lang="en-US" sz="2200" dirty="0"/>
              <a:t>stands for </a:t>
            </a:r>
            <a:r>
              <a:rPr lang="en-US" sz="2200" b="1" dirty="0"/>
              <a:t>Amazon Web </a:t>
            </a:r>
            <a:r>
              <a:rPr lang="en-US" sz="2200" b="1" dirty="0" smtClean="0"/>
              <a:t>Services</a:t>
            </a:r>
            <a:r>
              <a:rPr lang="en-US" sz="2200" dirty="0" smtClean="0"/>
              <a:t>.</a:t>
            </a:r>
          </a:p>
          <a:p>
            <a:pPr marL="342900" indent="-342900" algn="just">
              <a:buFont typeface="Courier New" pitchFamily="49" charset="0"/>
              <a:buChar char="o"/>
            </a:pPr>
            <a:r>
              <a:rPr lang="en-US" sz="2200" dirty="0" smtClean="0"/>
              <a:t>The </a:t>
            </a:r>
            <a:r>
              <a:rPr lang="en-US" sz="2200" dirty="0"/>
              <a:t>AWS service is provided by the Amazon that uses distributed IT </a:t>
            </a:r>
            <a:r>
              <a:rPr lang="en-US" sz="2200" dirty="0" smtClean="0"/>
              <a:t>infrastructure</a:t>
            </a:r>
          </a:p>
          <a:p>
            <a:pPr algn="just"/>
            <a:r>
              <a:rPr lang="en-US" sz="2200" dirty="0" smtClean="0"/>
              <a:t> </a:t>
            </a:r>
            <a:r>
              <a:rPr lang="en-US" sz="2200" dirty="0"/>
              <a:t>to provide different IT resources available on demand</a:t>
            </a:r>
            <a:r>
              <a:rPr lang="en-US" sz="2200" dirty="0" smtClean="0"/>
              <a:t>.</a:t>
            </a:r>
          </a:p>
          <a:p>
            <a:pPr algn="just"/>
            <a:r>
              <a:rPr lang="en-US" sz="2200" dirty="0" smtClean="0"/>
              <a:t> </a:t>
            </a:r>
            <a:r>
              <a:rPr lang="en-US" sz="2200" dirty="0"/>
              <a:t>It provides different services such as infrastructure as a service (</a:t>
            </a:r>
            <a:r>
              <a:rPr lang="en-US" sz="2200" dirty="0" err="1"/>
              <a:t>IaaS</a:t>
            </a:r>
            <a:r>
              <a:rPr lang="en-US" sz="2200" dirty="0" smtClean="0"/>
              <a:t>),</a:t>
            </a:r>
          </a:p>
          <a:p>
            <a:pPr algn="just"/>
            <a:r>
              <a:rPr lang="en-US" sz="2200" dirty="0" smtClean="0"/>
              <a:t> </a:t>
            </a:r>
            <a:r>
              <a:rPr lang="en-US" sz="2200" dirty="0"/>
              <a:t>platform as a service (</a:t>
            </a:r>
            <a:r>
              <a:rPr lang="en-US" sz="2200" dirty="0" err="1"/>
              <a:t>PaaS</a:t>
            </a:r>
            <a:r>
              <a:rPr lang="en-US" sz="2200" dirty="0"/>
              <a:t>) and packaged software as a service (</a:t>
            </a:r>
            <a:r>
              <a:rPr lang="en-US" sz="2200" dirty="0" err="1"/>
              <a:t>SaaS</a:t>
            </a:r>
            <a:r>
              <a:rPr lang="en-US" sz="2200" dirty="0" smtClean="0"/>
              <a:t>).</a:t>
            </a:r>
          </a:p>
          <a:p>
            <a:pPr marL="342900" indent="-342900" algn="just">
              <a:buFont typeface="Courier New" pitchFamily="49" charset="0"/>
              <a:buChar char="o"/>
            </a:pPr>
            <a:r>
              <a:rPr lang="en-US" sz="2200" dirty="0" smtClean="0"/>
              <a:t>Amazon </a:t>
            </a:r>
            <a:r>
              <a:rPr lang="en-US" sz="2200" dirty="0"/>
              <a:t>launched AWS, a cloud computing platform to </a:t>
            </a:r>
            <a:r>
              <a:rPr lang="en-US" sz="2200" dirty="0" smtClean="0"/>
              <a:t>allow</a:t>
            </a:r>
          </a:p>
          <a:p>
            <a:pPr marL="342900" indent="-342900" algn="just">
              <a:buFont typeface="Courier New" pitchFamily="49" charset="0"/>
              <a:buChar char="o"/>
            </a:pPr>
            <a:r>
              <a:rPr lang="en-US" sz="2200" dirty="0" smtClean="0"/>
              <a:t> </a:t>
            </a:r>
            <a:r>
              <a:rPr lang="en-US" sz="2200" dirty="0"/>
              <a:t>the different organizations to take advantage of reliable IT infrastructure</a:t>
            </a:r>
            <a:r>
              <a:rPr lang="en-US" sz="2200" dirty="0" smtClean="0"/>
              <a:t>.</a:t>
            </a:r>
          </a:p>
          <a:p>
            <a:pPr marL="342900" indent="-342900" algn="just">
              <a:buFont typeface="Courier New" pitchFamily="49" charset="0"/>
              <a:buChar char="o"/>
            </a:pPr>
            <a:endParaRPr lang="en-US" sz="2200" dirty="0"/>
          </a:p>
          <a:p>
            <a:pPr algn="just"/>
            <a:r>
              <a:rPr lang="en-US" dirty="0">
                <a:solidFill>
                  <a:schemeClr val="tx1">
                    <a:lumMod val="85000"/>
                    <a:lumOff val="15000"/>
                  </a:schemeClr>
                </a:solidFill>
              </a:rPr>
              <a:t>Uses of </a:t>
            </a:r>
            <a:r>
              <a:rPr lang="en-US" dirty="0" smtClean="0">
                <a:solidFill>
                  <a:schemeClr val="tx1">
                    <a:lumMod val="85000"/>
                    <a:lumOff val="15000"/>
                  </a:schemeClr>
                </a:solidFill>
              </a:rPr>
              <a:t>AWS:</a:t>
            </a:r>
          </a:p>
          <a:p>
            <a:pPr algn="just"/>
            <a:r>
              <a:rPr lang="en-US" sz="2000" dirty="0" smtClean="0"/>
              <a:t>.A </a:t>
            </a:r>
            <a:r>
              <a:rPr lang="en-US" sz="2000" dirty="0"/>
              <a:t>small manufacturing organization uses </a:t>
            </a:r>
            <a:r>
              <a:rPr lang="en-US" sz="2000" dirty="0" err="1" smtClean="0"/>
              <a:t>aws</a:t>
            </a:r>
            <a:r>
              <a:rPr lang="en-US" sz="2000" dirty="0" smtClean="0"/>
              <a:t> </a:t>
            </a:r>
            <a:r>
              <a:rPr lang="en-US" sz="2000" dirty="0"/>
              <a:t>to expand their </a:t>
            </a:r>
            <a:r>
              <a:rPr lang="en-US" sz="2000" dirty="0" smtClean="0"/>
              <a:t>business.</a:t>
            </a:r>
          </a:p>
          <a:p>
            <a:pPr algn="just"/>
            <a:r>
              <a:rPr lang="en-US" sz="2000" dirty="0" smtClean="0"/>
              <a:t>.An </a:t>
            </a:r>
            <a:r>
              <a:rPr lang="en-US" sz="2000" dirty="0"/>
              <a:t>architecture consulting company can use AWS to get the high-compute rendering of construction </a:t>
            </a:r>
            <a:r>
              <a:rPr lang="en-US" sz="2000" dirty="0" smtClean="0"/>
              <a:t>prototype.</a:t>
            </a:r>
          </a:p>
          <a:p>
            <a:pPr algn="just"/>
            <a:r>
              <a:rPr lang="en-US" sz="2000" dirty="0"/>
              <a:t>.</a:t>
            </a:r>
            <a:r>
              <a:rPr lang="en-US" sz="2200" dirty="0" smtClean="0"/>
              <a:t>A </a:t>
            </a:r>
            <a:r>
              <a:rPr lang="en-US" sz="2200" dirty="0"/>
              <a:t>media company can use the AWS to provide different types of content such as </a:t>
            </a:r>
            <a:r>
              <a:rPr lang="en-US" sz="2200" dirty="0" err="1"/>
              <a:t>ebox</a:t>
            </a:r>
            <a:r>
              <a:rPr lang="en-US" sz="2200" dirty="0"/>
              <a:t> or audio files to the worldwide files</a:t>
            </a:r>
            <a:r>
              <a:rPr lang="en-US" sz="2200" dirty="0" smtClean="0"/>
              <a:t>.</a:t>
            </a:r>
          </a:p>
          <a:p>
            <a:pPr algn="just"/>
            <a:endParaRPr lang="en-US" sz="2200" dirty="0"/>
          </a:p>
          <a:p>
            <a:pPr algn="just"/>
            <a:r>
              <a:rPr lang="en-US" sz="2200" b="1" dirty="0">
                <a:solidFill>
                  <a:schemeClr val="tx1">
                    <a:lumMod val="85000"/>
                    <a:lumOff val="15000"/>
                  </a:schemeClr>
                </a:solidFill>
              </a:rPr>
              <a:t>Advantages of </a:t>
            </a:r>
            <a:r>
              <a:rPr lang="en-US" sz="2200" b="1" dirty="0" smtClean="0">
                <a:solidFill>
                  <a:schemeClr val="tx1">
                    <a:lumMod val="85000"/>
                    <a:lumOff val="15000"/>
                  </a:schemeClr>
                </a:solidFill>
              </a:rPr>
              <a:t>AWS:</a:t>
            </a:r>
          </a:p>
          <a:p>
            <a:pPr marL="457200" indent="-457200" algn="just">
              <a:buAutoNum type="arabicPeriod"/>
            </a:pPr>
            <a:r>
              <a:rPr lang="en-US" sz="2200" b="1" dirty="0" smtClean="0">
                <a:solidFill>
                  <a:schemeClr val="tx1">
                    <a:lumMod val="65000"/>
                    <a:lumOff val="35000"/>
                  </a:schemeClr>
                </a:solidFill>
                <a:effectLst>
                  <a:outerShdw blurRad="38100" dist="38100" dir="2700000" algn="tl">
                    <a:srgbClr val="000000">
                      <a:alpha val="43137"/>
                    </a:srgbClr>
                  </a:outerShdw>
                </a:effectLst>
              </a:rPr>
              <a:t>Scalability</a:t>
            </a:r>
            <a:r>
              <a:rPr lang="en-US" sz="2000" dirty="0" smtClean="0"/>
              <a:t>: </a:t>
            </a:r>
            <a:r>
              <a:rPr lang="en-US" sz="1800" dirty="0" smtClean="0"/>
              <a:t>AWS provides scalable computing capacity, allowing businesses to easily scale resources up or down based on demand.</a:t>
            </a:r>
          </a:p>
          <a:p>
            <a:pPr marL="342900" indent="-342900" algn="just">
              <a:buAutoNum type="arabicPeriod"/>
            </a:pPr>
            <a:r>
              <a:rPr lang="en-US" sz="2200" b="1" dirty="0" smtClean="0">
                <a:solidFill>
                  <a:schemeClr val="tx1">
                    <a:lumMod val="65000"/>
                    <a:lumOff val="35000"/>
                  </a:schemeClr>
                </a:solidFill>
                <a:effectLst>
                  <a:outerShdw blurRad="38100" dist="38100" dir="2700000" algn="tl">
                    <a:srgbClr val="000000">
                      <a:alpha val="43137"/>
                    </a:srgbClr>
                  </a:outerShdw>
                </a:effectLst>
              </a:rPr>
              <a:t>Cost-Effective</a:t>
            </a:r>
            <a:r>
              <a:rPr lang="en-US" sz="2000" dirty="0" smtClean="0"/>
              <a:t>: AWS follows a pay-as-you-go pricing model, where you only pay for the services you use</a:t>
            </a:r>
            <a:r>
              <a:rPr lang="en-US" sz="1400" dirty="0" smtClean="0"/>
              <a:t>. </a:t>
            </a:r>
            <a:r>
              <a:rPr lang="en-US" sz="1800" dirty="0" smtClean="0"/>
              <a:t> </a:t>
            </a:r>
          </a:p>
          <a:p>
            <a:pPr marL="342900" indent="-342900" algn="just">
              <a:buAutoNum type="arabicPeriod"/>
            </a:pPr>
            <a:r>
              <a:rPr lang="en-US" sz="2200" b="1" dirty="0" smtClean="0">
                <a:solidFill>
                  <a:schemeClr val="tx1">
                    <a:lumMod val="65000"/>
                    <a:lumOff val="35000"/>
                  </a:schemeClr>
                </a:solidFill>
                <a:effectLst>
                  <a:outerShdw blurRad="38100" dist="38100" dir="2700000" algn="tl">
                    <a:srgbClr val="000000">
                      <a:alpha val="43137"/>
                    </a:srgbClr>
                  </a:outerShdw>
                </a:effectLst>
              </a:rPr>
              <a:t>Security</a:t>
            </a:r>
            <a:r>
              <a:rPr lang="en-US" sz="2000" dirty="0" smtClean="0">
                <a:solidFill>
                  <a:schemeClr val="tx1">
                    <a:lumMod val="65000"/>
                    <a:lumOff val="35000"/>
                  </a:schemeClr>
                </a:solidFill>
                <a:effectLst>
                  <a:outerShdw blurRad="38100" dist="38100" dir="2700000" algn="tl">
                    <a:srgbClr val="000000">
                      <a:alpha val="43137"/>
                    </a:srgbClr>
                  </a:outerShdw>
                </a:effectLst>
              </a:rPr>
              <a:t>:  </a:t>
            </a:r>
            <a:r>
              <a:rPr lang="en-US" sz="2000" dirty="0" smtClean="0"/>
              <a:t>It provides various security tools and services to help users build secure environments and meet their specific security requirements</a:t>
            </a:r>
            <a:r>
              <a:rPr lang="en-US" sz="1400" dirty="0" smtClean="0"/>
              <a:t>.</a:t>
            </a:r>
          </a:p>
          <a:p>
            <a:pPr marL="342900" indent="-342900" algn="just">
              <a:buFont typeface="Arial" pitchFamily="34" charset="0"/>
              <a:buAutoNum type="arabicPeriod"/>
            </a:pPr>
            <a:r>
              <a:rPr lang="en-US" sz="2200" b="1" dirty="0" smtClean="0">
                <a:solidFill>
                  <a:schemeClr val="tx1">
                    <a:lumMod val="65000"/>
                    <a:lumOff val="35000"/>
                  </a:schemeClr>
                </a:solidFill>
                <a:effectLst>
                  <a:outerShdw blurRad="38100" dist="38100" dir="2700000" algn="tl">
                    <a:srgbClr val="000000">
                      <a:alpha val="43137"/>
                    </a:srgbClr>
                  </a:outerShdw>
                </a:effectLst>
              </a:rPr>
              <a:t>Flexibility</a:t>
            </a:r>
            <a:r>
              <a:rPr lang="en-US" sz="2200" dirty="0" smtClean="0"/>
              <a:t>: AWS offers a wide range of services, including computing power, storage, databases, machine learning, analytics, and more. This allows businesses to choose the services that best fit their needs and easily adapt to changing requirements.</a:t>
            </a:r>
          </a:p>
          <a:p>
            <a:pPr marL="342900" indent="-342900" algn="just">
              <a:buFont typeface="Arial" pitchFamily="34" charset="0"/>
              <a:buAutoNum type="arabicPeriod"/>
            </a:pPr>
            <a:r>
              <a:rPr lang="en-US" sz="2200" b="1" dirty="0" smtClean="0">
                <a:solidFill>
                  <a:schemeClr val="tx1">
                    <a:lumMod val="65000"/>
                    <a:lumOff val="35000"/>
                  </a:schemeClr>
                </a:solidFill>
                <a:effectLst>
                  <a:outerShdw blurRad="38100" dist="38100" dir="2700000" algn="tl">
                    <a:srgbClr val="000000">
                      <a:alpha val="43137"/>
                    </a:srgbClr>
                  </a:outerShdw>
                </a:effectLst>
              </a:rPr>
              <a:t>Global Reach</a:t>
            </a:r>
            <a:r>
              <a:rPr lang="en-US" sz="1100" dirty="0" smtClean="0"/>
              <a:t>: </a:t>
            </a:r>
            <a:r>
              <a:rPr lang="en-US" sz="2000" dirty="0" smtClean="0"/>
              <a:t>With a global network of data centers, AWS enables businesses to reach customers worldwide</a:t>
            </a:r>
          </a:p>
          <a:p>
            <a:pPr marL="342900" indent="-342900" algn="just">
              <a:buAutoNum type="arabicPeriod"/>
            </a:pPr>
            <a:endParaRPr lang="en-US" sz="1800" b="1" dirty="0">
              <a:solidFill>
                <a:schemeClr val="tx1">
                  <a:lumMod val="85000"/>
                  <a:lumOff val="15000"/>
                </a:schemeClr>
              </a:solidFill>
            </a:endParaRPr>
          </a:p>
          <a:p>
            <a:pPr algn="just"/>
            <a:endParaRPr lang="en-US" sz="2000" dirty="0"/>
          </a:p>
          <a:p>
            <a:pPr marL="457200" indent="-457200" algn="just">
              <a:buFont typeface="Arial" pitchFamily="34" charset="0"/>
              <a:buChar char="•"/>
            </a:pPr>
            <a:endParaRPr lang="en-US" sz="2000" dirty="0">
              <a:solidFill>
                <a:schemeClr val="tx1">
                  <a:lumMod val="85000"/>
                  <a:lumOff val="15000"/>
                </a:schemeClr>
              </a:solidFill>
            </a:endParaRPr>
          </a:p>
          <a:p>
            <a:pPr marL="342900" indent="-342900" algn="just">
              <a:buFont typeface="Courier New" pitchFamily="49" charset="0"/>
              <a:buChar char="o"/>
            </a:pPr>
            <a:endParaRPr lang="en-US" sz="2000" dirty="0"/>
          </a:p>
          <a:p>
            <a:pPr marL="342900" indent="-342900" algn="just">
              <a:buFont typeface="Arial" pitchFamily="34" charset="0"/>
              <a:buChar char="•"/>
            </a:pPr>
            <a:endParaRPr lang="en-US" sz="1400" b="1" dirty="0" smtClean="0">
              <a:solidFill>
                <a:schemeClr val="bg1">
                  <a:lumMod val="50000"/>
                </a:schemeClr>
              </a:solidFill>
              <a:effectLst/>
            </a:endParaRPr>
          </a:p>
          <a:p>
            <a:pPr algn="just"/>
            <a:r>
              <a:rPr lang="en-US" dirty="0"/>
              <a:t/>
            </a:r>
            <a:br>
              <a:rPr lang="en-US" dirty="0"/>
            </a:b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304800"/>
            <a:ext cx="3124200" cy="2286000"/>
          </a:xfrm>
          <a:prstGeom prst="rect">
            <a:avLst/>
          </a:prstGeom>
        </p:spPr>
      </p:pic>
    </p:spTree>
    <p:extLst>
      <p:ext uri="{BB962C8B-B14F-4D97-AF65-F5344CB8AC3E}">
        <p14:creationId xmlns:p14="http://schemas.microsoft.com/office/powerpoint/2010/main" val="1595953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494489"/>
            <a:ext cx="7543800" cy="4955203"/>
          </a:xfrm>
          <a:prstGeom prst="rect">
            <a:avLst/>
          </a:prstGeom>
          <a:noFill/>
        </p:spPr>
        <p:txBody>
          <a:bodyPr wrap="square" rtlCol="0">
            <a:spAutoFit/>
          </a:bodyPr>
          <a:lstStyle/>
          <a:p>
            <a:r>
              <a:rPr lang="en-US" sz="2800" b="1" dirty="0" smtClean="0">
                <a:solidFill>
                  <a:srgbClr val="FF0000"/>
                </a:solidFill>
                <a:effectLst>
                  <a:outerShdw blurRad="38100" dist="38100" dir="2700000" algn="tl">
                    <a:srgbClr val="000000">
                      <a:alpha val="43137"/>
                    </a:srgbClr>
                  </a:outerShdw>
                </a:effectLst>
              </a:rPr>
              <a:t>What is s3 Bucket?</a:t>
            </a:r>
          </a:p>
          <a:p>
            <a:r>
              <a:rPr lang="en-US" sz="4400" b="1" dirty="0" smtClean="0">
                <a:effectLst>
                  <a:outerShdw blurRad="38100" dist="38100" dir="2700000" algn="tl">
                    <a:srgbClr val="000000">
                      <a:alpha val="43137"/>
                    </a:srgbClr>
                  </a:outerShdw>
                </a:effectLst>
              </a:rPr>
              <a:t>S</a:t>
            </a:r>
            <a:r>
              <a:rPr lang="en-US" sz="2400" b="1" dirty="0" smtClean="0">
                <a:effectLst>
                  <a:outerShdw blurRad="38100" dist="38100" dir="2700000" algn="tl">
                    <a:srgbClr val="000000">
                      <a:alpha val="43137"/>
                    </a:srgbClr>
                  </a:outerShdw>
                </a:effectLst>
              </a:rPr>
              <a:t>3 bucket stand for simple storage service.</a:t>
            </a:r>
          </a:p>
          <a:p>
            <a:r>
              <a:rPr lang="en-US" sz="2400" b="1" dirty="0" smtClean="0">
                <a:effectLst>
                  <a:outerShdw blurRad="38100" dist="38100" dir="2700000" algn="tl">
                    <a:srgbClr val="000000">
                      <a:alpha val="43137"/>
                    </a:srgbClr>
                  </a:outerShdw>
                </a:effectLst>
              </a:rPr>
              <a:t>An s3 bucket is a public cloud storage resource available in AWS.</a:t>
            </a:r>
          </a:p>
          <a:p>
            <a:r>
              <a:rPr lang="en-US" sz="2400" b="1" dirty="0" smtClean="0">
                <a:effectLst>
                  <a:outerShdw blurRad="38100" dist="38100" dir="2700000" algn="tl">
                    <a:srgbClr val="000000">
                      <a:alpha val="43137"/>
                    </a:srgbClr>
                  </a:outerShdw>
                </a:effectLst>
              </a:rPr>
              <a:t>S3 bucket is used to store and retrieve any amount of data at any </a:t>
            </a:r>
            <a:r>
              <a:rPr lang="en-US" sz="2400" b="1" dirty="0" err="1" smtClean="0">
                <a:effectLst>
                  <a:outerShdw blurRad="38100" dist="38100" dir="2700000" algn="tl">
                    <a:srgbClr val="000000">
                      <a:alpha val="43137"/>
                    </a:srgbClr>
                  </a:outerShdw>
                </a:effectLst>
              </a:rPr>
              <a:t>time,from</a:t>
            </a:r>
            <a:r>
              <a:rPr lang="en-US" sz="2400" b="1" dirty="0" smtClean="0">
                <a:effectLst>
                  <a:outerShdw blurRad="38100" dist="38100" dir="2700000" algn="tl">
                    <a:srgbClr val="000000">
                      <a:alpha val="43137"/>
                    </a:srgbClr>
                  </a:outerShdw>
                </a:effectLst>
              </a:rPr>
              <a:t> anywhere.</a:t>
            </a:r>
          </a:p>
          <a:p>
            <a:endParaRPr lang="en-US" sz="2400" b="1" dirty="0">
              <a:effectLst>
                <a:outerShdw blurRad="38100" dist="38100" dir="2700000" algn="tl">
                  <a:srgbClr val="000000">
                    <a:alpha val="43137"/>
                  </a:srgbClr>
                </a:outerShdw>
              </a:effectLst>
            </a:endParaRPr>
          </a:p>
          <a:p>
            <a:r>
              <a:rPr lang="en-US" sz="2400" b="1" dirty="0" smtClean="0">
                <a:solidFill>
                  <a:schemeClr val="tx1">
                    <a:lumMod val="85000"/>
                    <a:lumOff val="15000"/>
                  </a:schemeClr>
                </a:solidFill>
                <a:effectLst>
                  <a:outerShdw blurRad="38100" dist="38100" dir="2700000" algn="tl">
                    <a:srgbClr val="000000">
                      <a:alpha val="43137"/>
                    </a:srgbClr>
                  </a:outerShdw>
                </a:effectLst>
              </a:rPr>
              <a:t>*</a:t>
            </a:r>
            <a:r>
              <a:rPr lang="en-US" sz="2400" b="1" dirty="0" smtClean="0">
                <a:solidFill>
                  <a:srgbClr val="FF0000"/>
                </a:solidFill>
                <a:effectLst>
                  <a:outerShdw blurRad="38100" dist="38100" dir="2700000" algn="tl">
                    <a:srgbClr val="000000">
                      <a:alpha val="43137"/>
                    </a:srgbClr>
                  </a:outerShdw>
                </a:effectLst>
              </a:rPr>
              <a:t>How to create a s3 bucket in AWS?</a:t>
            </a:r>
          </a:p>
          <a:p>
            <a:r>
              <a:rPr lang="en-US" sz="2400" b="1" dirty="0" smtClean="0">
                <a:solidFill>
                  <a:schemeClr val="tx1">
                    <a:lumMod val="65000"/>
                    <a:lumOff val="35000"/>
                  </a:schemeClr>
                </a:solidFill>
                <a:effectLst>
                  <a:outerShdw blurRad="38100" dist="38100" dir="2700000" algn="tl">
                    <a:srgbClr val="000000">
                      <a:alpha val="43137"/>
                    </a:srgbClr>
                  </a:outerShdw>
                </a:effectLst>
              </a:rPr>
              <a:t>To create a s3 bucket in </a:t>
            </a:r>
            <a:r>
              <a:rPr lang="en-US" sz="2400" b="1" dirty="0" err="1" smtClean="0">
                <a:solidFill>
                  <a:schemeClr val="tx1">
                    <a:lumMod val="65000"/>
                    <a:lumOff val="35000"/>
                  </a:schemeClr>
                </a:solidFill>
                <a:effectLst>
                  <a:outerShdw blurRad="38100" dist="38100" dir="2700000" algn="tl">
                    <a:srgbClr val="000000">
                      <a:alpha val="43137"/>
                    </a:srgbClr>
                  </a:outerShdw>
                </a:effectLst>
              </a:rPr>
              <a:t>aws</a:t>
            </a:r>
            <a:r>
              <a:rPr lang="en-US" sz="2400" b="1" dirty="0" smtClean="0">
                <a:solidFill>
                  <a:schemeClr val="tx1">
                    <a:lumMod val="65000"/>
                    <a:lumOff val="35000"/>
                  </a:schemeClr>
                </a:solidFill>
                <a:effectLst>
                  <a:outerShdw blurRad="38100" dist="38100" dir="2700000" algn="tl">
                    <a:srgbClr val="000000">
                      <a:alpha val="43137"/>
                    </a:srgbClr>
                  </a:outerShdw>
                </a:effectLst>
              </a:rPr>
              <a:t>:</a:t>
            </a:r>
          </a:p>
          <a:p>
            <a:r>
              <a:rPr lang="en-US" sz="2400" b="1" dirty="0" smtClean="0">
                <a:solidFill>
                  <a:schemeClr val="tx1">
                    <a:lumMod val="65000"/>
                    <a:lumOff val="35000"/>
                  </a:schemeClr>
                </a:solidFill>
                <a:effectLst>
                  <a:outerShdw blurRad="38100" dist="38100" dir="2700000" algn="tl">
                    <a:srgbClr val="000000">
                      <a:alpha val="43137"/>
                    </a:srgbClr>
                  </a:outerShdw>
                </a:effectLst>
              </a:rPr>
              <a:t>open and create an account in </a:t>
            </a:r>
            <a:r>
              <a:rPr lang="en-US" sz="2400" b="1" dirty="0" err="1" smtClean="0">
                <a:solidFill>
                  <a:schemeClr val="tx1">
                    <a:lumMod val="65000"/>
                    <a:lumOff val="35000"/>
                  </a:schemeClr>
                </a:solidFill>
                <a:effectLst>
                  <a:outerShdw blurRad="38100" dist="38100" dir="2700000" algn="tl">
                    <a:srgbClr val="000000">
                      <a:alpha val="43137"/>
                    </a:srgbClr>
                  </a:outerShdw>
                </a:effectLst>
              </a:rPr>
              <a:t>aws</a:t>
            </a:r>
            <a:r>
              <a:rPr lang="en-US" sz="2400" b="1" dirty="0" smtClean="0">
                <a:solidFill>
                  <a:schemeClr val="tx1">
                    <a:lumMod val="65000"/>
                    <a:lumOff val="35000"/>
                  </a:schemeClr>
                </a:solidFill>
                <a:effectLst>
                  <a:outerShdw blurRad="38100" dist="38100" dir="2700000" algn="tl">
                    <a:srgbClr val="000000">
                      <a:alpha val="43137"/>
                    </a:srgbClr>
                  </a:outerShdw>
                </a:effectLst>
              </a:rPr>
              <a:t>,</a:t>
            </a:r>
          </a:p>
          <a:p>
            <a:r>
              <a:rPr lang="en-US" sz="2400" b="1" dirty="0" smtClean="0">
                <a:solidFill>
                  <a:schemeClr val="tx1">
                    <a:lumMod val="65000"/>
                    <a:lumOff val="35000"/>
                  </a:schemeClr>
                </a:solidFill>
                <a:effectLst>
                  <a:outerShdw blurRad="38100" dist="38100" dir="2700000" algn="tl">
                    <a:srgbClr val="000000">
                      <a:alpha val="43137"/>
                    </a:srgbClr>
                  </a:outerShdw>
                </a:effectLst>
              </a:rPr>
              <a:t>Search s3 bucket in search bar of </a:t>
            </a:r>
            <a:r>
              <a:rPr lang="en-US" sz="2400" b="1" dirty="0" err="1" smtClean="0">
                <a:solidFill>
                  <a:schemeClr val="tx1">
                    <a:lumMod val="65000"/>
                    <a:lumOff val="35000"/>
                  </a:schemeClr>
                </a:solidFill>
                <a:effectLst>
                  <a:outerShdw blurRad="38100" dist="38100" dir="2700000" algn="tl">
                    <a:srgbClr val="000000">
                      <a:alpha val="43137"/>
                    </a:srgbClr>
                  </a:outerShdw>
                </a:effectLst>
              </a:rPr>
              <a:t>aws</a:t>
            </a:r>
            <a:r>
              <a:rPr lang="en-US" sz="2400" b="1" dirty="0" smtClean="0">
                <a:solidFill>
                  <a:schemeClr val="tx1">
                    <a:lumMod val="65000"/>
                    <a:lumOff val="35000"/>
                  </a:schemeClr>
                </a:solidFill>
                <a:effectLst>
                  <a:outerShdw blurRad="38100" dist="38100" dir="2700000" algn="tl">
                    <a:srgbClr val="000000">
                      <a:alpha val="43137"/>
                    </a:srgbClr>
                  </a:outerShdw>
                </a:effectLst>
              </a:rPr>
              <a:t>,</a:t>
            </a:r>
          </a:p>
          <a:p>
            <a:r>
              <a:rPr lang="en-US" sz="2400" b="1" dirty="0" smtClean="0">
                <a:solidFill>
                  <a:schemeClr val="tx1">
                    <a:lumMod val="65000"/>
                    <a:lumOff val="35000"/>
                  </a:schemeClr>
                </a:solidFill>
                <a:effectLst>
                  <a:outerShdw blurRad="38100" dist="38100" dir="2700000" algn="tl">
                    <a:srgbClr val="000000">
                      <a:alpha val="43137"/>
                    </a:srgbClr>
                  </a:outerShdw>
                </a:effectLst>
              </a:rPr>
              <a:t>Click on bucket – then write </a:t>
            </a:r>
            <a:r>
              <a:rPr lang="en-US" sz="2400" b="1" smtClean="0">
                <a:solidFill>
                  <a:schemeClr val="tx1">
                    <a:lumMod val="65000"/>
                    <a:lumOff val="35000"/>
                  </a:schemeClr>
                </a:solidFill>
                <a:effectLst>
                  <a:outerShdw blurRad="38100" dist="38100" dir="2700000" algn="tl">
                    <a:srgbClr val="000000">
                      <a:alpha val="43137"/>
                    </a:srgbClr>
                  </a:outerShdw>
                </a:effectLst>
              </a:rPr>
              <a:t>bucket name </a:t>
            </a:r>
            <a:r>
              <a:rPr lang="en-US" sz="2800" b="1" dirty="0" smtClean="0">
                <a:effectLst>
                  <a:outerShdw blurRad="38100" dist="38100" dir="2700000" algn="tl">
                    <a:srgbClr val="000000">
                      <a:alpha val="43137"/>
                    </a:srgbClr>
                  </a:outerShdw>
                </a:effectLst>
              </a:rPr>
              <a:t>	</a:t>
            </a:r>
            <a:endParaRPr lang="en-US" sz="2800" b="1" dirty="0">
              <a:effectLst>
                <a:outerShdw blurRad="38100" dist="38100" dir="2700000" algn="tl">
                  <a:srgbClr val="000000">
                    <a:alpha val="43137"/>
                  </a:srgbClr>
                </a:outerShdw>
              </a:effectLst>
            </a:endParaRPr>
          </a:p>
        </p:txBody>
      </p:sp>
      <p:sp>
        <p:nvSpPr>
          <p:cNvPr id="4" name="TextBox 3"/>
          <p:cNvSpPr txBox="1"/>
          <p:nvPr/>
        </p:nvSpPr>
        <p:spPr>
          <a:xfrm>
            <a:off x="76200" y="1219200"/>
            <a:ext cx="8991600" cy="369332"/>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1038915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533400"/>
            <a:ext cx="7772400" cy="2769989"/>
          </a:xfrm>
          <a:prstGeom prst="rect">
            <a:avLst/>
          </a:prstGeom>
          <a:noFill/>
        </p:spPr>
        <p:txBody>
          <a:bodyPr wrap="square" rtlCol="0">
            <a:spAutoFit/>
          </a:bodyPr>
          <a:lstStyle/>
          <a:p>
            <a:r>
              <a:rPr lang="en-US" dirty="0" smtClean="0"/>
              <a:t>What is IAM?</a:t>
            </a:r>
            <a:endParaRPr lang="en-US" sz="1400" dirty="0" smtClean="0"/>
          </a:p>
          <a:p>
            <a:r>
              <a:rPr lang="en-US" sz="1400" dirty="0"/>
              <a:t>IAM stands for Identity and Access Management. It is a service provided by AWS (Amazon Web Services) that allows you to manage access to your AWS resources securely. IAM enables you to control who can sign in to your AWS account and what actions they can perform on your </a:t>
            </a:r>
            <a:r>
              <a:rPr lang="en-US" sz="1400" dirty="0" smtClean="0"/>
              <a:t>resources.</a:t>
            </a:r>
          </a:p>
          <a:p>
            <a:endParaRPr lang="en-US" sz="1400" dirty="0"/>
          </a:p>
          <a:p>
            <a:r>
              <a:rPr lang="en-US" dirty="0"/>
              <a:t/>
            </a:r>
            <a:br>
              <a:rPr lang="en-US" dirty="0"/>
            </a:br>
            <a:r>
              <a:rPr lang="en-US" dirty="0"/>
              <a:t>Using IAM (Identity and Access Management) in AWS involves several key tasks to manage access to your AWS resources securely</a:t>
            </a:r>
            <a:r>
              <a:rPr lang="en-US" dirty="0" smtClean="0"/>
              <a:t>.</a:t>
            </a:r>
            <a:endParaRPr lang="en-US" dirty="0"/>
          </a:p>
          <a:p>
            <a:r>
              <a:rPr lang="en-US" dirty="0"/>
              <a:t/>
            </a:r>
            <a:br>
              <a:rPr lang="en-US" dirty="0"/>
            </a:br>
            <a:endParaRPr lang="en-US" sz="1400" dirty="0"/>
          </a:p>
        </p:txBody>
      </p:sp>
    </p:spTree>
    <p:extLst>
      <p:ext uri="{BB962C8B-B14F-4D97-AF65-F5344CB8AC3E}">
        <p14:creationId xmlns:p14="http://schemas.microsoft.com/office/powerpoint/2010/main" val="550711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273</TotalTime>
  <Words>153</Words>
  <Application>Microsoft Office PowerPoint</Application>
  <PresentationFormat>On-screen Show (4:3)</PresentationFormat>
  <Paragraphs>42</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AWS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dc:title>
  <dc:creator>Sangam</dc:creator>
  <cp:lastModifiedBy>Sangam</cp:lastModifiedBy>
  <cp:revision>20</cp:revision>
  <dcterms:created xsi:type="dcterms:W3CDTF">2024-05-23T05:20:43Z</dcterms:created>
  <dcterms:modified xsi:type="dcterms:W3CDTF">2024-06-19T03:32:05Z</dcterms:modified>
</cp:coreProperties>
</file>