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nva Sans Bold" panose="020B0604020202020204" charset="0"/>
      <p:regular r:id="rId13"/>
    </p:embeddedFont>
    <p:embeddedFont>
      <p:font typeface="Century Gothic Paneuropean" panose="020B0604020202020204" charset="0"/>
      <p:regular r:id="rId14"/>
    </p:embeddedFont>
    <p:embeddedFont>
      <p:font typeface="Century Gothic Paneuropean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7t4wn_IhOqpEcqV-CrGGVDoGTXdJ_P7u/edit?usp=sharing&amp;ouid=100105318645860489789&amp;rtpof=true&amp;sd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6466" y="3887184"/>
            <a:ext cx="13018493" cy="1167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1"/>
              </a:lnSpc>
            </a:pPr>
            <a:r>
              <a:rPr lang="en-US" sz="68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HIRING PROCESS ANALYTICS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84637" y="5807861"/>
            <a:ext cx="8522150" cy="894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2"/>
              </a:lnSpc>
            </a:pPr>
            <a:r>
              <a:rPr lang="en-US" sz="52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Anjali Sahni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354" y="233831"/>
            <a:ext cx="18027291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DEPARTMENTAL &amp; POSITION TIER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69057" y="3346087"/>
            <a:ext cx="4031598" cy="6301951"/>
          </a:xfrm>
          <a:custGeom>
            <a:avLst/>
            <a:gdLst/>
            <a:ahLst/>
            <a:cxnLst/>
            <a:rect l="l" t="t" r="r" b="b"/>
            <a:pathLst>
              <a:path w="4031598" h="6301951">
                <a:moveTo>
                  <a:pt x="0" y="0"/>
                </a:moveTo>
                <a:lnTo>
                  <a:pt x="4031598" y="0"/>
                </a:lnTo>
                <a:lnTo>
                  <a:pt x="4031598" y="6301951"/>
                </a:lnTo>
                <a:lnTo>
                  <a:pt x="0" y="6301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791969" y="3535281"/>
            <a:ext cx="11276017" cy="6079368"/>
          </a:xfrm>
          <a:custGeom>
            <a:avLst/>
            <a:gdLst/>
            <a:ahLst/>
            <a:cxnLst/>
            <a:rect l="l" t="t" r="r" b="b"/>
            <a:pathLst>
              <a:path w="11276017" h="6079368">
                <a:moveTo>
                  <a:pt x="0" y="0"/>
                </a:moveTo>
                <a:lnTo>
                  <a:pt x="11276017" y="0"/>
                </a:lnTo>
                <a:lnTo>
                  <a:pt x="11276017" y="6079368"/>
                </a:lnTo>
                <a:lnTo>
                  <a:pt x="0" y="6079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4666" y="1510938"/>
            <a:ext cx="15484634" cy="183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Use a pie chart, bar graph, or any other suitable visualization to show the proportion of people working in different departments and different position tiers within the company.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09319" y="3745200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16971" y="1143879"/>
            <a:ext cx="12754415" cy="111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9"/>
              </a:lnSpc>
            </a:pPr>
            <a:r>
              <a:rPr lang="en-US" sz="6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DESCRIPTION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09678" y="3018498"/>
            <a:ext cx="13788331" cy="5080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6"/>
              </a:lnSpc>
            </a:pPr>
            <a:r>
              <a:rPr lang="en-US" sz="361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project, </a:t>
            </a:r>
            <a:r>
              <a:rPr lang="en-US" sz="361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Hiring process </a:t>
            </a:r>
            <a:r>
              <a:rPr lang="en-US" sz="361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analysis, was developed to perform an </a:t>
            </a:r>
            <a:r>
              <a:rPr lang="en-US" sz="361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</a:t>
            </a:r>
            <a:r>
              <a:rPr lang="en-US" sz="361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</a:t>
            </a:r>
            <a:r>
              <a:rPr lang="en-US" sz="361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depth analysis </a:t>
            </a:r>
            <a:r>
              <a:rPr lang="en-US" sz="361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of a company's hiring process, focusing on key aspects such as </a:t>
            </a:r>
            <a:r>
              <a:rPr lang="en-US" sz="361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gender representation, salary trends, departmental structure, and job hierarchy.</a:t>
            </a:r>
            <a:r>
              <a:rPr lang="en-US" sz="361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  <a:p>
            <a:pPr algn="ctr">
              <a:lnSpc>
                <a:spcPts val="5066"/>
              </a:lnSpc>
            </a:pPr>
            <a:endParaRPr lang="en-US" sz="3619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5066"/>
              </a:lnSpc>
            </a:pPr>
            <a:r>
              <a:rPr lang="en-US" sz="361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</a:t>
            </a:r>
            <a:r>
              <a:rPr lang="en-US" sz="361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analyzing </a:t>
            </a:r>
            <a:r>
              <a:rPr lang="en-US" sz="361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these factors, the project aimed to provide valuable </a:t>
            </a:r>
            <a:r>
              <a:rPr lang="en-US" sz="361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insights into hiring patterns </a:t>
            </a:r>
            <a:r>
              <a:rPr lang="en-US" sz="361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and </a:t>
            </a:r>
            <a:r>
              <a:rPr lang="en-US" sz="361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organizational dynamics. 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916614" y="1143879"/>
            <a:ext cx="12754415" cy="111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9"/>
              </a:lnSpc>
            </a:pPr>
            <a:r>
              <a:rPr lang="en-US" sz="6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APPROACH &amp; TECH-STACK USED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28911" y="2866208"/>
            <a:ext cx="14230389" cy="569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 this project, </a:t>
            </a:r>
            <a:r>
              <a:rPr lang="en-US" sz="325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Microsoft Excel 2022 </a:t>
            </a: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was selected as the </a:t>
            </a:r>
            <a:r>
              <a:rPr lang="en-US" sz="325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primary </a:t>
            </a: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tool for data analysis due to its </a:t>
            </a:r>
            <a:r>
              <a:rPr lang="en-US" sz="325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versatility </a:t>
            </a: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and </a:t>
            </a:r>
            <a:r>
              <a:rPr lang="en-US" sz="325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robust</a:t>
            </a: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capabilities in handling tabular data. </a:t>
            </a:r>
          </a:p>
          <a:p>
            <a:pPr algn="ctr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Specific techniques such as </a:t>
            </a:r>
            <a:r>
              <a:rPr lang="en-US" sz="325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pivot tables, charts, and formulas </a:t>
            </a: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were employed to analyze the data.</a:t>
            </a:r>
          </a:p>
          <a:p>
            <a:pPr algn="ctr">
              <a:lnSpc>
                <a:spcPts val="4556"/>
              </a:lnSpc>
            </a:pPr>
            <a:endParaRPr lang="en-US" sz="325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 have used </a:t>
            </a:r>
            <a:r>
              <a:rPr lang="en-US" sz="325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canva </a:t>
            </a: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 making this presentation</a:t>
            </a:r>
          </a:p>
          <a:p>
            <a:pPr algn="ctr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as it contains required Elements, Graphs,</a:t>
            </a:r>
          </a:p>
          <a:p>
            <a:pPr algn="ctr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Images which made this project more</a:t>
            </a:r>
          </a:p>
          <a:p>
            <a:pPr algn="ctr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attractive.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16971" y="1143879"/>
            <a:ext cx="12754415" cy="111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9"/>
              </a:lnSpc>
            </a:pPr>
            <a:r>
              <a:rPr lang="en-US" sz="6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INSIGHTS AND RESULT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057" y="3008973"/>
            <a:ext cx="14409886" cy="523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3154" lvl="1" indent="-401577" algn="ctr">
              <a:lnSpc>
                <a:spcPts val="5208"/>
              </a:lnSpc>
              <a:buFont typeface="Arial"/>
              <a:buChar char="•"/>
            </a:pPr>
            <a:r>
              <a:rPr lang="en-US" sz="3720" spc="17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Analysis of gender distribution provided insight.</a:t>
            </a:r>
          </a:p>
          <a:p>
            <a:pPr marL="803154" lvl="1" indent="-401577" algn="ctr">
              <a:lnSpc>
                <a:spcPts val="5208"/>
              </a:lnSpc>
              <a:buFont typeface="Arial"/>
              <a:buChar char="•"/>
            </a:pPr>
            <a:r>
              <a:rPr lang="en-US" sz="3720" spc="17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Salary analysis revealed.</a:t>
            </a:r>
          </a:p>
          <a:p>
            <a:pPr marL="803154" lvl="1" indent="-401577" algn="ctr">
              <a:lnSpc>
                <a:spcPts val="5208"/>
              </a:lnSpc>
              <a:buFont typeface="Arial"/>
              <a:buChar char="•"/>
            </a:pPr>
            <a:r>
              <a:rPr lang="en-US" sz="3720" spc="17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Examination of departmental composition highlighted.</a:t>
            </a:r>
          </a:p>
          <a:p>
            <a:pPr marL="803154" lvl="1" indent="-401577" algn="ctr">
              <a:lnSpc>
                <a:spcPts val="5208"/>
              </a:lnSpc>
              <a:buFont typeface="Arial"/>
              <a:buChar char="•"/>
            </a:pPr>
            <a:r>
              <a:rPr lang="en-US" sz="3720" spc="17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Analysis of position tiers uncovered.</a:t>
            </a:r>
          </a:p>
          <a:p>
            <a:pPr algn="ctr">
              <a:lnSpc>
                <a:spcPts val="5208"/>
              </a:lnSpc>
            </a:pPr>
            <a:endParaRPr lang="en-US" sz="3720" spc="17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5208"/>
              </a:lnSpc>
            </a:pPr>
            <a:r>
              <a:rPr lang="en-US" sz="3720" spc="17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Meaningful trends and patterns were observed in the data, shedding light on.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16971" y="1143879"/>
            <a:ext cx="12754415" cy="1111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9"/>
              </a:lnSpc>
            </a:pPr>
            <a:r>
              <a:rPr lang="en-US" sz="6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DRIVE LINK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057" y="3656149"/>
            <a:ext cx="15149885" cy="277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5"/>
              </a:lnSpc>
            </a:pPr>
            <a:r>
              <a:rPr lang="en-US" sz="3911" spc="18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final report has been saved as a PDF file and uploaded to Google Drive.</a:t>
            </a:r>
          </a:p>
          <a:p>
            <a:pPr algn="ctr">
              <a:lnSpc>
                <a:spcPts val="5475"/>
              </a:lnSpc>
            </a:pPr>
            <a:r>
              <a:rPr lang="en-US" sz="3911" spc="18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You can access the report through the following link: </a:t>
            </a:r>
            <a:r>
              <a:rPr lang="en-US" sz="3911" spc="18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2"/>
              </a:rPr>
              <a:t>Click to open Excel Sheet</a:t>
            </a:r>
            <a:endParaRPr lang="en-US" sz="3911" spc="183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354" y="233831"/>
            <a:ext cx="18027291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HIRING ANALYSIS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206950" y="3331135"/>
            <a:ext cx="15874100" cy="5108589"/>
          </a:xfrm>
          <a:custGeom>
            <a:avLst/>
            <a:gdLst/>
            <a:ahLst/>
            <a:cxnLst/>
            <a:rect l="l" t="t" r="r" b="b"/>
            <a:pathLst>
              <a:path w="15874100" h="5108589">
                <a:moveTo>
                  <a:pt x="0" y="0"/>
                </a:moveTo>
                <a:lnTo>
                  <a:pt x="15874100" y="0"/>
                </a:lnTo>
                <a:lnTo>
                  <a:pt x="15874100" y="5108588"/>
                </a:lnTo>
                <a:lnTo>
                  <a:pt x="0" y="5108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84" b="-1671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74666" y="1486561"/>
            <a:ext cx="15484634" cy="121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gender distribution of hires. How many males and females have been hired by the company?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354" y="233831"/>
            <a:ext cx="18027291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SALARY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376520" y="3192683"/>
            <a:ext cx="15606133" cy="4561173"/>
          </a:xfrm>
          <a:custGeom>
            <a:avLst/>
            <a:gdLst/>
            <a:ahLst/>
            <a:cxnLst/>
            <a:rect l="l" t="t" r="r" b="b"/>
            <a:pathLst>
              <a:path w="15606133" h="4561173">
                <a:moveTo>
                  <a:pt x="0" y="0"/>
                </a:moveTo>
                <a:lnTo>
                  <a:pt x="15606133" y="0"/>
                </a:lnTo>
                <a:lnTo>
                  <a:pt x="15606133" y="4561173"/>
                </a:lnTo>
                <a:lnTo>
                  <a:pt x="0" y="4561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073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74666" y="1486561"/>
            <a:ext cx="15484634" cy="121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the average salary offered by this company? Use Excel functions to calculate this.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354" y="233831"/>
            <a:ext cx="18027291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SALARY DISTRIBUTION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3085173"/>
            <a:ext cx="16230600" cy="937695"/>
          </a:xfrm>
          <a:custGeom>
            <a:avLst/>
            <a:gdLst/>
            <a:ahLst/>
            <a:cxnLst/>
            <a:rect l="l" t="t" r="r" b="b"/>
            <a:pathLst>
              <a:path w="16230600" h="937695">
                <a:moveTo>
                  <a:pt x="0" y="0"/>
                </a:moveTo>
                <a:lnTo>
                  <a:pt x="16230600" y="0"/>
                </a:lnTo>
                <a:lnTo>
                  <a:pt x="16230600" y="937695"/>
                </a:lnTo>
                <a:lnTo>
                  <a:pt x="0" y="937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340" b="-6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321785" y="4282079"/>
            <a:ext cx="9644429" cy="5485917"/>
          </a:xfrm>
          <a:custGeom>
            <a:avLst/>
            <a:gdLst/>
            <a:ahLst/>
            <a:cxnLst/>
            <a:rect l="l" t="t" r="r" b="b"/>
            <a:pathLst>
              <a:path w="9644429" h="5485917">
                <a:moveTo>
                  <a:pt x="0" y="0"/>
                </a:moveTo>
                <a:lnTo>
                  <a:pt x="9644430" y="0"/>
                </a:lnTo>
                <a:lnTo>
                  <a:pt x="9644430" y="5485917"/>
                </a:lnTo>
                <a:lnTo>
                  <a:pt x="0" y="54859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4666" y="1486561"/>
            <a:ext cx="15484634" cy="183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Create class intervals for the salaries in the company. This will help you understand the salary distribution.</a:t>
            </a:r>
          </a:p>
          <a:p>
            <a:pPr algn="ctr">
              <a:lnSpc>
                <a:spcPts val="4900"/>
              </a:lnSpc>
            </a:pPr>
            <a:endParaRPr lang="en-US" sz="35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354" y="233831"/>
            <a:ext cx="18027291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DEPARTMENTAL &amp; POSITION TIER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69057" y="3346087"/>
            <a:ext cx="4031598" cy="6301951"/>
          </a:xfrm>
          <a:custGeom>
            <a:avLst/>
            <a:gdLst/>
            <a:ahLst/>
            <a:cxnLst/>
            <a:rect l="l" t="t" r="r" b="b"/>
            <a:pathLst>
              <a:path w="4031598" h="6301951">
                <a:moveTo>
                  <a:pt x="0" y="0"/>
                </a:moveTo>
                <a:lnTo>
                  <a:pt x="4031598" y="0"/>
                </a:lnTo>
                <a:lnTo>
                  <a:pt x="4031598" y="6301951"/>
                </a:lnTo>
                <a:lnTo>
                  <a:pt x="0" y="6301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637531" y="3744690"/>
            <a:ext cx="9584894" cy="5504744"/>
          </a:xfrm>
          <a:custGeom>
            <a:avLst/>
            <a:gdLst/>
            <a:ahLst/>
            <a:cxnLst/>
            <a:rect l="l" t="t" r="r" b="b"/>
            <a:pathLst>
              <a:path w="9584894" h="5504744">
                <a:moveTo>
                  <a:pt x="0" y="0"/>
                </a:moveTo>
                <a:lnTo>
                  <a:pt x="9584893" y="0"/>
                </a:lnTo>
                <a:lnTo>
                  <a:pt x="9584893" y="5504744"/>
                </a:lnTo>
                <a:lnTo>
                  <a:pt x="0" y="5504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74666" y="1510938"/>
            <a:ext cx="15484634" cy="183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Use a pie chart, bar graph, or any other suitable visualization to show the proportion of people working in different departments and different position tiers within the company.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351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Century Gothic Paneuropean</vt:lpstr>
      <vt:lpstr>Arial</vt:lpstr>
      <vt:lpstr>Century Gothic Paneuropean Bold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Black Yellow Modern Minimalist Elegant Presentation</dc:title>
  <cp:lastModifiedBy>Anjali Sahni ^.^</cp:lastModifiedBy>
  <cp:revision>2</cp:revision>
  <dcterms:created xsi:type="dcterms:W3CDTF">2006-08-16T00:00:00Z</dcterms:created>
  <dcterms:modified xsi:type="dcterms:W3CDTF">2025-04-01T11:31:53Z</dcterms:modified>
  <dc:identifier>DAGjYlF9Tfw</dc:identifier>
</cp:coreProperties>
</file>