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45916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91221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72259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546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345309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7B3F43-3F7D-4A07-B29A-2B9C21D79FAF}"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804608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17B3F43-3F7D-4A07-B29A-2B9C21D79FAF}"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391088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930433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8675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B3F43-3F7D-4A07-B29A-2B9C21D79FAF}"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11532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B3F43-3F7D-4A07-B29A-2B9C21D79FAF}"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71132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7B3F43-3F7D-4A07-B29A-2B9C21D79FAF}"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104797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7B3F43-3F7D-4A07-B29A-2B9C21D79FAF}"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368054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7B3F43-3F7D-4A07-B29A-2B9C21D79FAF}"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54616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17B3F43-3F7D-4A07-B29A-2B9C21D79FAF}"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350797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27731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B3F43-3F7D-4A07-B29A-2B9C21D79FAF}"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B6F664-BC0A-41E9-9A56-C64AA6128119}" type="slidenum">
              <a:rPr lang="en-IN" smtClean="0"/>
              <a:t>‹#›</a:t>
            </a:fld>
            <a:endParaRPr lang="en-IN"/>
          </a:p>
        </p:txBody>
      </p:sp>
    </p:spTree>
    <p:extLst>
      <p:ext uri="{BB962C8B-B14F-4D97-AF65-F5344CB8AC3E}">
        <p14:creationId xmlns:p14="http://schemas.microsoft.com/office/powerpoint/2010/main" val="59469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17B3F43-3F7D-4A07-B29A-2B9C21D79FAF}" type="datetimeFigureOut">
              <a:rPr lang="en-IN" smtClean="0"/>
              <a:t>13-11-2024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B6F664-BC0A-41E9-9A56-C64AA6128119}" type="slidenum">
              <a:rPr lang="en-IN" smtClean="0"/>
              <a:t>‹#›</a:t>
            </a:fld>
            <a:endParaRPr lang="en-IN"/>
          </a:p>
        </p:txBody>
      </p:sp>
    </p:spTree>
    <p:extLst>
      <p:ext uri="{BB962C8B-B14F-4D97-AF65-F5344CB8AC3E}">
        <p14:creationId xmlns:p14="http://schemas.microsoft.com/office/powerpoint/2010/main" val="3356059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785" y="439782"/>
            <a:ext cx="9144000" cy="1569322"/>
          </a:xfrm>
        </p:spPr>
        <p:txBody>
          <a:bodyPr>
            <a:normAutofit/>
          </a:bodyPr>
          <a:lstStyle/>
          <a:p>
            <a:r>
              <a:rPr lang="en-US" sz="5400" b="1" dirty="0" smtClean="0"/>
              <a:t>Mini Project 1</a:t>
            </a:r>
            <a:endParaRPr lang="en-IN" sz="5400" b="1" dirty="0"/>
          </a:p>
        </p:txBody>
      </p:sp>
      <p:sp>
        <p:nvSpPr>
          <p:cNvPr id="3" name="Subtitle 2"/>
          <p:cNvSpPr>
            <a:spLocks noGrp="1"/>
          </p:cNvSpPr>
          <p:nvPr>
            <p:ph type="subTitle" idx="1"/>
          </p:nvPr>
        </p:nvSpPr>
        <p:spPr>
          <a:xfrm>
            <a:off x="1433847" y="2318198"/>
            <a:ext cx="9144000" cy="2318196"/>
          </a:xfrm>
        </p:spPr>
        <p:txBody>
          <a:bodyPr>
            <a:normAutofit fontScale="77500" lnSpcReduction="20000"/>
          </a:bodyPr>
          <a:lstStyle/>
          <a:p>
            <a:r>
              <a:rPr lang="en-US" sz="4600" dirty="0" smtClean="0">
                <a:latin typeface="+mj-lt"/>
              </a:rPr>
              <a:t>Medical Insurance Price Prediction</a:t>
            </a:r>
          </a:p>
          <a:p>
            <a:endParaRPr lang="en-US" sz="3600" dirty="0">
              <a:latin typeface="+mj-lt"/>
            </a:endParaRPr>
          </a:p>
          <a:p>
            <a:r>
              <a:rPr lang="en-US" sz="3600" dirty="0" smtClean="0">
                <a:latin typeface="+mj-lt"/>
              </a:rPr>
              <a:t>Submitted By-</a:t>
            </a:r>
          </a:p>
          <a:p>
            <a:r>
              <a:rPr lang="en-US" sz="3600" dirty="0" err="1" smtClean="0">
                <a:latin typeface="+mj-lt"/>
              </a:rPr>
              <a:t>Anjandeep</a:t>
            </a:r>
            <a:r>
              <a:rPr lang="en-US" sz="3600" dirty="0" smtClean="0">
                <a:latin typeface="+mj-lt"/>
              </a:rPr>
              <a:t> Kaur</a:t>
            </a:r>
            <a:endParaRPr lang="en-IN" sz="3600" dirty="0">
              <a:latin typeface="+mj-lt"/>
            </a:endParaRPr>
          </a:p>
        </p:txBody>
      </p:sp>
    </p:spTree>
    <p:extLst>
      <p:ext uri="{BB962C8B-B14F-4D97-AF65-F5344CB8AC3E}">
        <p14:creationId xmlns:p14="http://schemas.microsoft.com/office/powerpoint/2010/main" val="2379126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31085"/>
            <a:ext cx="8689976" cy="759834"/>
          </a:xfrm>
        </p:spPr>
        <p:txBody>
          <a:bodyPr/>
          <a:lstStyle/>
          <a:p>
            <a:r>
              <a:rPr lang="en-US" cap="none" dirty="0" smtClean="0"/>
              <a:t>Conclusion And Future Scope</a:t>
            </a:r>
            <a:endParaRPr lang="en-IN" dirty="0"/>
          </a:p>
        </p:txBody>
      </p:sp>
      <p:sp>
        <p:nvSpPr>
          <p:cNvPr id="3" name="Subtitle 2"/>
          <p:cNvSpPr>
            <a:spLocks noGrp="1"/>
          </p:cNvSpPr>
          <p:nvPr>
            <p:ph type="subTitle" idx="1"/>
          </p:nvPr>
        </p:nvSpPr>
        <p:spPr>
          <a:xfrm>
            <a:off x="1751012" y="1596981"/>
            <a:ext cx="8689976" cy="4275785"/>
          </a:xfrm>
        </p:spPr>
        <p:txBody>
          <a:bodyPr>
            <a:normAutofit/>
          </a:bodyPr>
          <a:lstStyle/>
          <a:p>
            <a:pPr algn="l"/>
            <a:r>
              <a:rPr lang="en-US" cap="none" dirty="0" smtClean="0"/>
              <a:t>Conclusion</a:t>
            </a:r>
          </a:p>
          <a:p>
            <a:pPr marL="342900" indent="-342900" algn="l">
              <a:buFont typeface="Arial" panose="020B0604020202020204" pitchFamily="34" charset="0"/>
              <a:buChar char="•"/>
            </a:pPr>
            <a:r>
              <a:rPr lang="en-US" cap="none" dirty="0" smtClean="0"/>
              <a:t>Using The Medical Insurance Dataset In-depth Data Analysis Conducted.</a:t>
            </a:r>
          </a:p>
          <a:p>
            <a:pPr marL="342900" indent="-342900" algn="l">
              <a:buFont typeface="Arial" panose="020B0604020202020204" pitchFamily="34" charset="0"/>
              <a:buChar char="•"/>
            </a:pPr>
            <a:r>
              <a:rPr lang="en-US" cap="none" dirty="0" smtClean="0"/>
              <a:t>Multiple Regression Models Were Trained And Random Forest Perform The Best.</a:t>
            </a:r>
          </a:p>
          <a:p>
            <a:pPr marL="342900" indent="-342900" algn="l">
              <a:buFont typeface="Arial" panose="020B0604020202020204" pitchFamily="34" charset="0"/>
              <a:buChar char="•"/>
            </a:pPr>
            <a:r>
              <a:rPr lang="en-US" cap="none" dirty="0" smtClean="0"/>
              <a:t>Significant Features: Age And Smoker.</a:t>
            </a:r>
          </a:p>
          <a:p>
            <a:pPr algn="l"/>
            <a:r>
              <a:rPr lang="en-US" cap="none" dirty="0" smtClean="0"/>
              <a:t>Future Scope</a:t>
            </a:r>
          </a:p>
          <a:p>
            <a:pPr marL="342900" indent="-342900" algn="l">
              <a:buFont typeface="Arial" panose="020B0604020202020204" pitchFamily="34" charset="0"/>
              <a:buChar char="•"/>
            </a:pPr>
            <a:r>
              <a:rPr lang="en-US" cap="none" dirty="0" smtClean="0"/>
              <a:t>Implement more advanced models like Neural Networks</a:t>
            </a:r>
          </a:p>
          <a:p>
            <a:pPr marL="342900" indent="-342900" algn="l">
              <a:buFont typeface="Arial" panose="020B0604020202020204" pitchFamily="34" charset="0"/>
              <a:buChar char="•"/>
            </a:pPr>
            <a:r>
              <a:rPr lang="en-US" cap="none" dirty="0" smtClean="0"/>
              <a:t>Testing with additional datasets or more features.</a:t>
            </a:r>
          </a:p>
          <a:p>
            <a:pPr marL="342900" indent="-342900" algn="l">
              <a:buFont typeface="Arial" panose="020B0604020202020204" pitchFamily="34" charset="0"/>
              <a:buChar char="•"/>
            </a:pPr>
            <a:endParaRPr lang="en-US" cap="none" dirty="0" smtClean="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07499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66691"/>
            <a:ext cx="8689976" cy="1017412"/>
          </a:xfrm>
        </p:spPr>
        <p:txBody>
          <a:bodyPr/>
          <a:lstStyle/>
          <a:p>
            <a:r>
              <a:rPr lang="en-US" cap="none" dirty="0">
                <a:latin typeface="Arial" panose="020B0604020202020204" pitchFamily="34" charset="0"/>
                <a:cs typeface="Arial" panose="020B0604020202020204" pitchFamily="34" charset="0"/>
              </a:rPr>
              <a:t>P</a:t>
            </a:r>
            <a:r>
              <a:rPr lang="en-US" cap="none" dirty="0" smtClean="0">
                <a:latin typeface="Arial" panose="020B0604020202020204" pitchFamily="34" charset="0"/>
                <a:cs typeface="Arial" panose="020B0604020202020204" pitchFamily="34" charset="0"/>
              </a:rPr>
              <a:t>roblem </a:t>
            </a:r>
            <a:r>
              <a:rPr lang="en-US" cap="none" dirty="0">
                <a:latin typeface="Arial" panose="020B0604020202020204" pitchFamily="34" charset="0"/>
                <a:cs typeface="Arial" panose="020B0604020202020204" pitchFamily="34" charset="0"/>
              </a:rPr>
              <a:t>S</a:t>
            </a:r>
            <a:r>
              <a:rPr lang="en-US" cap="none" dirty="0" smtClean="0">
                <a:latin typeface="Arial" panose="020B0604020202020204" pitchFamily="34" charset="0"/>
                <a:cs typeface="Arial" panose="020B0604020202020204" pitchFamily="34" charset="0"/>
              </a:rPr>
              <a:t>tatement</a:t>
            </a:r>
            <a:r>
              <a:rPr lang="en-US" cap="none" dirty="0" smtClean="0"/>
              <a:t> </a:t>
            </a:r>
            <a:endParaRPr lang="en-IN" dirty="0"/>
          </a:p>
        </p:txBody>
      </p:sp>
      <p:sp>
        <p:nvSpPr>
          <p:cNvPr id="3" name="Subtitle 2"/>
          <p:cNvSpPr>
            <a:spLocks noGrp="1"/>
          </p:cNvSpPr>
          <p:nvPr>
            <p:ph type="subTitle" idx="1"/>
          </p:nvPr>
        </p:nvSpPr>
        <p:spPr>
          <a:xfrm>
            <a:off x="1751012" y="1867437"/>
            <a:ext cx="8689976" cy="3206839"/>
          </a:xfrm>
        </p:spPr>
        <p:txBody>
          <a:bodyPr>
            <a:normAutofit lnSpcReduction="10000"/>
          </a:bodyPr>
          <a:lstStyle/>
          <a:p>
            <a:pPr algn="just"/>
            <a:r>
              <a:rPr lang="en-US" dirty="0" smtClean="0">
                <a:latin typeface="Arial" panose="020B0604020202020204" pitchFamily="34" charset="0"/>
                <a:cs typeface="Arial" panose="020B0604020202020204" pitchFamily="34" charset="0"/>
              </a:rPr>
              <a:t> </a:t>
            </a:r>
            <a:r>
              <a:rPr lang="en-US" cap="none" dirty="0">
                <a:latin typeface="Arial" panose="020B0604020202020204" pitchFamily="34" charset="0"/>
                <a:cs typeface="Arial" panose="020B0604020202020204" pitchFamily="34" charset="0"/>
              </a:rPr>
              <a:t>I</a:t>
            </a:r>
            <a:r>
              <a:rPr lang="en-US" cap="none" dirty="0" smtClean="0">
                <a:latin typeface="Arial" panose="020B0604020202020204" pitchFamily="34" charset="0"/>
                <a:cs typeface="Arial" panose="020B0604020202020204" pitchFamily="34" charset="0"/>
              </a:rPr>
              <a:t>nsurance forecast by using regression algorithms health insurance is a type of insurance that covers medical expenses that arise due to an illness. these expenses could be related to hospitalization costs, cost of medicines or doctor consultation fees. the main purpose of medical insurance is to receive the best medical care without any strain on your finances. health insurance plans offer protection against high medical costs.</a:t>
            </a:r>
            <a:r>
              <a:rPr lang="en-US" cap="none" dirty="0" smtClean="0"/>
              <a:t> </a:t>
            </a:r>
          </a:p>
          <a:p>
            <a:pPr algn="just"/>
            <a:r>
              <a:rPr lang="en-US" cap="none" dirty="0" smtClean="0"/>
              <a:t>Objective: Develop a machine Learning model to predict charges.</a:t>
            </a:r>
            <a:endParaRPr lang="en-IN" cap="none" dirty="0"/>
          </a:p>
        </p:txBody>
      </p:sp>
    </p:spTree>
    <p:extLst>
      <p:ext uri="{BB962C8B-B14F-4D97-AF65-F5344CB8AC3E}">
        <p14:creationId xmlns:p14="http://schemas.microsoft.com/office/powerpoint/2010/main" val="3301881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0707" y="528054"/>
            <a:ext cx="8689976" cy="1043170"/>
          </a:xfrm>
        </p:spPr>
        <p:txBody>
          <a:bodyPr/>
          <a:lstStyle/>
          <a:p>
            <a:r>
              <a:rPr lang="en-US" cap="none" dirty="0" smtClean="0"/>
              <a:t>Dataset Information</a:t>
            </a:r>
            <a:endParaRPr lang="en-IN" dirty="0"/>
          </a:p>
        </p:txBody>
      </p:sp>
      <p:sp>
        <p:nvSpPr>
          <p:cNvPr id="3" name="Subtitle 2"/>
          <p:cNvSpPr>
            <a:spLocks noGrp="1"/>
          </p:cNvSpPr>
          <p:nvPr>
            <p:ph type="subTitle" idx="1"/>
          </p:nvPr>
        </p:nvSpPr>
        <p:spPr>
          <a:xfrm>
            <a:off x="566154" y="2099260"/>
            <a:ext cx="7315716" cy="2511380"/>
          </a:xfrm>
        </p:spPr>
        <p:txBody>
          <a:bodyPr>
            <a:normAutofit lnSpcReduction="10000"/>
          </a:bodyPr>
          <a:lstStyle/>
          <a:p>
            <a:pPr marL="342900" indent="-342900" algn="just">
              <a:buFont typeface="Arial" panose="020B0604020202020204" pitchFamily="34" charset="0"/>
              <a:buChar char="•"/>
            </a:pPr>
            <a:r>
              <a:rPr lang="en-US" sz="2400" cap="none" dirty="0" smtClean="0"/>
              <a:t>We Have </a:t>
            </a:r>
            <a:r>
              <a:rPr lang="en-US" sz="2400" cap="none" dirty="0"/>
              <a:t>7</a:t>
            </a:r>
            <a:r>
              <a:rPr lang="en-US" sz="2400" cap="none" dirty="0" smtClean="0"/>
              <a:t> </a:t>
            </a:r>
            <a:r>
              <a:rPr lang="en-US" sz="2400" cap="none" dirty="0"/>
              <a:t>f</a:t>
            </a:r>
            <a:r>
              <a:rPr lang="en-US" sz="2400" cap="none" dirty="0" smtClean="0"/>
              <a:t>eature </a:t>
            </a:r>
            <a:r>
              <a:rPr lang="en-US" sz="2400" cap="none" dirty="0"/>
              <a:t>i</a:t>
            </a:r>
            <a:r>
              <a:rPr lang="en-US" sz="2400" cap="none" dirty="0" smtClean="0"/>
              <a:t>n this Dataset.</a:t>
            </a:r>
            <a:endParaRPr lang="en-US" cap="none" dirty="0" smtClean="0"/>
          </a:p>
          <a:p>
            <a:pPr marL="342900" indent="-342900" algn="just">
              <a:buFont typeface="Arial" panose="020B0604020202020204" pitchFamily="34" charset="0"/>
              <a:buChar char="•"/>
            </a:pPr>
            <a:r>
              <a:rPr lang="en-US" cap="none" dirty="0" smtClean="0"/>
              <a:t>We </a:t>
            </a:r>
            <a:r>
              <a:rPr lang="en-US" cap="none" dirty="0"/>
              <a:t>h</a:t>
            </a:r>
            <a:r>
              <a:rPr lang="en-US" cap="none" dirty="0" smtClean="0"/>
              <a:t>ave dataset including Object, Integer And Float dataset.</a:t>
            </a:r>
          </a:p>
          <a:p>
            <a:pPr marL="342900" indent="-342900" algn="just">
              <a:buFont typeface="Arial" panose="020B0604020202020204" pitchFamily="34" charset="0"/>
              <a:buChar char="•"/>
            </a:pPr>
            <a:r>
              <a:rPr lang="en-US" cap="none" dirty="0" smtClean="0"/>
              <a:t>We Have Total 1338 Rows. </a:t>
            </a:r>
          </a:p>
          <a:p>
            <a:pPr marL="342900" indent="-342900" algn="just">
              <a:buFont typeface="Arial" panose="020B0604020202020204" pitchFamily="34" charset="0"/>
              <a:buChar char="•"/>
            </a:pPr>
            <a:r>
              <a:rPr lang="en-US" cap="none" dirty="0" smtClean="0"/>
              <a:t>We Do Not Have Any Null Values.</a:t>
            </a:r>
          </a:p>
          <a:p>
            <a:endParaRPr lang="en-IN" dirty="0"/>
          </a:p>
        </p:txBody>
      </p:sp>
      <p:pic>
        <p:nvPicPr>
          <p:cNvPr id="4" name="Picture 3"/>
          <p:cNvPicPr>
            <a:picLocks noChangeAspect="1"/>
          </p:cNvPicPr>
          <p:nvPr/>
        </p:nvPicPr>
        <p:blipFill>
          <a:blip r:embed="rId2"/>
          <a:stretch>
            <a:fillRect/>
          </a:stretch>
        </p:blipFill>
        <p:spPr>
          <a:xfrm>
            <a:off x="8010659" y="1481071"/>
            <a:ext cx="3709116" cy="4378816"/>
          </a:xfrm>
          <a:prstGeom prst="rect">
            <a:avLst/>
          </a:prstGeom>
        </p:spPr>
      </p:pic>
    </p:spTree>
    <p:extLst>
      <p:ext uri="{BB962C8B-B14F-4D97-AF65-F5344CB8AC3E}">
        <p14:creationId xmlns:p14="http://schemas.microsoft.com/office/powerpoint/2010/main" val="159928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319" y="139177"/>
            <a:ext cx="8689976" cy="629449"/>
          </a:xfrm>
        </p:spPr>
        <p:txBody>
          <a:bodyPr>
            <a:normAutofit fontScale="90000"/>
          </a:bodyPr>
          <a:lstStyle/>
          <a:p>
            <a:r>
              <a:rPr lang="en-US" cap="none" dirty="0" smtClean="0"/>
              <a:t>Data Visualization</a:t>
            </a:r>
            <a:endParaRPr lang="en-IN" cap="none" dirty="0"/>
          </a:p>
        </p:txBody>
      </p:sp>
      <p:sp>
        <p:nvSpPr>
          <p:cNvPr id="3" name="Subtitle 2"/>
          <p:cNvSpPr>
            <a:spLocks noGrp="1"/>
          </p:cNvSpPr>
          <p:nvPr>
            <p:ph type="subTitle" idx="1"/>
          </p:nvPr>
        </p:nvSpPr>
        <p:spPr>
          <a:xfrm>
            <a:off x="1007165" y="911889"/>
            <a:ext cx="8964130" cy="1261467"/>
          </a:xfrm>
        </p:spPr>
        <p:txBody>
          <a:bodyPr>
            <a:normAutofit fontScale="70000" lnSpcReduction="20000"/>
          </a:bodyPr>
          <a:lstStyle/>
          <a:p>
            <a:pPr algn="l"/>
            <a:r>
              <a:rPr lang="en-US" sz="3200" cap="none" dirty="0" smtClean="0"/>
              <a:t>Distribution Of Continuous Variables  : </a:t>
            </a:r>
          </a:p>
          <a:p>
            <a:pPr algn="l"/>
            <a:r>
              <a:rPr lang="en-US" sz="2900" cap="none" dirty="0" smtClean="0"/>
              <a:t>Children column shows skewness in the data                                                                    </a:t>
            </a:r>
            <a:endParaRPr lang="en-IN" sz="2900" cap="none" dirty="0"/>
          </a:p>
          <a:p>
            <a:pPr algn="l"/>
            <a:r>
              <a:rPr lang="en-US" cap="none" dirty="0" smtClean="0"/>
              <a:t>                             </a:t>
            </a:r>
            <a:endParaRPr lang="en-IN" cap="none" dirty="0"/>
          </a:p>
        </p:txBody>
      </p:sp>
      <p:pic>
        <p:nvPicPr>
          <p:cNvPr id="4" name="Picture 3"/>
          <p:cNvPicPr>
            <a:picLocks noChangeAspect="1"/>
          </p:cNvPicPr>
          <p:nvPr/>
        </p:nvPicPr>
        <p:blipFill>
          <a:blip r:embed="rId2"/>
          <a:stretch>
            <a:fillRect/>
          </a:stretch>
        </p:blipFill>
        <p:spPr>
          <a:xfrm>
            <a:off x="1281319" y="2358886"/>
            <a:ext cx="8039100" cy="4493677"/>
          </a:xfrm>
          <a:prstGeom prst="rect">
            <a:avLst/>
          </a:prstGeom>
        </p:spPr>
      </p:pic>
    </p:spTree>
    <p:extLst>
      <p:ext uri="{BB962C8B-B14F-4D97-AF65-F5344CB8AC3E}">
        <p14:creationId xmlns:p14="http://schemas.microsoft.com/office/powerpoint/2010/main" val="595078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828" y="502296"/>
            <a:ext cx="8689976" cy="1081805"/>
          </a:xfrm>
        </p:spPr>
        <p:txBody>
          <a:bodyPr>
            <a:normAutofit fontScale="90000"/>
          </a:bodyPr>
          <a:lstStyle/>
          <a:p>
            <a:r>
              <a:rPr lang="en-US" cap="none" dirty="0"/>
              <a:t>Distribution Of </a:t>
            </a:r>
            <a:r>
              <a:rPr lang="en-US" cap="none" dirty="0" smtClean="0"/>
              <a:t>Categorical Variables: </a:t>
            </a:r>
            <a:r>
              <a:rPr lang="en-US" cap="none" dirty="0"/>
              <a:t/>
            </a:r>
            <a:br>
              <a:rPr lang="en-US" cap="none" dirty="0"/>
            </a:br>
            <a:endParaRPr lang="en-IN" dirty="0"/>
          </a:p>
        </p:txBody>
      </p:sp>
      <p:pic>
        <p:nvPicPr>
          <p:cNvPr id="4" name="Picture 3"/>
          <p:cNvPicPr>
            <a:picLocks noChangeAspect="1"/>
          </p:cNvPicPr>
          <p:nvPr/>
        </p:nvPicPr>
        <p:blipFill>
          <a:blip r:embed="rId2"/>
          <a:stretch>
            <a:fillRect/>
          </a:stretch>
        </p:blipFill>
        <p:spPr>
          <a:xfrm>
            <a:off x="1973753" y="1584101"/>
            <a:ext cx="7858125" cy="4695825"/>
          </a:xfrm>
          <a:prstGeom prst="rect">
            <a:avLst/>
          </a:prstGeom>
        </p:spPr>
      </p:pic>
    </p:spTree>
    <p:extLst>
      <p:ext uri="{BB962C8B-B14F-4D97-AF65-F5344CB8AC3E}">
        <p14:creationId xmlns:p14="http://schemas.microsoft.com/office/powerpoint/2010/main" val="229451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927299"/>
            <a:ext cx="8689976" cy="759834"/>
          </a:xfrm>
        </p:spPr>
        <p:txBody>
          <a:bodyPr/>
          <a:lstStyle/>
          <a:p>
            <a:r>
              <a:rPr lang="en-US" cap="none" dirty="0" smtClean="0"/>
              <a:t>Data Preprocessing </a:t>
            </a:r>
            <a:endParaRPr lang="en-IN" dirty="0"/>
          </a:p>
        </p:txBody>
      </p:sp>
      <p:sp>
        <p:nvSpPr>
          <p:cNvPr id="3" name="Subtitle 2"/>
          <p:cNvSpPr>
            <a:spLocks noGrp="1"/>
          </p:cNvSpPr>
          <p:nvPr>
            <p:ph type="subTitle" idx="1"/>
          </p:nvPr>
        </p:nvSpPr>
        <p:spPr>
          <a:xfrm>
            <a:off x="1751012" y="2279562"/>
            <a:ext cx="8689976" cy="2978238"/>
          </a:xfrm>
        </p:spPr>
        <p:txBody>
          <a:bodyPr>
            <a:normAutofit lnSpcReduction="10000"/>
          </a:bodyPr>
          <a:lstStyle/>
          <a:p>
            <a:pPr marL="342900" indent="-342900" algn="l">
              <a:buFont typeface="Arial" panose="020B0604020202020204" pitchFamily="34" charset="0"/>
              <a:buChar char="•"/>
            </a:pPr>
            <a:r>
              <a:rPr lang="en-US" cap="none" dirty="0" smtClean="0"/>
              <a:t>Perform Feature Encoding On Categorical Variables Using Label Encoding.</a:t>
            </a:r>
          </a:p>
          <a:p>
            <a:pPr marL="342900" indent="-342900" algn="l">
              <a:buFont typeface="Arial" panose="020B0604020202020204" pitchFamily="34" charset="0"/>
              <a:buChar char="•"/>
            </a:pPr>
            <a:r>
              <a:rPr lang="en-US" cap="none" dirty="0" smtClean="0"/>
              <a:t>Scale Charges Using Max Min Scaler.</a:t>
            </a:r>
          </a:p>
          <a:p>
            <a:pPr marL="342900" indent="-342900" algn="l">
              <a:buFont typeface="Arial" panose="020B0604020202020204" pitchFamily="34" charset="0"/>
              <a:buChar char="•"/>
            </a:pPr>
            <a:r>
              <a:rPr lang="en-US" cap="none" dirty="0" smtClean="0"/>
              <a:t>Handling Outliers : Plotting Boxplot BMI And Smoker Shows Outliers.</a:t>
            </a:r>
          </a:p>
          <a:p>
            <a:pPr marL="342900" indent="-342900" algn="l">
              <a:buFont typeface="Arial" panose="020B0604020202020204" pitchFamily="34" charset="0"/>
              <a:buChar char="•"/>
            </a:pPr>
            <a:r>
              <a:rPr lang="en-US" cap="none" dirty="0" smtClean="0"/>
              <a:t>Use IQR (Intel Quantile Range) Method To Remove The Outliers</a:t>
            </a:r>
          </a:p>
          <a:p>
            <a:pPr marL="342900" indent="-342900" algn="l">
              <a:buFont typeface="Arial" panose="020B0604020202020204" pitchFamily="34" charset="0"/>
              <a:buChar char="•"/>
            </a:pPr>
            <a:r>
              <a:rPr lang="en-US" cap="none" dirty="0" smtClean="0"/>
              <a:t>Use K-best Algorithm to </a:t>
            </a:r>
            <a:r>
              <a:rPr lang="en-US" cap="none" dirty="0"/>
              <a:t>s</a:t>
            </a:r>
            <a:r>
              <a:rPr lang="en-US" cap="none" dirty="0" smtClean="0"/>
              <a:t>elect </a:t>
            </a:r>
            <a:r>
              <a:rPr lang="en-US" cap="none" dirty="0"/>
              <a:t>b</a:t>
            </a:r>
            <a:r>
              <a:rPr lang="en-US" cap="none" dirty="0" smtClean="0"/>
              <a:t>est </a:t>
            </a:r>
            <a:r>
              <a:rPr lang="en-US" cap="none" dirty="0"/>
              <a:t>f</a:t>
            </a:r>
            <a:r>
              <a:rPr lang="en-US" cap="none" dirty="0" smtClean="0"/>
              <a:t>eatures : age and smoker</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071049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344" y="463660"/>
            <a:ext cx="8689976" cy="862865"/>
          </a:xfrm>
        </p:spPr>
        <p:txBody>
          <a:bodyPr/>
          <a:lstStyle/>
          <a:p>
            <a:r>
              <a:rPr lang="en-US" cap="none" dirty="0" smtClean="0"/>
              <a:t>Model Selection </a:t>
            </a:r>
            <a:endParaRPr lang="en-IN" cap="none" dirty="0"/>
          </a:p>
        </p:txBody>
      </p:sp>
      <p:sp>
        <p:nvSpPr>
          <p:cNvPr id="3" name="Subtitle 2"/>
          <p:cNvSpPr>
            <a:spLocks noGrp="1"/>
          </p:cNvSpPr>
          <p:nvPr>
            <p:ph type="subTitle" idx="1"/>
          </p:nvPr>
        </p:nvSpPr>
        <p:spPr>
          <a:xfrm>
            <a:off x="1609344" y="1532586"/>
            <a:ext cx="8689976" cy="3825025"/>
          </a:xfrm>
        </p:spPr>
        <p:txBody>
          <a:bodyPr/>
          <a:lstStyle/>
          <a:p>
            <a:pPr algn="l"/>
            <a:r>
              <a:rPr lang="en-US" cap="none" dirty="0" smtClean="0"/>
              <a:t>Algorithms Tested :</a:t>
            </a:r>
          </a:p>
          <a:p>
            <a:pPr marL="342900" indent="-342900" algn="l">
              <a:buFont typeface="Arial" panose="020B0604020202020204" pitchFamily="34" charset="0"/>
              <a:buChar char="•"/>
            </a:pPr>
            <a:r>
              <a:rPr lang="en-US" cap="none" dirty="0" smtClean="0"/>
              <a:t>Linear Regression</a:t>
            </a:r>
          </a:p>
          <a:p>
            <a:pPr marL="342900" indent="-342900" algn="l">
              <a:buFont typeface="Arial" panose="020B0604020202020204" pitchFamily="34" charset="0"/>
              <a:buChar char="•"/>
            </a:pPr>
            <a:r>
              <a:rPr lang="en-US" cap="none" dirty="0" smtClean="0"/>
              <a:t>Random Forest</a:t>
            </a:r>
          </a:p>
          <a:p>
            <a:pPr marL="342900" indent="-342900" algn="l">
              <a:buFont typeface="Arial" panose="020B0604020202020204" pitchFamily="34" charset="0"/>
              <a:buChar char="•"/>
            </a:pPr>
            <a:r>
              <a:rPr lang="en-US" cap="none" dirty="0" smtClean="0"/>
              <a:t>Decision Tree</a:t>
            </a:r>
          </a:p>
          <a:p>
            <a:pPr marL="342900" indent="-342900" algn="l">
              <a:buFont typeface="Arial" panose="020B0604020202020204" pitchFamily="34" charset="0"/>
              <a:buChar char="•"/>
            </a:pPr>
            <a:r>
              <a:rPr lang="en-US" cap="none" dirty="0" smtClean="0"/>
              <a:t>Support Vector Regression</a:t>
            </a:r>
          </a:p>
          <a:p>
            <a:pPr algn="l"/>
            <a:r>
              <a:rPr lang="en-US" cap="none" dirty="0" smtClean="0"/>
              <a:t>Cross Validation : Performed 5-fold cross validation to prevent overfitting</a:t>
            </a:r>
          </a:p>
          <a:p>
            <a:pPr algn="l"/>
            <a:r>
              <a:rPr lang="en-US" cap="none" dirty="0" smtClean="0"/>
              <a:t>Hyper parameter Tuning : Applied </a:t>
            </a:r>
            <a:r>
              <a:rPr lang="en-US" cap="none" dirty="0"/>
              <a:t>G</a:t>
            </a:r>
            <a:r>
              <a:rPr lang="en-US" cap="none" dirty="0" smtClean="0"/>
              <a:t>rid Search CV to the best algorithm</a:t>
            </a:r>
          </a:p>
          <a:p>
            <a:pPr algn="l"/>
            <a:endParaRPr lang="en-US" cap="none" dirty="0" smtClean="0"/>
          </a:p>
          <a:p>
            <a:pPr algn="l"/>
            <a:endParaRPr lang="en-IN" cap="none" dirty="0"/>
          </a:p>
        </p:txBody>
      </p:sp>
    </p:spTree>
    <p:extLst>
      <p:ext uri="{BB962C8B-B14F-4D97-AF65-F5344CB8AC3E}">
        <p14:creationId xmlns:p14="http://schemas.microsoft.com/office/powerpoint/2010/main" val="35025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313314"/>
          </a:xfrm>
        </p:spPr>
        <p:txBody>
          <a:bodyPr/>
          <a:lstStyle/>
          <a:p>
            <a:r>
              <a:rPr lang="en-US" cap="none" dirty="0" smtClean="0"/>
              <a:t>Model Evaluation and Metrics</a:t>
            </a:r>
            <a:endParaRPr lang="en-IN" cap="none" dirty="0"/>
          </a:p>
        </p:txBody>
      </p:sp>
      <p:sp>
        <p:nvSpPr>
          <p:cNvPr id="3" name="Content Placeholder 2"/>
          <p:cNvSpPr>
            <a:spLocks noGrp="1"/>
          </p:cNvSpPr>
          <p:nvPr>
            <p:ph sz="quarter" idx="13"/>
          </p:nvPr>
        </p:nvSpPr>
        <p:spPr>
          <a:xfrm>
            <a:off x="913774" y="1931832"/>
            <a:ext cx="10363826" cy="3859367"/>
          </a:xfrm>
        </p:spPr>
        <p:txBody>
          <a:bodyPr/>
          <a:lstStyle/>
          <a:p>
            <a:pPr marL="0" indent="0">
              <a:buNone/>
            </a:pPr>
            <a:r>
              <a:rPr lang="en-US" cap="none" dirty="0" smtClean="0"/>
              <a:t>Evaluation Metrics</a:t>
            </a:r>
          </a:p>
          <a:p>
            <a:r>
              <a:rPr lang="en-US" cap="none" dirty="0" smtClean="0"/>
              <a:t>Mean Squared Error</a:t>
            </a:r>
          </a:p>
          <a:p>
            <a:r>
              <a:rPr lang="en-US" cap="none" dirty="0" smtClean="0"/>
              <a:t>R squared Score</a:t>
            </a:r>
          </a:p>
          <a:p>
            <a:endParaRPr lang="en-US" cap="none" dirty="0"/>
          </a:p>
          <a:p>
            <a:endParaRPr lang="en-US" cap="none" dirty="0" smtClean="0"/>
          </a:p>
          <a:p>
            <a:pPr marL="0" indent="0">
              <a:buNone/>
            </a:pPr>
            <a:r>
              <a:rPr lang="en-US" cap="none" dirty="0" smtClean="0"/>
              <a:t>Best Performing Model</a:t>
            </a:r>
          </a:p>
          <a:p>
            <a:r>
              <a:rPr lang="en-US" cap="none" dirty="0" smtClean="0"/>
              <a:t>Random Forest with accuracy of 86%.</a:t>
            </a:r>
          </a:p>
          <a:p>
            <a:endParaRPr lang="en-IN" cap="none" dirty="0"/>
          </a:p>
        </p:txBody>
      </p:sp>
      <p:pic>
        <p:nvPicPr>
          <p:cNvPr id="4" name="Picture 3"/>
          <p:cNvPicPr>
            <a:picLocks noChangeAspect="1"/>
          </p:cNvPicPr>
          <p:nvPr/>
        </p:nvPicPr>
        <p:blipFill>
          <a:blip r:embed="rId2"/>
          <a:stretch>
            <a:fillRect/>
          </a:stretch>
        </p:blipFill>
        <p:spPr>
          <a:xfrm>
            <a:off x="5602310" y="2123843"/>
            <a:ext cx="5957417" cy="3475345"/>
          </a:xfrm>
          <a:prstGeom prst="rect">
            <a:avLst/>
          </a:prstGeom>
        </p:spPr>
      </p:pic>
    </p:spTree>
    <p:extLst>
      <p:ext uri="{BB962C8B-B14F-4D97-AF65-F5344CB8AC3E}">
        <p14:creationId xmlns:p14="http://schemas.microsoft.com/office/powerpoint/2010/main" val="185505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1" y="347750"/>
            <a:ext cx="8689976" cy="901501"/>
          </a:xfrm>
        </p:spPr>
        <p:txBody>
          <a:bodyPr/>
          <a:lstStyle/>
          <a:p>
            <a:r>
              <a:rPr lang="en-US" cap="none" dirty="0" smtClean="0"/>
              <a:t>Hyper Parameter Tuning</a:t>
            </a:r>
            <a:endParaRPr lang="en-IN" cap="none" dirty="0"/>
          </a:p>
        </p:txBody>
      </p:sp>
      <p:sp>
        <p:nvSpPr>
          <p:cNvPr id="3" name="Subtitle 2"/>
          <p:cNvSpPr>
            <a:spLocks noGrp="1"/>
          </p:cNvSpPr>
          <p:nvPr>
            <p:ph type="subTitle" idx="1"/>
          </p:nvPr>
        </p:nvSpPr>
        <p:spPr>
          <a:xfrm>
            <a:off x="1751011" y="1393065"/>
            <a:ext cx="8689976" cy="1298620"/>
          </a:xfrm>
        </p:spPr>
        <p:txBody>
          <a:bodyPr/>
          <a:lstStyle/>
          <a:p>
            <a:pPr algn="l"/>
            <a:r>
              <a:rPr lang="en-US" cap="none" dirty="0" smtClean="0"/>
              <a:t>Using Grid Search CV We Applied Hyper parameter Tuning And Improved The Accuracy To 87%.</a:t>
            </a:r>
          </a:p>
          <a:p>
            <a:pPr algn="l"/>
            <a:endParaRPr lang="en-IN" cap="none" dirty="0"/>
          </a:p>
        </p:txBody>
      </p:sp>
      <p:pic>
        <p:nvPicPr>
          <p:cNvPr id="4" name="Picture 3"/>
          <p:cNvPicPr>
            <a:picLocks noChangeAspect="1"/>
          </p:cNvPicPr>
          <p:nvPr/>
        </p:nvPicPr>
        <p:blipFill>
          <a:blip r:embed="rId2"/>
          <a:stretch>
            <a:fillRect/>
          </a:stretch>
        </p:blipFill>
        <p:spPr>
          <a:xfrm>
            <a:off x="2767415" y="2356834"/>
            <a:ext cx="7172325" cy="4372377"/>
          </a:xfrm>
          <a:prstGeom prst="rect">
            <a:avLst/>
          </a:prstGeom>
        </p:spPr>
      </p:pic>
    </p:spTree>
    <p:extLst>
      <p:ext uri="{BB962C8B-B14F-4D97-AF65-F5344CB8AC3E}">
        <p14:creationId xmlns:p14="http://schemas.microsoft.com/office/powerpoint/2010/main" val="2898846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102</TotalTime>
  <Words>321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Mini Project 1</vt:lpstr>
      <vt:lpstr>Problem Statement </vt:lpstr>
      <vt:lpstr>Dataset Information</vt:lpstr>
      <vt:lpstr>Data Visualization</vt:lpstr>
      <vt:lpstr>Distribution Of Categorical Variables:  </vt:lpstr>
      <vt:lpstr>Data Preprocessing </vt:lpstr>
      <vt:lpstr>Model Selection </vt:lpstr>
      <vt:lpstr>Model Evaluation and Metrics</vt:lpstr>
      <vt:lpstr>Hyper Parameter Tuning</vt:lpstr>
      <vt:lpstr>Conclusion And 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dc:title>
  <dc:creator>Microsoft account</dc:creator>
  <cp:lastModifiedBy>Microsoft account</cp:lastModifiedBy>
  <cp:revision>10</cp:revision>
  <dcterms:created xsi:type="dcterms:W3CDTF">2024-10-20T09:28:02Z</dcterms:created>
  <dcterms:modified xsi:type="dcterms:W3CDTF">2024-11-13T02:30:38Z</dcterms:modified>
</cp:coreProperties>
</file>