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5" r:id="rId3"/>
  </p:sldMasterIdLst>
  <p:notesMasterIdLst>
    <p:notesMasterId r:id="rId20"/>
  </p:notesMasterIdLst>
  <p:sldIdLst>
    <p:sldId id="315" r:id="rId4"/>
    <p:sldId id="316" r:id="rId5"/>
    <p:sldId id="317" r:id="rId6"/>
    <p:sldId id="319" r:id="rId7"/>
    <p:sldId id="324" r:id="rId8"/>
    <p:sldId id="371" r:id="rId9"/>
    <p:sldId id="325" r:id="rId10"/>
    <p:sldId id="369" r:id="rId11"/>
    <p:sldId id="347" r:id="rId12"/>
    <p:sldId id="370" r:id="rId13"/>
    <p:sldId id="348" r:id="rId14"/>
    <p:sldId id="353" r:id="rId15"/>
    <p:sldId id="372" r:id="rId16"/>
    <p:sldId id="356" r:id="rId17"/>
    <p:sldId id="359" r:id="rId18"/>
    <p:sldId id="29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13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44"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45"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46"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47" name="PlaceHolder 5"/>
          <p:cNvSpPr>
            <a:spLocks noGrp="1"/>
          </p:cNvSpPr>
          <p:nvPr>
            <p:ph type="sldNum"/>
          </p:nvPr>
        </p:nvSpPr>
        <p:spPr>
          <a:xfrm>
            <a:off x="4278960" y="10157400"/>
            <a:ext cx="3280680" cy="534240"/>
          </a:xfrm>
          <a:prstGeom prst="rect">
            <a:avLst/>
          </a:prstGeom>
        </p:spPr>
        <p:txBody>
          <a:bodyPr lIns="0" tIns="0" rIns="0" bIns="0" anchor="b"/>
          <a:lstStyle/>
          <a:p>
            <a:pPr algn="r"/>
            <a:fld id="{1BA4DDED-686A-43E1-B004-C789C7A80AAB}" type="slidenum">
              <a:rPr lang="en-IN" sz="1400">
                <a:latin typeface="Times New Roman"/>
              </a:rPr>
              <a:t>‹#›</a:t>
            </a:fld>
            <a:endParaRPr/>
          </a:p>
        </p:txBody>
      </p:sp>
    </p:spTree>
    <p:extLst>
      <p:ext uri="{BB962C8B-B14F-4D97-AF65-F5344CB8AC3E}">
        <p14:creationId xmlns:p14="http://schemas.microsoft.com/office/powerpoint/2010/main" val="23848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fld id="{1BA4DDED-686A-43E1-B004-C789C7A80AAB}" type="slidenum">
              <a:rPr lang="en-IN" sz="1400" smtClean="0">
                <a:latin typeface="Times New Roman"/>
              </a:rPr>
              <a:t>1</a:t>
            </a:fld>
            <a:endParaRPr lang="en-IN"/>
          </a:p>
        </p:txBody>
      </p:sp>
    </p:spTree>
    <p:extLst>
      <p:ext uri="{BB962C8B-B14F-4D97-AF65-F5344CB8AC3E}">
        <p14:creationId xmlns:p14="http://schemas.microsoft.com/office/powerpoint/2010/main" val="2034351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algn="r"/>
            <a:fld id="{1BA4DDED-686A-43E1-B004-C789C7A80AAB}" type="slidenum">
              <a:rPr lang="en-IN" sz="1400" smtClean="0">
                <a:latin typeface="Times New Roman"/>
              </a:rPr>
              <a:t>8</a:t>
            </a:fld>
            <a:endParaRPr lang="en-IN"/>
          </a:p>
        </p:txBody>
      </p:sp>
    </p:spTree>
    <p:extLst>
      <p:ext uri="{BB962C8B-B14F-4D97-AF65-F5344CB8AC3E}">
        <p14:creationId xmlns:p14="http://schemas.microsoft.com/office/powerpoint/2010/main" val="659764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1" name="PlaceHolder 2"/>
          <p:cNvSpPr>
            <a:spLocks noGrp="1"/>
          </p:cNvSpPr>
          <p:nvPr>
            <p:ph type="body"/>
          </p:nvPr>
        </p:nvSpPr>
        <p:spPr>
          <a:xfrm>
            <a:off x="457200" y="1935000"/>
            <a:ext cx="8229240" cy="2093400"/>
          </a:xfrm>
          <a:prstGeom prst="rect">
            <a:avLst/>
          </a:prstGeom>
        </p:spPr>
        <p:txBody>
          <a:bodyPr lIns="0" tIns="0" rIns="0" bIns="0"/>
          <a:lstStyle/>
          <a:p>
            <a:endParaRPr/>
          </a:p>
        </p:txBody>
      </p:sp>
      <p:sp>
        <p:nvSpPr>
          <p:cNvPr id="32" name="PlaceHolder 3"/>
          <p:cNvSpPr>
            <a:spLocks noGrp="1"/>
          </p:cNvSpPr>
          <p:nvPr>
            <p:ph type="body"/>
          </p:nvPr>
        </p:nvSpPr>
        <p:spPr>
          <a:xfrm>
            <a:off x="457200" y="4227840"/>
            <a:ext cx="8229240" cy="209340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4"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35"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36" name="PlaceHolder 4"/>
          <p:cNvSpPr>
            <a:spLocks noGrp="1"/>
          </p:cNvSpPr>
          <p:nvPr>
            <p:ph type="body"/>
          </p:nvPr>
        </p:nvSpPr>
        <p:spPr>
          <a:xfrm>
            <a:off x="4674240" y="4227840"/>
            <a:ext cx="4015800" cy="2093400"/>
          </a:xfrm>
          <a:prstGeom prst="rect">
            <a:avLst/>
          </a:prstGeom>
        </p:spPr>
        <p:txBody>
          <a:bodyPr lIns="0" tIns="0" rIns="0" bIns="0"/>
          <a:lstStyle/>
          <a:p>
            <a:endParaRPr/>
          </a:p>
        </p:txBody>
      </p:sp>
      <p:sp>
        <p:nvSpPr>
          <p:cNvPr id="37" name="PlaceHolder 5"/>
          <p:cNvSpPr>
            <a:spLocks noGrp="1"/>
          </p:cNvSpPr>
          <p:nvPr>
            <p:ph type="body"/>
          </p:nvPr>
        </p:nvSpPr>
        <p:spPr>
          <a:xfrm>
            <a:off x="457200" y="4227840"/>
            <a:ext cx="4015800" cy="209340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9" name="PlaceHolder 2"/>
          <p:cNvSpPr>
            <a:spLocks noGrp="1"/>
          </p:cNvSpPr>
          <p:nvPr>
            <p:ph type="body"/>
          </p:nvPr>
        </p:nvSpPr>
        <p:spPr>
          <a:xfrm>
            <a:off x="457200" y="1935000"/>
            <a:ext cx="8229240" cy="4389120"/>
          </a:xfrm>
          <a:prstGeom prst="rect">
            <a:avLst/>
          </a:prstGeom>
        </p:spPr>
        <p:txBody>
          <a:bodyPr lIns="0" tIns="0" rIns="0" bIns="0"/>
          <a:lstStyle/>
          <a:p>
            <a:endParaRPr/>
          </a:p>
        </p:txBody>
      </p:sp>
      <p:sp>
        <p:nvSpPr>
          <p:cNvPr id="40" name="PlaceHolder 3"/>
          <p:cNvSpPr>
            <a:spLocks noGrp="1"/>
          </p:cNvSpPr>
          <p:nvPr>
            <p:ph type="body"/>
          </p:nvPr>
        </p:nvSpPr>
        <p:spPr>
          <a:xfrm>
            <a:off x="457200" y="1935000"/>
            <a:ext cx="8229240" cy="4389120"/>
          </a:xfrm>
          <a:prstGeom prst="rect">
            <a:avLst/>
          </a:prstGeom>
        </p:spPr>
        <p:txBody>
          <a:bodyPr lIns="0" tIns="0" rIns="0" bIns="0"/>
          <a:lstStyle/>
          <a:p>
            <a:endParaRPr/>
          </a:p>
        </p:txBody>
      </p:sp>
      <p:pic>
        <p:nvPicPr>
          <p:cNvPr id="41" name="Picture 40"/>
          <p:cNvPicPr/>
          <p:nvPr/>
        </p:nvPicPr>
        <p:blipFill>
          <a:blip r:embed="rId2"/>
          <a:stretch>
            <a:fillRect/>
          </a:stretch>
        </p:blipFill>
        <p:spPr>
          <a:xfrm>
            <a:off x="1821240" y="1935000"/>
            <a:ext cx="5500800" cy="4389120"/>
          </a:xfrm>
          <a:prstGeom prst="rect">
            <a:avLst/>
          </a:prstGeom>
          <a:ln>
            <a:noFill/>
          </a:ln>
        </p:spPr>
      </p:pic>
      <p:pic>
        <p:nvPicPr>
          <p:cNvPr id="42" name="Picture 41"/>
          <p:cNvPicPr/>
          <p:nvPr/>
        </p:nvPicPr>
        <p:blipFill>
          <a:blip r:embed="rId2"/>
          <a:stretch>
            <a:fillRect/>
          </a:stretch>
        </p:blipFill>
        <p:spPr>
          <a:xfrm>
            <a:off x="1821240" y="1935000"/>
            <a:ext cx="5500800" cy="43891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solidFill>
                  <a:srgbClr val="D1EAEE"/>
                </a:solidFill>
              </a:defRPr>
            </a:lvl1pPr>
          </a:lstStyle>
          <a:p>
            <a:pPr>
              <a:defRPr/>
            </a:pPr>
            <a:fld id="{C0FB3130-1534-498B-88FF-48AE367F82CC}" type="datetime1">
              <a:rPr lang="en-US" smtClean="0"/>
              <a:t>4/30/2024</a:t>
            </a:fld>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pPr>
              <a:defRPr/>
            </a:pPr>
            <a:r>
              <a:rPr lang="en-US"/>
              <a:t>Dept. of CSE, University of Engineering &amp; Management, Jaipur</a:t>
            </a:r>
          </a:p>
        </p:txBody>
      </p:sp>
      <p:sp>
        <p:nvSpPr>
          <p:cNvPr id="6" name="Slide Number Placeholder 26"/>
          <p:cNvSpPr>
            <a:spLocks noGrp="1"/>
          </p:cNvSpPr>
          <p:nvPr>
            <p:ph type="sldNum" sz="quarter" idx="12"/>
          </p:nvPr>
        </p:nvSpPr>
        <p:spPr/>
        <p:txBody>
          <a:bodyPr/>
          <a:lstStyle>
            <a:lvl1pPr>
              <a:defRPr smtClean="0">
                <a:solidFill>
                  <a:srgbClr val="D1EAEE"/>
                </a:solidFill>
              </a:defRPr>
            </a:lvl1pPr>
          </a:lstStyle>
          <a:p>
            <a:pPr>
              <a:defRPr/>
            </a:pPr>
            <a:fld id="{DC9FA813-C8E1-4978-960A-0FB3B1A0E8B8}" type="slidenum">
              <a:rPr lang="en-US"/>
              <a:pPr>
                <a:defRPr/>
              </a:pPr>
              <a:t>‹#›</a:t>
            </a:fld>
            <a:endParaRPr lang="en-US"/>
          </a:p>
        </p:txBody>
      </p:sp>
    </p:spTree>
    <p:extLst>
      <p:ext uri="{BB962C8B-B14F-4D97-AF65-F5344CB8AC3E}">
        <p14:creationId xmlns:p14="http://schemas.microsoft.com/office/powerpoint/2010/main" val="1068935838"/>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D33647EC-8C52-4A27-B747-9D0323ABFAF3}" type="datetime1">
              <a:rPr lang="en-US" smtClean="0"/>
              <a:t>4/30/2024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6" name="Slide Number Placeholder 17"/>
          <p:cNvSpPr>
            <a:spLocks noGrp="1"/>
          </p:cNvSpPr>
          <p:nvPr>
            <p:ph type="sldNum" sz="quarter" idx="12"/>
          </p:nvPr>
        </p:nvSpPr>
        <p:spPr/>
        <p:txBody>
          <a:bodyPr/>
          <a:lstStyle>
            <a:lvl1pPr>
              <a:defRPr/>
            </a:lvl1pPr>
          </a:lstStyle>
          <a:p>
            <a:pPr>
              <a:defRPr/>
            </a:pPr>
            <a:fld id="{8B5C5FEE-B7AA-40E1-A9A9-4E7AE79B89F1}" type="slidenum">
              <a:rPr lang="en-US"/>
              <a:pPr>
                <a:defRPr/>
              </a:pPr>
              <a:t>‹#›</a:t>
            </a:fld>
            <a:endParaRPr lang="en-US"/>
          </a:p>
        </p:txBody>
      </p:sp>
    </p:spTree>
    <p:extLst>
      <p:ext uri="{BB962C8B-B14F-4D97-AF65-F5344CB8AC3E}">
        <p14:creationId xmlns:p14="http://schemas.microsoft.com/office/powerpoint/2010/main" val="1967041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pPr>
              <a:defRPr/>
            </a:pPr>
            <a:fld id="{4EE10B2D-3F55-47D7-91D9-737784FF0F2B}" type="datetime1">
              <a:rPr lang="en-US" smtClean="0"/>
              <a:t>4/30/2024</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r>
              <a:rPr lang="en-US"/>
              <a:t>Dept. of CSE, University of Engineering &amp; Management, Jaipur</a:t>
            </a:r>
          </a:p>
        </p:txBody>
      </p:sp>
      <p:sp>
        <p:nvSpPr>
          <p:cNvPr id="6" name="Slide Number Placeholder 5"/>
          <p:cNvSpPr>
            <a:spLocks noGrp="1"/>
          </p:cNvSpPr>
          <p:nvPr>
            <p:ph type="sldNum" sz="quarter" idx="12"/>
          </p:nvPr>
        </p:nvSpPr>
        <p:spPr/>
        <p:txBody>
          <a:bodyPr/>
          <a:lstStyle>
            <a:lvl1pPr>
              <a:defRPr smtClean="0">
                <a:solidFill>
                  <a:srgbClr val="D1EAEE"/>
                </a:solidFill>
              </a:defRPr>
            </a:lvl1pPr>
          </a:lstStyle>
          <a:p>
            <a:pPr>
              <a:defRPr/>
            </a:pPr>
            <a:fld id="{13C4049E-8B51-4E4E-9CEB-0DE9DE49AF0E}" type="slidenum">
              <a:rPr lang="en-US"/>
              <a:pPr>
                <a:defRPr/>
              </a:pPr>
              <a:t>‹#›</a:t>
            </a:fld>
            <a:endParaRPr lang="en-US"/>
          </a:p>
        </p:txBody>
      </p:sp>
    </p:spTree>
    <p:extLst>
      <p:ext uri="{BB962C8B-B14F-4D97-AF65-F5344CB8AC3E}">
        <p14:creationId xmlns:p14="http://schemas.microsoft.com/office/powerpoint/2010/main" val="4186531795"/>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82ECA159-F860-4F83-9967-4FB45673EBB8}" type="datetime1">
              <a:rPr lang="en-US" smtClean="0"/>
              <a:t>4/30/2024</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7" name="Slide Number Placeholder 17"/>
          <p:cNvSpPr>
            <a:spLocks noGrp="1"/>
          </p:cNvSpPr>
          <p:nvPr>
            <p:ph type="sldNum" sz="quarter" idx="12"/>
          </p:nvPr>
        </p:nvSpPr>
        <p:spPr/>
        <p:txBody>
          <a:bodyPr/>
          <a:lstStyle>
            <a:lvl1pPr>
              <a:defRPr/>
            </a:lvl1pPr>
          </a:lstStyle>
          <a:p>
            <a:pPr>
              <a:defRPr/>
            </a:pPr>
            <a:fld id="{DF22DB35-CE66-4D65-96CD-E2635F707DE3}" type="slidenum">
              <a:rPr lang="en-US"/>
              <a:pPr>
                <a:defRPr/>
              </a:pPr>
              <a:t>‹#›</a:t>
            </a:fld>
            <a:endParaRPr lang="en-US"/>
          </a:p>
        </p:txBody>
      </p:sp>
    </p:spTree>
    <p:extLst>
      <p:ext uri="{BB962C8B-B14F-4D97-AF65-F5344CB8AC3E}">
        <p14:creationId xmlns:p14="http://schemas.microsoft.com/office/powerpoint/2010/main" val="692711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2D88BB86-FB31-42F6-B4D7-0B9FE0C8FB1B}" type="datetime1">
              <a:rPr lang="en-US" smtClean="0"/>
              <a:t>4/30/2024</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9" name="Slide Number Placeholder 17"/>
          <p:cNvSpPr>
            <a:spLocks noGrp="1"/>
          </p:cNvSpPr>
          <p:nvPr>
            <p:ph type="sldNum" sz="quarter" idx="12"/>
          </p:nvPr>
        </p:nvSpPr>
        <p:spPr/>
        <p:txBody>
          <a:bodyPr/>
          <a:lstStyle>
            <a:lvl1pPr>
              <a:defRPr/>
            </a:lvl1pPr>
          </a:lstStyle>
          <a:p>
            <a:pPr>
              <a:defRPr/>
            </a:pPr>
            <a:fld id="{7E7ADEC5-3E52-4CF2-916E-9D41A87C26C5}" type="slidenum">
              <a:rPr lang="en-US"/>
              <a:pPr>
                <a:defRPr/>
              </a:pPr>
              <a:t>‹#›</a:t>
            </a:fld>
            <a:endParaRPr lang="en-US"/>
          </a:p>
        </p:txBody>
      </p:sp>
    </p:spTree>
    <p:extLst>
      <p:ext uri="{BB962C8B-B14F-4D97-AF65-F5344CB8AC3E}">
        <p14:creationId xmlns:p14="http://schemas.microsoft.com/office/powerpoint/2010/main" val="151836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47718DF2-7239-44BA-A939-DC1FEB9DBE03}" type="datetime1">
              <a:rPr lang="en-US" smtClean="0"/>
              <a:t>4/30/2024</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5" name="Slide Number Placeholder 17"/>
          <p:cNvSpPr>
            <a:spLocks noGrp="1"/>
          </p:cNvSpPr>
          <p:nvPr>
            <p:ph type="sldNum" sz="quarter" idx="12"/>
          </p:nvPr>
        </p:nvSpPr>
        <p:spPr/>
        <p:txBody>
          <a:bodyPr/>
          <a:lstStyle>
            <a:lvl1pPr>
              <a:defRPr/>
            </a:lvl1pPr>
          </a:lstStyle>
          <a:p>
            <a:pPr>
              <a:defRPr/>
            </a:pPr>
            <a:fld id="{0B69D38B-B3A8-4DB1-8C61-306FB00E6D66}" type="slidenum">
              <a:rPr lang="en-US"/>
              <a:pPr>
                <a:defRPr/>
              </a:pPr>
              <a:t>‹#›</a:t>
            </a:fld>
            <a:endParaRPr lang="en-US"/>
          </a:p>
        </p:txBody>
      </p:sp>
    </p:spTree>
    <p:extLst>
      <p:ext uri="{BB962C8B-B14F-4D97-AF65-F5344CB8AC3E}">
        <p14:creationId xmlns:p14="http://schemas.microsoft.com/office/powerpoint/2010/main" val="3503909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6C58340-F648-433E-802F-26CB6A0C1093}" type="datetime1">
              <a:rPr lang="en-US" smtClean="0"/>
              <a:t>4/30/2024</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4" name="Slide Number Placeholder 17"/>
          <p:cNvSpPr>
            <a:spLocks noGrp="1"/>
          </p:cNvSpPr>
          <p:nvPr>
            <p:ph type="sldNum" sz="quarter" idx="12"/>
          </p:nvPr>
        </p:nvSpPr>
        <p:spPr/>
        <p:txBody>
          <a:bodyPr/>
          <a:lstStyle>
            <a:lvl1pPr>
              <a:defRPr/>
            </a:lvl1pPr>
          </a:lstStyle>
          <a:p>
            <a:pPr>
              <a:defRPr/>
            </a:pPr>
            <a:fld id="{86050BBA-66D0-41CB-81A9-58693C9A8297}" type="slidenum">
              <a:rPr lang="en-US"/>
              <a:pPr>
                <a:defRPr/>
              </a:pPr>
              <a:t>‹#›</a:t>
            </a:fld>
            <a:endParaRPr lang="en-US"/>
          </a:p>
        </p:txBody>
      </p:sp>
    </p:spTree>
    <p:extLst>
      <p:ext uri="{BB962C8B-B14F-4D97-AF65-F5344CB8AC3E}">
        <p14:creationId xmlns:p14="http://schemas.microsoft.com/office/powerpoint/2010/main" val="287985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0" name="PlaceHolder 2"/>
          <p:cNvSpPr>
            <a:spLocks noGrp="1"/>
          </p:cNvSpPr>
          <p:nvPr>
            <p:ph type="subTitle"/>
          </p:nvPr>
        </p:nvSpPr>
        <p:spPr>
          <a:xfrm>
            <a:off x="457200" y="1935000"/>
            <a:ext cx="8229240" cy="43894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D4B19526-2AD3-4C3C-AE34-05E285A0DD16}" type="datetime1">
              <a:rPr lang="en-US" smtClean="0"/>
              <a:t>4/30/2024</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7" name="Slide Number Placeholder 17"/>
          <p:cNvSpPr>
            <a:spLocks noGrp="1"/>
          </p:cNvSpPr>
          <p:nvPr>
            <p:ph type="sldNum" sz="quarter" idx="12"/>
          </p:nvPr>
        </p:nvSpPr>
        <p:spPr/>
        <p:txBody>
          <a:bodyPr/>
          <a:lstStyle>
            <a:lvl1pPr>
              <a:defRPr/>
            </a:lvl1pPr>
          </a:lstStyle>
          <a:p>
            <a:pPr>
              <a:defRPr/>
            </a:pPr>
            <a:fld id="{D6018B7B-2C4C-4DEC-8580-02E18D4EE378}" type="slidenum">
              <a:rPr lang="en-US"/>
              <a:pPr>
                <a:defRPr/>
              </a:pPr>
              <a:t>‹#›</a:t>
            </a:fld>
            <a:endParaRPr lang="en-US"/>
          </a:p>
        </p:txBody>
      </p:sp>
    </p:spTree>
    <p:extLst>
      <p:ext uri="{BB962C8B-B14F-4D97-AF65-F5344CB8AC3E}">
        <p14:creationId xmlns:p14="http://schemas.microsoft.com/office/powerpoint/2010/main" val="1659264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6A2F6E77-356A-46C1-95F5-C3FACECFDC97}" type="datetime1">
              <a:rPr lang="en-US" smtClean="0"/>
              <a:t>4/30/2024</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11" name="Slide Number Placeholder 6"/>
          <p:cNvSpPr>
            <a:spLocks noGrp="1"/>
          </p:cNvSpPr>
          <p:nvPr>
            <p:ph type="sldNum" sz="quarter" idx="12"/>
          </p:nvPr>
        </p:nvSpPr>
        <p:spPr>
          <a:xfrm>
            <a:off x="8077200" y="6356350"/>
            <a:ext cx="609600" cy="365125"/>
          </a:xfrm>
        </p:spPr>
        <p:txBody>
          <a:bodyPr/>
          <a:lstStyle>
            <a:lvl1pPr>
              <a:defRPr smtClean="0"/>
            </a:lvl1pPr>
          </a:lstStyle>
          <a:p>
            <a:pPr>
              <a:defRPr/>
            </a:pPr>
            <a:fld id="{07C65C6A-C895-42CE-BDDB-0945EF2B29BB}" type="slidenum">
              <a:rPr lang="en-US"/>
              <a:pPr>
                <a:defRPr/>
              </a:pPr>
              <a:t>‹#›</a:t>
            </a:fld>
            <a:endParaRPr lang="en-US"/>
          </a:p>
        </p:txBody>
      </p:sp>
    </p:spTree>
    <p:extLst>
      <p:ext uri="{BB962C8B-B14F-4D97-AF65-F5344CB8AC3E}">
        <p14:creationId xmlns:p14="http://schemas.microsoft.com/office/powerpoint/2010/main" val="2874780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7828029-73D6-4C20-9E1D-C1913DF5B40D}" type="datetime1">
              <a:rPr lang="en-US" smtClean="0"/>
              <a:t>4/30/2024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6" name="Slide Number Placeholder 17"/>
          <p:cNvSpPr>
            <a:spLocks noGrp="1"/>
          </p:cNvSpPr>
          <p:nvPr>
            <p:ph type="sldNum" sz="quarter" idx="12"/>
          </p:nvPr>
        </p:nvSpPr>
        <p:spPr/>
        <p:txBody>
          <a:bodyPr/>
          <a:lstStyle>
            <a:lvl1pPr>
              <a:defRPr/>
            </a:lvl1pPr>
          </a:lstStyle>
          <a:p>
            <a:pPr>
              <a:defRPr/>
            </a:pPr>
            <a:fld id="{19C8E883-5174-46B4-B95F-F02CACA1D491}" type="slidenum">
              <a:rPr lang="en-US"/>
              <a:pPr>
                <a:defRPr/>
              </a:pPr>
              <a:t>‹#›</a:t>
            </a:fld>
            <a:endParaRPr lang="en-US"/>
          </a:p>
        </p:txBody>
      </p:sp>
    </p:spTree>
    <p:extLst>
      <p:ext uri="{BB962C8B-B14F-4D97-AF65-F5344CB8AC3E}">
        <p14:creationId xmlns:p14="http://schemas.microsoft.com/office/powerpoint/2010/main" val="38951363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756BA85-A6C7-4F4B-8F6A-5F1C4CA50ABB}" type="datetime1">
              <a:rPr lang="en-US" smtClean="0"/>
              <a:t>4/30/2024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6" name="Slide Number Placeholder 17"/>
          <p:cNvSpPr>
            <a:spLocks noGrp="1"/>
          </p:cNvSpPr>
          <p:nvPr>
            <p:ph type="sldNum" sz="quarter" idx="12"/>
          </p:nvPr>
        </p:nvSpPr>
        <p:spPr/>
        <p:txBody>
          <a:bodyPr/>
          <a:lstStyle>
            <a:lvl1pPr>
              <a:defRPr/>
            </a:lvl1pPr>
          </a:lstStyle>
          <a:p>
            <a:pPr>
              <a:defRPr/>
            </a:pPr>
            <a:fld id="{03CA1A95-D796-4F95-9198-B1016012D514}" type="slidenum">
              <a:rPr lang="en-US"/>
              <a:pPr>
                <a:defRPr/>
              </a:pPr>
              <a:t>‹#›</a:t>
            </a:fld>
            <a:endParaRPr lang="en-US"/>
          </a:p>
        </p:txBody>
      </p:sp>
    </p:spTree>
    <p:extLst>
      <p:ext uri="{BB962C8B-B14F-4D97-AF65-F5344CB8AC3E}">
        <p14:creationId xmlns:p14="http://schemas.microsoft.com/office/powerpoint/2010/main" val="29814470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solidFill>
                  <a:srgbClr val="D1EAEE"/>
                </a:solidFill>
              </a:defRPr>
            </a:lvl1pPr>
          </a:lstStyle>
          <a:p>
            <a:pPr>
              <a:defRPr/>
            </a:pPr>
            <a:fld id="{1A211483-5FFF-406A-B78D-656F89644DFF}" type="datetime1">
              <a:rPr lang="en-US" smtClean="0"/>
              <a:t>4/30/2024</a:t>
            </a:fld>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pPr>
              <a:defRPr/>
            </a:pPr>
            <a:r>
              <a:rPr lang="en-US"/>
              <a:t>Dept. of CSE, University of Engineering &amp; Management, Jaipur</a:t>
            </a:r>
          </a:p>
        </p:txBody>
      </p:sp>
      <p:sp>
        <p:nvSpPr>
          <p:cNvPr id="6" name="Slide Number Placeholder 26"/>
          <p:cNvSpPr>
            <a:spLocks noGrp="1"/>
          </p:cNvSpPr>
          <p:nvPr>
            <p:ph type="sldNum" sz="quarter" idx="12"/>
          </p:nvPr>
        </p:nvSpPr>
        <p:spPr/>
        <p:txBody>
          <a:bodyPr/>
          <a:lstStyle>
            <a:lvl1pPr>
              <a:defRPr>
                <a:solidFill>
                  <a:srgbClr val="D1EAEE"/>
                </a:solidFill>
              </a:defRPr>
            </a:lvl1pPr>
          </a:lstStyle>
          <a:p>
            <a:pPr>
              <a:defRPr/>
            </a:pPr>
            <a:fld id="{57287490-9D49-459E-B772-E4639AD04D5D}" type="slidenum">
              <a:rPr lang="en-US"/>
              <a:pPr>
                <a:defRPr/>
              </a:pPr>
              <a:t>‹#›</a:t>
            </a:fld>
            <a:endParaRPr lang="en-US"/>
          </a:p>
        </p:txBody>
      </p:sp>
    </p:spTree>
    <p:extLst>
      <p:ext uri="{BB962C8B-B14F-4D97-AF65-F5344CB8AC3E}">
        <p14:creationId xmlns:p14="http://schemas.microsoft.com/office/powerpoint/2010/main" val="3896622800"/>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8A0078DE-24C8-4482-8DA2-95C7D0C6BB79}" type="datetime1">
              <a:rPr lang="en-US" smtClean="0"/>
              <a:t>4/30/2024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6" name="Slide Number Placeholder 17"/>
          <p:cNvSpPr>
            <a:spLocks noGrp="1"/>
          </p:cNvSpPr>
          <p:nvPr>
            <p:ph type="sldNum" sz="quarter" idx="12"/>
          </p:nvPr>
        </p:nvSpPr>
        <p:spPr/>
        <p:txBody>
          <a:bodyPr/>
          <a:lstStyle>
            <a:lvl1pPr>
              <a:defRPr/>
            </a:lvl1pPr>
          </a:lstStyle>
          <a:p>
            <a:pPr>
              <a:defRPr/>
            </a:pPr>
            <a:fld id="{988D3A4A-FE50-4A3A-94F0-FE1E6AFBCF7A}" type="slidenum">
              <a:rPr lang="en-US"/>
              <a:pPr>
                <a:defRPr/>
              </a:pPr>
              <a:t>‹#›</a:t>
            </a:fld>
            <a:endParaRPr lang="en-US"/>
          </a:p>
        </p:txBody>
      </p:sp>
    </p:spTree>
    <p:extLst>
      <p:ext uri="{BB962C8B-B14F-4D97-AF65-F5344CB8AC3E}">
        <p14:creationId xmlns:p14="http://schemas.microsoft.com/office/powerpoint/2010/main" val="17591981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pPr>
              <a:defRPr/>
            </a:pPr>
            <a:fld id="{5BA0A262-DCC6-48E5-B2CC-F9B65007BEE9}" type="datetime1">
              <a:rPr lang="en-US" smtClean="0"/>
              <a:t>4/30/2024</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r>
              <a:rPr lang="en-US"/>
              <a:t>Dept. of CSE, University of Engineering &amp; Management, Jaipur</a:t>
            </a:r>
          </a:p>
        </p:txBody>
      </p:sp>
      <p:sp>
        <p:nvSpPr>
          <p:cNvPr id="6" name="Slide Number Placeholder 5"/>
          <p:cNvSpPr>
            <a:spLocks noGrp="1"/>
          </p:cNvSpPr>
          <p:nvPr>
            <p:ph type="sldNum" sz="quarter" idx="12"/>
          </p:nvPr>
        </p:nvSpPr>
        <p:spPr/>
        <p:txBody>
          <a:bodyPr/>
          <a:lstStyle>
            <a:lvl1pPr>
              <a:defRPr>
                <a:solidFill>
                  <a:srgbClr val="D1EAEE"/>
                </a:solidFill>
              </a:defRPr>
            </a:lvl1pPr>
          </a:lstStyle>
          <a:p>
            <a:pPr>
              <a:defRPr/>
            </a:pPr>
            <a:fld id="{666C0824-8B86-412E-A44F-C2DA5547D100}" type="slidenum">
              <a:rPr lang="en-US"/>
              <a:pPr>
                <a:defRPr/>
              </a:pPr>
              <a:t>‹#›</a:t>
            </a:fld>
            <a:endParaRPr lang="en-US"/>
          </a:p>
        </p:txBody>
      </p:sp>
    </p:spTree>
    <p:extLst>
      <p:ext uri="{BB962C8B-B14F-4D97-AF65-F5344CB8AC3E}">
        <p14:creationId xmlns:p14="http://schemas.microsoft.com/office/powerpoint/2010/main" val="280623207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5E1F0E09-8C63-4CF0-9BC0-18FE1C905C99}" type="datetime1">
              <a:rPr lang="en-US" smtClean="0"/>
              <a:t>4/30/2024</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7" name="Slide Number Placeholder 17"/>
          <p:cNvSpPr>
            <a:spLocks noGrp="1"/>
          </p:cNvSpPr>
          <p:nvPr>
            <p:ph type="sldNum" sz="quarter" idx="12"/>
          </p:nvPr>
        </p:nvSpPr>
        <p:spPr/>
        <p:txBody>
          <a:bodyPr/>
          <a:lstStyle>
            <a:lvl1pPr>
              <a:defRPr/>
            </a:lvl1pPr>
          </a:lstStyle>
          <a:p>
            <a:pPr>
              <a:defRPr/>
            </a:pPr>
            <a:fld id="{839C12CD-1FDE-406E-BE55-BCDEECCA5D33}" type="slidenum">
              <a:rPr lang="en-US"/>
              <a:pPr>
                <a:defRPr/>
              </a:pPr>
              <a:t>‹#›</a:t>
            </a:fld>
            <a:endParaRPr lang="en-US"/>
          </a:p>
        </p:txBody>
      </p:sp>
    </p:spTree>
    <p:extLst>
      <p:ext uri="{BB962C8B-B14F-4D97-AF65-F5344CB8AC3E}">
        <p14:creationId xmlns:p14="http://schemas.microsoft.com/office/powerpoint/2010/main" val="34723039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7D712608-8470-449A-BB5E-B73A53C95887}" type="datetime1">
              <a:rPr lang="en-US" smtClean="0"/>
              <a:t>4/30/2024</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9" name="Slide Number Placeholder 17"/>
          <p:cNvSpPr>
            <a:spLocks noGrp="1"/>
          </p:cNvSpPr>
          <p:nvPr>
            <p:ph type="sldNum" sz="quarter" idx="12"/>
          </p:nvPr>
        </p:nvSpPr>
        <p:spPr/>
        <p:txBody>
          <a:bodyPr/>
          <a:lstStyle>
            <a:lvl1pPr>
              <a:defRPr/>
            </a:lvl1pPr>
          </a:lstStyle>
          <a:p>
            <a:pPr>
              <a:defRPr/>
            </a:pPr>
            <a:fld id="{6FAE3E6C-4CC0-42AD-845C-C17A6F05F594}" type="slidenum">
              <a:rPr lang="en-US"/>
              <a:pPr>
                <a:defRPr/>
              </a:pPr>
              <a:t>‹#›</a:t>
            </a:fld>
            <a:endParaRPr lang="en-US"/>
          </a:p>
        </p:txBody>
      </p:sp>
    </p:spTree>
    <p:extLst>
      <p:ext uri="{BB962C8B-B14F-4D97-AF65-F5344CB8AC3E}">
        <p14:creationId xmlns:p14="http://schemas.microsoft.com/office/powerpoint/2010/main" val="14516613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D2658D9D-9DCA-45E2-90FC-BB72AD01C582}" type="datetime1">
              <a:rPr lang="en-US" smtClean="0"/>
              <a:t>4/30/2024</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5" name="Slide Number Placeholder 17"/>
          <p:cNvSpPr>
            <a:spLocks noGrp="1"/>
          </p:cNvSpPr>
          <p:nvPr>
            <p:ph type="sldNum" sz="quarter" idx="12"/>
          </p:nvPr>
        </p:nvSpPr>
        <p:spPr/>
        <p:txBody>
          <a:bodyPr/>
          <a:lstStyle>
            <a:lvl1pPr>
              <a:defRPr/>
            </a:lvl1pPr>
          </a:lstStyle>
          <a:p>
            <a:pPr>
              <a:defRPr/>
            </a:pPr>
            <a:fld id="{EEBA2104-7F4A-4475-964D-7FDD38FAB645}" type="slidenum">
              <a:rPr lang="en-US"/>
              <a:pPr>
                <a:defRPr/>
              </a:pPr>
              <a:t>‹#›</a:t>
            </a:fld>
            <a:endParaRPr lang="en-US"/>
          </a:p>
        </p:txBody>
      </p:sp>
    </p:spTree>
    <p:extLst>
      <p:ext uri="{BB962C8B-B14F-4D97-AF65-F5344CB8AC3E}">
        <p14:creationId xmlns:p14="http://schemas.microsoft.com/office/powerpoint/2010/main" val="1167925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2" name="PlaceHolder 2"/>
          <p:cNvSpPr>
            <a:spLocks noGrp="1"/>
          </p:cNvSpPr>
          <p:nvPr>
            <p:ph type="body"/>
          </p:nvPr>
        </p:nvSpPr>
        <p:spPr>
          <a:xfrm>
            <a:off x="457200" y="1935000"/>
            <a:ext cx="8229240" cy="438912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B327FCBD-1FBF-4040-A9E9-3517887ACD9A}" type="datetime1">
              <a:rPr lang="en-US" smtClean="0"/>
              <a:t>4/30/2024</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4" name="Slide Number Placeholder 17"/>
          <p:cNvSpPr>
            <a:spLocks noGrp="1"/>
          </p:cNvSpPr>
          <p:nvPr>
            <p:ph type="sldNum" sz="quarter" idx="12"/>
          </p:nvPr>
        </p:nvSpPr>
        <p:spPr/>
        <p:txBody>
          <a:bodyPr/>
          <a:lstStyle>
            <a:lvl1pPr>
              <a:defRPr/>
            </a:lvl1pPr>
          </a:lstStyle>
          <a:p>
            <a:pPr>
              <a:defRPr/>
            </a:pPr>
            <a:fld id="{769FD985-E02C-4013-A320-6FC6BDB2CBF9}" type="slidenum">
              <a:rPr lang="en-US"/>
              <a:pPr>
                <a:defRPr/>
              </a:pPr>
              <a:t>‹#›</a:t>
            </a:fld>
            <a:endParaRPr lang="en-US"/>
          </a:p>
        </p:txBody>
      </p:sp>
    </p:spTree>
    <p:extLst>
      <p:ext uri="{BB962C8B-B14F-4D97-AF65-F5344CB8AC3E}">
        <p14:creationId xmlns:p14="http://schemas.microsoft.com/office/powerpoint/2010/main" val="15102272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B94D196E-B193-43B5-A616-F21AD2FE2753}" type="datetime1">
              <a:rPr lang="en-US" smtClean="0"/>
              <a:t>4/30/2024</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7" name="Slide Number Placeholder 17"/>
          <p:cNvSpPr>
            <a:spLocks noGrp="1"/>
          </p:cNvSpPr>
          <p:nvPr>
            <p:ph type="sldNum" sz="quarter" idx="12"/>
          </p:nvPr>
        </p:nvSpPr>
        <p:spPr/>
        <p:txBody>
          <a:bodyPr/>
          <a:lstStyle>
            <a:lvl1pPr>
              <a:defRPr/>
            </a:lvl1pPr>
          </a:lstStyle>
          <a:p>
            <a:pPr>
              <a:defRPr/>
            </a:pPr>
            <a:fld id="{6984C32D-DFC8-45E0-8C5F-482674ABBFE6}" type="slidenum">
              <a:rPr lang="en-US"/>
              <a:pPr>
                <a:defRPr/>
              </a:pPr>
              <a:t>‹#›</a:t>
            </a:fld>
            <a:endParaRPr lang="en-US"/>
          </a:p>
        </p:txBody>
      </p:sp>
    </p:spTree>
    <p:extLst>
      <p:ext uri="{BB962C8B-B14F-4D97-AF65-F5344CB8AC3E}">
        <p14:creationId xmlns:p14="http://schemas.microsoft.com/office/powerpoint/2010/main" val="2768980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32D57DC1-3F90-4947-864A-1952787512E4}" type="datetime1">
              <a:rPr lang="en-US" smtClean="0"/>
              <a:t>4/30/2024</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C82F1C4B-B6F3-4D79-95D2-57D08C767C85}" type="slidenum">
              <a:rPr lang="en-US"/>
              <a:pPr>
                <a:defRPr/>
              </a:pPr>
              <a:t>‹#›</a:t>
            </a:fld>
            <a:endParaRPr lang="en-US"/>
          </a:p>
        </p:txBody>
      </p:sp>
    </p:spTree>
    <p:extLst>
      <p:ext uri="{BB962C8B-B14F-4D97-AF65-F5344CB8AC3E}">
        <p14:creationId xmlns:p14="http://schemas.microsoft.com/office/powerpoint/2010/main" val="3821168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E5A37283-3D99-4D36-B2B2-EF693657862B}" type="datetime1">
              <a:rPr lang="en-US" smtClean="0"/>
              <a:t>4/30/2024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6" name="Slide Number Placeholder 17"/>
          <p:cNvSpPr>
            <a:spLocks noGrp="1"/>
          </p:cNvSpPr>
          <p:nvPr>
            <p:ph type="sldNum" sz="quarter" idx="12"/>
          </p:nvPr>
        </p:nvSpPr>
        <p:spPr/>
        <p:txBody>
          <a:bodyPr/>
          <a:lstStyle>
            <a:lvl1pPr>
              <a:defRPr/>
            </a:lvl1pPr>
          </a:lstStyle>
          <a:p>
            <a:pPr>
              <a:defRPr/>
            </a:pPr>
            <a:fld id="{C14C508B-C831-4666-994A-ACF7F604999E}" type="slidenum">
              <a:rPr lang="en-US"/>
              <a:pPr>
                <a:defRPr/>
              </a:pPr>
              <a:t>‹#›</a:t>
            </a:fld>
            <a:endParaRPr lang="en-US"/>
          </a:p>
        </p:txBody>
      </p:sp>
    </p:spTree>
    <p:extLst>
      <p:ext uri="{BB962C8B-B14F-4D97-AF65-F5344CB8AC3E}">
        <p14:creationId xmlns:p14="http://schemas.microsoft.com/office/powerpoint/2010/main" val="28123455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64DAF31-97CC-40F7-9655-C086FA3C7D63}" type="datetime1">
              <a:rPr lang="en-US" smtClean="0"/>
              <a:t>4/30/2024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Dept. of CSE, University of Engineering &amp; Management, Jaipur</a:t>
            </a:r>
          </a:p>
        </p:txBody>
      </p:sp>
      <p:sp>
        <p:nvSpPr>
          <p:cNvPr id="6" name="Slide Number Placeholder 17"/>
          <p:cNvSpPr>
            <a:spLocks noGrp="1"/>
          </p:cNvSpPr>
          <p:nvPr>
            <p:ph type="sldNum" sz="quarter" idx="12"/>
          </p:nvPr>
        </p:nvSpPr>
        <p:spPr/>
        <p:txBody>
          <a:bodyPr/>
          <a:lstStyle>
            <a:lvl1pPr>
              <a:defRPr/>
            </a:lvl1pPr>
          </a:lstStyle>
          <a:p>
            <a:pPr>
              <a:defRPr/>
            </a:pPr>
            <a:fld id="{8BA79585-1710-42FC-B8DD-75F8FCC87B60}" type="slidenum">
              <a:rPr lang="en-US"/>
              <a:pPr>
                <a:defRPr/>
              </a:pPr>
              <a:t>‹#›</a:t>
            </a:fld>
            <a:endParaRPr lang="en-US"/>
          </a:p>
        </p:txBody>
      </p:sp>
    </p:spTree>
    <p:extLst>
      <p:ext uri="{BB962C8B-B14F-4D97-AF65-F5344CB8AC3E}">
        <p14:creationId xmlns:p14="http://schemas.microsoft.com/office/powerpoint/2010/main" val="2415257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4" name="PlaceHolder 2"/>
          <p:cNvSpPr>
            <a:spLocks noGrp="1"/>
          </p:cNvSpPr>
          <p:nvPr>
            <p:ph type="body"/>
          </p:nvPr>
        </p:nvSpPr>
        <p:spPr>
          <a:xfrm>
            <a:off x="457200" y="1935000"/>
            <a:ext cx="4015800" cy="4389120"/>
          </a:xfrm>
          <a:prstGeom prst="rect">
            <a:avLst/>
          </a:prstGeom>
        </p:spPr>
        <p:txBody>
          <a:bodyPr lIns="0" tIns="0" rIns="0" bIns="0"/>
          <a:lstStyle/>
          <a:p>
            <a:endParaRPr/>
          </a:p>
        </p:txBody>
      </p:sp>
      <p:sp>
        <p:nvSpPr>
          <p:cNvPr id="15" name="PlaceHolder 3"/>
          <p:cNvSpPr>
            <a:spLocks noGrp="1"/>
          </p:cNvSpPr>
          <p:nvPr>
            <p:ph type="body"/>
          </p:nvPr>
        </p:nvSpPr>
        <p:spPr>
          <a:xfrm>
            <a:off x="4674240" y="1935000"/>
            <a:ext cx="4015800" cy="43891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70488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9"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20" name="PlaceHolder 3"/>
          <p:cNvSpPr>
            <a:spLocks noGrp="1"/>
          </p:cNvSpPr>
          <p:nvPr>
            <p:ph type="body"/>
          </p:nvPr>
        </p:nvSpPr>
        <p:spPr>
          <a:xfrm>
            <a:off x="457200" y="4227840"/>
            <a:ext cx="4015800" cy="2093400"/>
          </a:xfrm>
          <a:prstGeom prst="rect">
            <a:avLst/>
          </a:prstGeom>
        </p:spPr>
        <p:txBody>
          <a:bodyPr lIns="0" tIns="0" rIns="0" bIns="0"/>
          <a:lstStyle/>
          <a:p>
            <a:endParaRPr/>
          </a:p>
        </p:txBody>
      </p:sp>
      <p:sp>
        <p:nvSpPr>
          <p:cNvPr id="21" name="PlaceHolder 4"/>
          <p:cNvSpPr>
            <a:spLocks noGrp="1"/>
          </p:cNvSpPr>
          <p:nvPr>
            <p:ph type="body"/>
          </p:nvPr>
        </p:nvSpPr>
        <p:spPr>
          <a:xfrm>
            <a:off x="4674240" y="1935000"/>
            <a:ext cx="4015800" cy="43891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23" name="PlaceHolder 2"/>
          <p:cNvSpPr>
            <a:spLocks noGrp="1"/>
          </p:cNvSpPr>
          <p:nvPr>
            <p:ph type="body"/>
          </p:nvPr>
        </p:nvSpPr>
        <p:spPr>
          <a:xfrm>
            <a:off x="457200" y="1935000"/>
            <a:ext cx="4015800" cy="4389120"/>
          </a:xfrm>
          <a:prstGeom prst="rect">
            <a:avLst/>
          </a:prstGeom>
        </p:spPr>
        <p:txBody>
          <a:bodyPr lIns="0" tIns="0" rIns="0" bIns="0"/>
          <a:lstStyle/>
          <a:p>
            <a:endParaRPr/>
          </a:p>
        </p:txBody>
      </p:sp>
      <p:sp>
        <p:nvSpPr>
          <p:cNvPr id="24"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25" name="PlaceHolder 4"/>
          <p:cNvSpPr>
            <a:spLocks noGrp="1"/>
          </p:cNvSpPr>
          <p:nvPr>
            <p:ph type="body"/>
          </p:nvPr>
        </p:nvSpPr>
        <p:spPr>
          <a:xfrm>
            <a:off x="4674240" y="4227840"/>
            <a:ext cx="4015800" cy="209340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27"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28"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29" name="PlaceHolder 4"/>
          <p:cNvSpPr>
            <a:spLocks noGrp="1"/>
          </p:cNvSpPr>
          <p:nvPr>
            <p:ph type="body"/>
          </p:nvPr>
        </p:nvSpPr>
        <p:spPr>
          <a:xfrm>
            <a:off x="457200" y="4227840"/>
            <a:ext cx="8229240" cy="209340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9" name="CustomShape 1"/>
          <p:cNvSpPr/>
          <p:nvPr/>
        </p:nvSpPr>
        <p:spPr>
          <a:xfrm>
            <a:off x="-9360" y="-7920"/>
            <a:ext cx="9162720" cy="1041120"/>
          </a:xfrm>
          <a:prstGeom prst="rect">
            <a:avLst/>
          </a:prstGeom>
          <a:gradFill>
            <a:gsLst>
              <a:gs pos="0">
                <a:srgbClr val="0074A0"/>
              </a:gs>
              <a:gs pos="100000">
                <a:srgbClr val="00C4CD"/>
              </a:gs>
            </a:gsLst>
            <a:lin ang="5400000"/>
          </a:gradFill>
          <a:ln w="9360">
            <a:noFill/>
          </a:ln>
        </p:spPr>
      </p:sp>
      <p:sp>
        <p:nvSpPr>
          <p:cNvPr id="10" name="CustomShape 2"/>
          <p:cNvSpPr/>
          <p:nvPr/>
        </p:nvSpPr>
        <p:spPr>
          <a:xfrm>
            <a:off x="4381560" y="-7920"/>
            <a:ext cx="4762080" cy="637920"/>
          </a:xfrm>
          <a:prstGeom prst="rect">
            <a:avLst/>
          </a:prstGeom>
          <a:gradFill>
            <a:gsLst>
              <a:gs pos="0">
                <a:srgbClr val="008ABF"/>
              </a:gs>
              <a:gs pos="100000">
                <a:srgbClr val="00A0A8"/>
              </a:gs>
            </a:gsLst>
            <a:lin ang="16200000"/>
          </a:gradFill>
          <a:ln w="9360">
            <a:noFill/>
          </a:ln>
        </p:spPr>
      </p:sp>
      <p:sp>
        <p:nvSpPr>
          <p:cNvPr id="2" name="CustomShape 3"/>
          <p:cNvSpPr/>
          <p:nvPr/>
        </p:nvSpPr>
        <p:spPr>
          <a:xfrm rot="21436200">
            <a:off x="-18720" y="203040"/>
            <a:ext cx="9162720" cy="647280"/>
          </a:xfrm>
          <a:prstGeom prst="rect">
            <a:avLst/>
          </a:prstGeom>
          <a:noFill/>
          <a:ln w="10800">
            <a:solidFill>
              <a:srgbClr val="09B7BF"/>
            </a:solidFill>
            <a:round/>
          </a:ln>
        </p:spPr>
      </p:sp>
      <p:sp>
        <p:nvSpPr>
          <p:cNvPr id="3" name="CustomShape 4"/>
          <p:cNvSpPr/>
          <p:nvPr/>
        </p:nvSpPr>
        <p:spPr>
          <a:xfrm rot="21436200">
            <a:off x="-14040" y="276480"/>
            <a:ext cx="9175320" cy="528840"/>
          </a:xfrm>
          <a:prstGeom prst="rect">
            <a:avLst/>
          </a:prstGeom>
          <a:noFill/>
          <a:ln w="9360">
            <a:solidFill>
              <a:srgbClr val="0F6FC6"/>
            </a:solidFill>
            <a:round/>
          </a:ln>
        </p:spPr>
      </p:sp>
      <p:sp>
        <p:nvSpPr>
          <p:cNvPr id="4" name="PlaceHolder 5"/>
          <p:cNvSpPr>
            <a:spLocks noGrp="1"/>
          </p:cNvSpPr>
          <p:nvPr>
            <p:ph type="title"/>
          </p:nvPr>
        </p:nvSpPr>
        <p:spPr>
          <a:xfrm>
            <a:off x="457200" y="704880"/>
            <a:ext cx="8229240" cy="1142640"/>
          </a:xfrm>
          <a:prstGeom prst="rect">
            <a:avLst/>
          </a:prstGeom>
        </p:spPr>
        <p:txBody>
          <a:bodyPr lIns="0" rIns="0" bIns="0" anchor="b"/>
          <a:lstStyle/>
          <a:p>
            <a:pPr>
              <a:lnSpc>
                <a:spcPct val="100000"/>
              </a:lnSpc>
            </a:pPr>
            <a:r>
              <a:rPr lang="en-US" sz="5000">
                <a:solidFill>
                  <a:srgbClr val="04617B"/>
                </a:solidFill>
                <a:latin typeface="Calibri"/>
              </a:rPr>
              <a:t>Click to edit the title text formatClick to edit Master title style</a:t>
            </a:r>
            <a:endParaRPr/>
          </a:p>
        </p:txBody>
      </p:sp>
      <p:sp>
        <p:nvSpPr>
          <p:cNvPr id="5" name="PlaceHolder 6"/>
          <p:cNvSpPr>
            <a:spLocks noGrp="1"/>
          </p:cNvSpPr>
          <p:nvPr>
            <p:ph type="body"/>
          </p:nvPr>
        </p:nvSpPr>
        <p:spPr>
          <a:xfrm>
            <a:off x="457200" y="1935000"/>
            <a:ext cx="8229240" cy="4389120"/>
          </a:xfrm>
          <a:prstGeom prst="rect">
            <a:avLst/>
          </a:prstGeom>
        </p:spPr>
        <p:txBody>
          <a:bodyPr/>
          <a:lstStyle/>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typeface="Wingdings 2" charset="2"/>
              <a:buChar char=""/>
            </a:pPr>
            <a:r>
              <a:rPr lang="en-US" sz="2600">
                <a:solidFill>
                  <a:srgbClr val="000000"/>
                </a:solidFill>
                <a:latin typeface="Constantia"/>
              </a:rPr>
              <a:t>Seventh Outline LevelClick to edit Master text styles</a:t>
            </a:r>
            <a:endParaRPr/>
          </a:p>
          <a:p>
            <a:pPr lvl="1">
              <a:lnSpc>
                <a:spcPct val="100000"/>
              </a:lnSpc>
              <a:buSzPct val="85000"/>
              <a:buFont typeface="Wingdings 2" charset="2"/>
              <a:buChar char=""/>
            </a:pPr>
            <a:r>
              <a:rPr lang="en-US" sz="2400">
                <a:solidFill>
                  <a:srgbClr val="000000"/>
                </a:solidFill>
                <a:latin typeface="Constantia"/>
              </a:rPr>
              <a:t>Second level</a:t>
            </a:r>
            <a:endParaRPr/>
          </a:p>
          <a:p>
            <a:pPr lvl="2">
              <a:lnSpc>
                <a:spcPct val="100000"/>
              </a:lnSpc>
              <a:buSzPct val="70000"/>
              <a:buFont typeface="Wingdings 2" charset="2"/>
              <a:buChar char=""/>
            </a:pPr>
            <a:r>
              <a:rPr lang="en-US" sz="2100">
                <a:solidFill>
                  <a:srgbClr val="000000"/>
                </a:solidFill>
                <a:latin typeface="Constantia"/>
              </a:rPr>
              <a:t>Third level</a:t>
            </a:r>
            <a:endParaRPr/>
          </a:p>
          <a:p>
            <a:pPr lvl="3">
              <a:lnSpc>
                <a:spcPct val="100000"/>
              </a:lnSpc>
              <a:buSzPct val="65000"/>
              <a:buFont typeface="Wingdings 2" charset="2"/>
              <a:buChar char=""/>
            </a:pPr>
            <a:r>
              <a:rPr lang="en-US" sz="2000">
                <a:solidFill>
                  <a:srgbClr val="000000"/>
                </a:solidFill>
                <a:latin typeface="Constantia"/>
              </a:rPr>
              <a:t>Fourth level</a:t>
            </a:r>
            <a:endParaRPr/>
          </a:p>
          <a:p>
            <a:pPr lvl="4">
              <a:lnSpc>
                <a:spcPct val="100000"/>
              </a:lnSpc>
              <a:buSzPct val="65000"/>
              <a:buFont typeface="Wingdings 2" charset="2"/>
              <a:buChar char=""/>
            </a:pPr>
            <a:r>
              <a:rPr lang="en-US" sz="2000">
                <a:solidFill>
                  <a:srgbClr val="000000"/>
                </a:solidFill>
                <a:latin typeface="Constantia"/>
              </a:rPr>
              <a:t>Fifth level</a:t>
            </a:r>
            <a:endParaRPr/>
          </a:p>
        </p:txBody>
      </p:sp>
      <p:sp>
        <p:nvSpPr>
          <p:cNvPr id="6" name="PlaceHolder 7"/>
          <p:cNvSpPr>
            <a:spLocks noGrp="1"/>
          </p:cNvSpPr>
          <p:nvPr>
            <p:ph type="dt"/>
          </p:nvPr>
        </p:nvSpPr>
        <p:spPr>
          <a:xfrm>
            <a:off x="457200" y="6356520"/>
            <a:ext cx="2133360" cy="364680"/>
          </a:xfrm>
          <a:prstGeom prst="rect">
            <a:avLst/>
          </a:prstGeom>
        </p:spPr>
        <p:txBody>
          <a:bodyPr lIns="0" tIns="0" rIns="0" bIns="0" anchor="b"/>
          <a:lstStyle/>
          <a:p>
            <a:pPr>
              <a:lnSpc>
                <a:spcPct val="100000"/>
              </a:lnSpc>
            </a:pPr>
            <a:fld id="{D3301A53-D2F4-4692-80ED-60E0DC1A58E2}" type="datetime1">
              <a:rPr lang="en-US" smtClean="0"/>
              <a:t>4/30/2024</a:t>
            </a:fld>
            <a:endParaRPr/>
          </a:p>
        </p:txBody>
      </p:sp>
      <p:sp>
        <p:nvSpPr>
          <p:cNvPr id="7" name="PlaceHolder 8"/>
          <p:cNvSpPr>
            <a:spLocks noGrp="1"/>
          </p:cNvSpPr>
          <p:nvPr>
            <p:ph type="ftr"/>
          </p:nvPr>
        </p:nvSpPr>
        <p:spPr>
          <a:xfrm>
            <a:off x="2666880" y="6356520"/>
            <a:ext cx="3352320" cy="364680"/>
          </a:xfrm>
          <a:prstGeom prst="rect">
            <a:avLst/>
          </a:prstGeom>
        </p:spPr>
        <p:txBody>
          <a:bodyPr lIns="0" tIns="0" rIns="0" bIns="0" anchor="b"/>
          <a:lstStyle/>
          <a:p>
            <a:pPr>
              <a:lnSpc>
                <a:spcPct val="100000"/>
              </a:lnSpc>
            </a:pPr>
            <a:r>
              <a:rPr lang="en-US" sz="1200">
                <a:solidFill>
                  <a:srgbClr val="045C75"/>
                </a:solidFill>
                <a:latin typeface="Constantia"/>
              </a:rPr>
              <a:t>Dept. of CSE, University of Engineering &amp; Management, Jaipur</a:t>
            </a:r>
            <a:endParaRPr/>
          </a:p>
        </p:txBody>
      </p:sp>
      <p:sp>
        <p:nvSpPr>
          <p:cNvPr id="8" name="PlaceHolder 9"/>
          <p:cNvSpPr>
            <a:spLocks noGrp="1"/>
          </p:cNvSpPr>
          <p:nvPr>
            <p:ph type="sldNum"/>
          </p:nvPr>
        </p:nvSpPr>
        <p:spPr>
          <a:xfrm>
            <a:off x="7924680" y="6356520"/>
            <a:ext cx="761760" cy="364680"/>
          </a:xfrm>
          <a:prstGeom prst="rect">
            <a:avLst/>
          </a:prstGeom>
        </p:spPr>
        <p:txBody>
          <a:bodyPr lIns="0" tIns="0" rIns="0" bIns="0" anchor="b"/>
          <a:lstStyle/>
          <a:p>
            <a:pPr>
              <a:lnSpc>
                <a:spcPct val="100000"/>
              </a:lnSpc>
            </a:pPr>
            <a:fld id="{7F9D2E82-5BF0-4D7A-A492-3F0A401E0928}" type="slidenum">
              <a:rPr lang="en-IN" sz="1200">
                <a:solidFill>
                  <a:srgbClr val="045C75"/>
                </a:solidFill>
                <a:latin typeface="Constantia"/>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fld id="{3393F1E5-E345-497E-876D-6742E737765C}" type="datetime1">
              <a:rPr lang="en-US" smtClean="0"/>
              <a:t>4/30/2024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r>
              <a:rPr lang="en-US"/>
              <a:t>Dept. of CSE, University of Engineering &amp; Management, Jaipur</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latin typeface="Constantia" panose="02030602050306030303" pitchFamily="18" charset="0"/>
              </a:defRPr>
            </a:lvl1pPr>
          </a:lstStyle>
          <a:p>
            <a:pPr fontAlgn="base">
              <a:spcBef>
                <a:spcPct val="0"/>
              </a:spcBef>
              <a:spcAft>
                <a:spcPct val="0"/>
              </a:spcAft>
              <a:defRPr/>
            </a:pPr>
            <a:fld id="{BB3FBFCF-C9F7-4306-9EC0-295D5179BE6B}" type="slidenum">
              <a:rPr lang="en-US"/>
              <a:pPr fontAlgn="base">
                <a:spcBef>
                  <a:spcPct val="0"/>
                </a:spcBef>
                <a:spcAft>
                  <a:spcPct val="0"/>
                </a:spcAft>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grpSp>
    </p:spTree>
    <p:extLst>
      <p:ext uri="{BB962C8B-B14F-4D97-AF65-F5344CB8AC3E}">
        <p14:creationId xmlns:p14="http://schemas.microsoft.com/office/powerpoint/2010/main" val="14066189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1463" indent="-271463"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2813"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5863" indent="-207963"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7963"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fld id="{250E0AEC-343D-4038-959B-ECE0F9E2F440}" type="datetime1">
              <a:rPr lang="en-US" smtClean="0"/>
              <a:t>4/30/2024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r>
              <a:rPr lang="en-US"/>
              <a:t>Dept. of CSE, University of Engineering &amp; Management, Jaipur</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Constantia" pitchFamily="18" charset="0"/>
              </a:defRPr>
            </a:lvl1pPr>
          </a:lstStyle>
          <a:p>
            <a:pPr fontAlgn="base">
              <a:spcBef>
                <a:spcPct val="0"/>
              </a:spcBef>
              <a:spcAft>
                <a:spcPct val="0"/>
              </a:spcAft>
              <a:defRPr/>
            </a:pPr>
            <a:fld id="{EF996FD1-5D56-4F7C-BF30-30F37FB7BD4B}" type="slidenum">
              <a:rPr lang="en-US"/>
              <a:pPr fontAlgn="base">
                <a:spcBef>
                  <a:spcPct val="0"/>
                </a:spcBef>
                <a:spcAft>
                  <a:spcPct val="0"/>
                </a:spcAft>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grpSp>
    </p:spTree>
    <p:extLst>
      <p:ext uri="{BB962C8B-B14F-4D97-AF65-F5344CB8AC3E}">
        <p14:creationId xmlns:p14="http://schemas.microsoft.com/office/powerpoint/2010/main" val="144062901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1463" indent="-271463"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2813"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5863" indent="-207963"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7963"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taki0112/vittensorflow/tree/main/vit_tensorflow" TargetMode="External"/><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9.tif"/><Relationship Id="rId2" Type="http://schemas.openxmlformats.org/officeDocument/2006/relationships/notesSlide" Target="../notesSlides/notesSlide2.xml"/><Relationship Id="rId1" Type="http://schemas.openxmlformats.org/officeDocument/2006/relationships/slideLayout" Target="../slideLayouts/slideLayout25.xml"/><Relationship Id="rId6" Type="http://schemas.openxmlformats.org/officeDocument/2006/relationships/image" Target="../media/image8.tif"/><Relationship Id="rId5" Type="http://schemas.openxmlformats.org/officeDocument/2006/relationships/image" Target="../media/image7.tif"/><Relationship Id="rId4" Type="http://schemas.openxmlformats.org/officeDocument/2006/relationships/image" Target="../media/image6.tif"/></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7" name="CustomShape 1"/>
          <p:cNvSpPr/>
          <p:nvPr/>
        </p:nvSpPr>
        <p:spPr>
          <a:xfrm>
            <a:off x="256846" y="714633"/>
            <a:ext cx="8606117" cy="1524921"/>
          </a:xfrm>
          <a:prstGeom prst="rect">
            <a:avLst/>
          </a:prstGeom>
          <a:noFill/>
          <a:ln w="9360">
            <a:noFill/>
          </a:ln>
        </p:spPr>
        <p:txBody>
          <a:bodyPr lIns="0" rIns="0" bIns="0" anchor="b"/>
          <a:lstStyle/>
          <a:p>
            <a:pPr algn="ctr"/>
            <a:endParaRPr lang="en-US" sz="3200" dirty="0"/>
          </a:p>
          <a:p>
            <a:pPr algn="ctr"/>
            <a:endParaRPr lang="en-US" sz="3200" dirty="0"/>
          </a:p>
          <a:p>
            <a:pPr algn="ctr"/>
            <a:r>
              <a:rPr lang="en-US" sz="3200" dirty="0"/>
              <a:t>Human Colorectal Histological Image</a:t>
            </a:r>
          </a:p>
          <a:p>
            <a:pPr algn="ctr"/>
            <a:r>
              <a:rPr lang="en-US" sz="3200" dirty="0"/>
              <a:t>Classification Using Vision</a:t>
            </a:r>
          </a:p>
          <a:p>
            <a:pPr algn="ctr"/>
            <a:r>
              <a:rPr lang="en-US" sz="3200" dirty="0"/>
              <a:t>Transformers (ViT)</a:t>
            </a:r>
            <a:endParaRPr lang="en-IN" sz="3200" dirty="0">
              <a:effectLst/>
              <a:latin typeface="Times" panose="02020603050405020304" pitchFamily="18" charset="0"/>
              <a:ea typeface="PMingLiU" panose="02020500000000000000" pitchFamily="18" charset="-120"/>
            </a:endParaRPr>
          </a:p>
        </p:txBody>
      </p:sp>
      <p:sp>
        <p:nvSpPr>
          <p:cNvPr id="8" name="CustomShape 2"/>
          <p:cNvSpPr/>
          <p:nvPr/>
        </p:nvSpPr>
        <p:spPr>
          <a:xfrm>
            <a:off x="383359" y="2097741"/>
            <a:ext cx="8353093" cy="3903814"/>
          </a:xfrm>
          <a:prstGeom prst="rect">
            <a:avLst/>
          </a:prstGeom>
          <a:noFill/>
          <a:ln w="9360">
            <a:noFill/>
          </a:ln>
        </p:spPr>
        <p:txBody>
          <a:bodyPr/>
          <a:lstStyle/>
          <a:p>
            <a:pPr algn="ctr">
              <a:lnSpc>
                <a:spcPct val="100000"/>
              </a:lnSpc>
            </a:pPr>
            <a:r>
              <a:rPr lang="en-IN" sz="2800" dirty="0">
                <a:solidFill>
                  <a:srgbClr val="7030A0"/>
                </a:solidFill>
                <a:latin typeface="Times New Roman"/>
              </a:rPr>
              <a:t>By</a:t>
            </a:r>
            <a:endParaRPr dirty="0">
              <a:solidFill>
                <a:srgbClr val="FF0000"/>
              </a:solidFill>
            </a:endParaRPr>
          </a:p>
          <a:p>
            <a:pPr algn="ctr">
              <a:lnSpc>
                <a:spcPct val="100000"/>
              </a:lnSpc>
            </a:pPr>
            <a:r>
              <a:rPr lang="en-US" sz="1800" b="1" dirty="0">
                <a:solidFill>
                  <a:schemeClr val="tx2">
                    <a:lumMod val="50000"/>
                  </a:schemeClr>
                </a:solidFill>
                <a:latin typeface="Times New Roman"/>
              </a:rPr>
              <a:t>Himanish Chowdhury</a:t>
            </a:r>
            <a:endParaRPr lang="en-US" sz="1800" dirty="0">
              <a:solidFill>
                <a:schemeClr val="tx2">
                  <a:lumMod val="50000"/>
                </a:schemeClr>
              </a:solidFill>
            </a:endParaRPr>
          </a:p>
          <a:p>
            <a:pPr algn="ctr">
              <a:lnSpc>
                <a:spcPct val="100000"/>
              </a:lnSpc>
            </a:pPr>
            <a:r>
              <a:rPr lang="en-US" sz="1800" b="1" dirty="0">
                <a:solidFill>
                  <a:schemeClr val="tx2">
                    <a:lumMod val="50000"/>
                  </a:schemeClr>
                </a:solidFill>
                <a:latin typeface="Times New Roman"/>
              </a:rPr>
              <a:t>(</a:t>
            </a:r>
            <a:r>
              <a:rPr lang="en-US" sz="1800" b="1" dirty="0" err="1">
                <a:solidFill>
                  <a:schemeClr val="tx2">
                    <a:lumMod val="50000"/>
                  </a:schemeClr>
                </a:solidFill>
                <a:latin typeface="Times New Roman"/>
              </a:rPr>
              <a:t>B.Tech</a:t>
            </a:r>
            <a:r>
              <a:rPr lang="en-US" sz="1800" b="1" dirty="0">
                <a:solidFill>
                  <a:schemeClr val="tx2">
                    <a:lumMod val="50000"/>
                  </a:schemeClr>
                </a:solidFill>
                <a:latin typeface="Times New Roman"/>
              </a:rPr>
              <a:t> </a:t>
            </a:r>
            <a:r>
              <a:rPr lang="en-US" b="1" dirty="0">
                <a:solidFill>
                  <a:schemeClr val="tx2">
                    <a:lumMod val="50000"/>
                  </a:schemeClr>
                </a:solidFill>
                <a:latin typeface="Times New Roman"/>
              </a:rPr>
              <a:t>4</a:t>
            </a:r>
            <a:r>
              <a:rPr lang="en-US" b="1" baseline="30000" dirty="0">
                <a:solidFill>
                  <a:schemeClr val="tx2">
                    <a:lumMod val="50000"/>
                  </a:schemeClr>
                </a:solidFill>
                <a:latin typeface="Times New Roman"/>
              </a:rPr>
              <a:t>th</a:t>
            </a:r>
            <a:r>
              <a:rPr lang="en-US" sz="1800" b="1" dirty="0">
                <a:solidFill>
                  <a:schemeClr val="tx2">
                    <a:lumMod val="50000"/>
                  </a:schemeClr>
                </a:solidFill>
                <a:latin typeface="Times New Roman"/>
              </a:rPr>
              <a:t> Year, 12020002001032 )</a:t>
            </a:r>
          </a:p>
          <a:p>
            <a:pPr algn="ctr">
              <a:lnSpc>
                <a:spcPct val="100000"/>
              </a:lnSpc>
            </a:pPr>
            <a:r>
              <a:rPr lang="en-US" sz="1800" b="1" dirty="0" err="1">
                <a:solidFill>
                  <a:schemeClr val="tx2">
                    <a:lumMod val="50000"/>
                  </a:schemeClr>
                </a:solidFill>
                <a:latin typeface="Times New Roman"/>
              </a:rPr>
              <a:t>Himangshu</a:t>
            </a:r>
            <a:r>
              <a:rPr lang="en-US" sz="1800" b="1" dirty="0">
                <a:solidFill>
                  <a:schemeClr val="tx2">
                    <a:lumMod val="50000"/>
                  </a:schemeClr>
                </a:solidFill>
                <a:latin typeface="Times New Roman"/>
              </a:rPr>
              <a:t> Chowdhury</a:t>
            </a:r>
          </a:p>
          <a:p>
            <a:pPr algn="ctr"/>
            <a:r>
              <a:rPr lang="en-US" sz="1800" b="1" dirty="0">
                <a:solidFill>
                  <a:schemeClr val="tx2">
                    <a:lumMod val="50000"/>
                  </a:schemeClr>
                </a:solidFill>
                <a:latin typeface="Times New Roman"/>
              </a:rPr>
              <a:t>(</a:t>
            </a:r>
            <a:r>
              <a:rPr lang="en-US" sz="1800" b="1" dirty="0" err="1">
                <a:solidFill>
                  <a:schemeClr val="tx2">
                    <a:lumMod val="50000"/>
                  </a:schemeClr>
                </a:solidFill>
                <a:latin typeface="Times New Roman"/>
              </a:rPr>
              <a:t>B.Tech</a:t>
            </a:r>
            <a:r>
              <a:rPr lang="en-US" sz="1800" b="1" dirty="0">
                <a:solidFill>
                  <a:schemeClr val="tx2">
                    <a:lumMod val="50000"/>
                  </a:schemeClr>
                </a:solidFill>
                <a:latin typeface="Times New Roman"/>
              </a:rPr>
              <a:t> </a:t>
            </a:r>
            <a:r>
              <a:rPr lang="en-US" b="1" dirty="0">
                <a:solidFill>
                  <a:schemeClr val="tx2">
                    <a:lumMod val="50000"/>
                  </a:schemeClr>
                </a:solidFill>
                <a:latin typeface="Times New Roman"/>
              </a:rPr>
              <a:t>4</a:t>
            </a:r>
            <a:r>
              <a:rPr lang="en-US" b="1" baseline="30000" dirty="0">
                <a:solidFill>
                  <a:schemeClr val="tx2">
                    <a:lumMod val="50000"/>
                  </a:schemeClr>
                </a:solidFill>
                <a:latin typeface="Times New Roman"/>
              </a:rPr>
              <a:t>th</a:t>
            </a:r>
            <a:r>
              <a:rPr lang="en-US" sz="1800" b="1" dirty="0">
                <a:solidFill>
                  <a:schemeClr val="tx2">
                    <a:lumMod val="50000"/>
                  </a:schemeClr>
                </a:solidFill>
                <a:latin typeface="Times New Roman"/>
              </a:rPr>
              <a:t> Year, 12020002001031)</a:t>
            </a:r>
          </a:p>
          <a:p>
            <a:pPr algn="ctr"/>
            <a:r>
              <a:rPr lang="en-US" sz="1800" b="1" dirty="0">
                <a:solidFill>
                  <a:schemeClr val="tx2">
                    <a:lumMod val="50000"/>
                  </a:schemeClr>
                </a:solidFill>
                <a:latin typeface="Times New Roman"/>
              </a:rPr>
              <a:t>Anjan Mahapatra</a:t>
            </a:r>
          </a:p>
          <a:p>
            <a:pPr algn="ctr"/>
            <a:r>
              <a:rPr lang="en-IN" sz="1800" b="1" dirty="0">
                <a:solidFill>
                  <a:schemeClr val="tx2">
                    <a:lumMod val="50000"/>
                  </a:schemeClr>
                </a:solidFill>
                <a:latin typeface="Times New Roman"/>
              </a:rPr>
              <a:t>(</a:t>
            </a:r>
            <a:r>
              <a:rPr lang="en-IN" sz="1800" b="1" dirty="0" err="1">
                <a:solidFill>
                  <a:schemeClr val="tx2">
                    <a:lumMod val="50000"/>
                  </a:schemeClr>
                </a:solidFill>
                <a:latin typeface="Times New Roman"/>
              </a:rPr>
              <a:t>B.Tech</a:t>
            </a:r>
            <a:r>
              <a:rPr lang="en-IN" sz="1800" b="1" dirty="0">
                <a:solidFill>
                  <a:schemeClr val="tx2">
                    <a:lumMod val="50000"/>
                  </a:schemeClr>
                </a:solidFill>
                <a:latin typeface="Times New Roman"/>
              </a:rPr>
              <a:t> </a:t>
            </a:r>
            <a:r>
              <a:rPr lang="en-IN" b="1" dirty="0">
                <a:solidFill>
                  <a:schemeClr val="tx2">
                    <a:lumMod val="50000"/>
                  </a:schemeClr>
                </a:solidFill>
                <a:latin typeface="Times New Roman"/>
              </a:rPr>
              <a:t>4</a:t>
            </a:r>
            <a:r>
              <a:rPr lang="en-IN" b="1" baseline="30000" dirty="0">
                <a:solidFill>
                  <a:schemeClr val="tx2">
                    <a:lumMod val="50000"/>
                  </a:schemeClr>
                </a:solidFill>
                <a:latin typeface="Times New Roman"/>
              </a:rPr>
              <a:t>t</a:t>
            </a:r>
            <a:r>
              <a:rPr lang="en-IN" sz="1800" b="1" baseline="30000" dirty="0">
                <a:solidFill>
                  <a:schemeClr val="tx2">
                    <a:lumMod val="50000"/>
                  </a:schemeClr>
                </a:solidFill>
                <a:latin typeface="Times New Roman"/>
              </a:rPr>
              <a:t>h</a:t>
            </a:r>
            <a:r>
              <a:rPr lang="en-IN" sz="1800" b="1" dirty="0">
                <a:solidFill>
                  <a:schemeClr val="tx2">
                    <a:lumMod val="50000"/>
                  </a:schemeClr>
                </a:solidFill>
                <a:latin typeface="Times New Roman"/>
              </a:rPr>
              <a:t> Year, 12020002001157)</a:t>
            </a:r>
          </a:p>
          <a:p>
            <a:pPr algn="ctr">
              <a:lnSpc>
                <a:spcPct val="100000"/>
              </a:lnSpc>
            </a:pPr>
            <a:endParaRPr dirty="0"/>
          </a:p>
          <a:p>
            <a:pPr algn="ctr">
              <a:lnSpc>
                <a:spcPct val="100000"/>
              </a:lnSpc>
            </a:pPr>
            <a:r>
              <a:rPr lang="en-IN" sz="2800" b="1" dirty="0">
                <a:solidFill>
                  <a:srgbClr val="7030A0"/>
                </a:solidFill>
                <a:latin typeface="Times New Roman"/>
              </a:rPr>
              <a:t>Under the Supervision of</a:t>
            </a:r>
            <a:endParaRPr dirty="0"/>
          </a:p>
          <a:p>
            <a:pPr algn="ctr">
              <a:lnSpc>
                <a:spcPct val="100000"/>
              </a:lnSpc>
            </a:pPr>
            <a:r>
              <a:rPr lang="en-US" sz="1600" b="1" dirty="0">
                <a:solidFill>
                  <a:srgbClr val="FF0000"/>
                </a:solidFill>
                <a:latin typeface="Times New Roman"/>
              </a:rPr>
              <a:t>Prof. (Dr.) Tapas Si</a:t>
            </a:r>
            <a:endParaRPr sz="1600" dirty="0">
              <a:solidFill>
                <a:srgbClr val="FF0000"/>
              </a:solidFill>
            </a:endParaRPr>
          </a:p>
          <a:p>
            <a:pPr algn="ctr">
              <a:lnSpc>
                <a:spcPct val="100000"/>
              </a:lnSpc>
            </a:pPr>
            <a:endParaRPr dirty="0"/>
          </a:p>
          <a:p>
            <a:pPr algn="ctr">
              <a:lnSpc>
                <a:spcPct val="100000"/>
              </a:lnSpc>
            </a:pPr>
            <a:r>
              <a:rPr lang="en-US" sz="3000" b="1" dirty="0">
                <a:solidFill>
                  <a:srgbClr val="7030A0"/>
                </a:solidFill>
                <a:latin typeface="Times New Roman"/>
              </a:rPr>
              <a:t>Dept. of Computer Science &amp; Engineering</a:t>
            </a:r>
            <a:endParaRPr dirty="0"/>
          </a:p>
          <a:p>
            <a:pPr algn="ctr">
              <a:lnSpc>
                <a:spcPct val="100000"/>
              </a:lnSpc>
            </a:pPr>
            <a:r>
              <a:rPr lang="en-US" sz="3000" b="1" dirty="0">
                <a:solidFill>
                  <a:srgbClr val="7030A0"/>
                </a:solidFill>
                <a:latin typeface="Times New Roman"/>
              </a:rPr>
              <a:t>University of Engineering &amp; Management, Jaipur</a:t>
            </a:r>
            <a:endParaRPr dirty="0"/>
          </a:p>
          <a:p>
            <a:pPr algn="ctr">
              <a:lnSpc>
                <a:spcPct val="100000"/>
              </a:lnSpc>
            </a:pPr>
            <a:endParaRPr dirty="0"/>
          </a:p>
        </p:txBody>
      </p:sp>
      <p:pic>
        <p:nvPicPr>
          <p:cNvPr id="5" name="Picture 6" descr="D:\logo.jpg"/>
          <p:cNvPicPr>
            <a:picLocks noChangeAspect="1" noChangeArrowheads="1"/>
          </p:cNvPicPr>
          <p:nvPr/>
        </p:nvPicPr>
        <p:blipFill>
          <a:blip r:embed="rId3"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85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1</a:t>
            </a:fld>
            <a:endParaRPr lang="en-US"/>
          </a:p>
        </p:txBody>
      </p:sp>
      <p:sp>
        <p:nvSpPr>
          <p:cNvPr id="3" name="Date Placeholder 2"/>
          <p:cNvSpPr>
            <a:spLocks noGrp="1"/>
          </p:cNvSpPr>
          <p:nvPr>
            <p:ph type="dt" sz="half" idx="10"/>
          </p:nvPr>
        </p:nvSpPr>
        <p:spPr/>
        <p:txBody>
          <a:bodyPr/>
          <a:lstStyle/>
          <a:p>
            <a:pPr>
              <a:defRPr/>
            </a:pPr>
            <a:r>
              <a:rPr lang="en-US" dirty="0"/>
              <a:t>01/05/2024</a:t>
            </a:r>
          </a:p>
        </p:txBody>
      </p:sp>
    </p:spTree>
    <p:extLst>
      <p:ext uri="{BB962C8B-B14F-4D97-AF65-F5344CB8AC3E}">
        <p14:creationId xmlns:p14="http://schemas.microsoft.com/office/powerpoint/2010/main" val="2985185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51E37A-A49A-420F-A78A-A4B8D7FBA8E3}"/>
              </a:ext>
            </a:extLst>
          </p:cNvPr>
          <p:cNvSpPr>
            <a:spLocks noGrp="1"/>
          </p:cNvSpPr>
          <p:nvPr>
            <p:ph type="dt" sz="half" idx="10"/>
          </p:nvPr>
        </p:nvSpPr>
        <p:spPr/>
        <p:txBody>
          <a:bodyPr/>
          <a:lstStyle/>
          <a:p>
            <a:pPr>
              <a:defRPr/>
            </a:pPr>
            <a:r>
              <a:rPr lang="en-US" dirty="0"/>
              <a:t>01/05/2024</a:t>
            </a:r>
          </a:p>
        </p:txBody>
      </p:sp>
      <p:sp>
        <p:nvSpPr>
          <p:cNvPr id="3" name="Footer Placeholder 2">
            <a:extLst>
              <a:ext uri="{FF2B5EF4-FFF2-40B4-BE49-F238E27FC236}">
                <a16:creationId xmlns:a16="http://schemas.microsoft.com/office/drawing/2014/main" id="{1664341B-573C-438F-BC16-AD16CD078264}"/>
              </a:ext>
            </a:extLst>
          </p:cNvPr>
          <p:cNvSpPr>
            <a:spLocks noGrp="1"/>
          </p:cNvSpPr>
          <p:nvPr>
            <p:ph type="ftr" sz="quarter" idx="11"/>
          </p:nvPr>
        </p:nvSpPr>
        <p:spPr/>
        <p:txBody>
          <a:bodyPr/>
          <a:lstStyle/>
          <a:p>
            <a:pPr algn="ctr">
              <a:defRPr/>
            </a:pPr>
            <a:r>
              <a:rPr lang="en-US" dirty="0"/>
              <a:t>Dept. of CSE, University of Engineering &amp; Management, Jaipur</a:t>
            </a:r>
          </a:p>
        </p:txBody>
      </p:sp>
      <p:sp>
        <p:nvSpPr>
          <p:cNvPr id="4" name="Slide Number Placeholder 3">
            <a:extLst>
              <a:ext uri="{FF2B5EF4-FFF2-40B4-BE49-F238E27FC236}">
                <a16:creationId xmlns:a16="http://schemas.microsoft.com/office/drawing/2014/main" id="{3A4D588C-14CA-484B-BCDB-863B01366D47}"/>
              </a:ext>
            </a:extLst>
          </p:cNvPr>
          <p:cNvSpPr>
            <a:spLocks noGrp="1"/>
          </p:cNvSpPr>
          <p:nvPr>
            <p:ph type="sldNum" sz="quarter" idx="12"/>
          </p:nvPr>
        </p:nvSpPr>
        <p:spPr/>
        <p:txBody>
          <a:bodyPr/>
          <a:lstStyle/>
          <a:p>
            <a:pPr>
              <a:defRPr/>
            </a:pPr>
            <a:fld id="{86050BBA-66D0-41CB-81A9-58693C9A8297}" type="slidenum">
              <a:rPr lang="en-US" smtClean="0"/>
              <a:pPr>
                <a:defRPr/>
              </a:pPr>
              <a:t>10</a:t>
            </a:fld>
            <a:endParaRPr lang="en-US"/>
          </a:p>
        </p:txBody>
      </p:sp>
      <p:pic>
        <p:nvPicPr>
          <p:cNvPr id="5" name="Picture 6" descr="D:\logo.jpg">
            <a:extLst>
              <a:ext uri="{FF2B5EF4-FFF2-40B4-BE49-F238E27FC236}">
                <a16:creationId xmlns:a16="http://schemas.microsoft.com/office/drawing/2014/main" id="{D890957A-7938-4BBE-A1DE-F43320BB30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26633"/>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612623F7-3EBF-45CF-82EB-D0C0A1AD0DE2}"/>
              </a:ext>
            </a:extLst>
          </p:cNvPr>
          <p:cNvSpPr txBox="1"/>
          <p:nvPr/>
        </p:nvSpPr>
        <p:spPr>
          <a:xfrm>
            <a:off x="807868" y="1041401"/>
            <a:ext cx="7288567" cy="464871"/>
          </a:xfrm>
          <a:prstGeom prst="rect">
            <a:avLst/>
          </a:prstGeom>
          <a:noFill/>
        </p:spPr>
        <p:txBody>
          <a:bodyPr wrap="square">
            <a:spAutoFit/>
          </a:bodyPr>
          <a:lstStyle/>
          <a:p>
            <a:pPr algn="just">
              <a:lnSpc>
                <a:spcPct val="150000"/>
              </a:lnSpc>
            </a:pPr>
            <a:endParaRPr lang="en-IN" dirty="0"/>
          </a:p>
        </p:txBody>
      </p:sp>
      <p:sp>
        <p:nvSpPr>
          <p:cNvPr id="9" name="TextBox 8">
            <a:extLst>
              <a:ext uri="{FF2B5EF4-FFF2-40B4-BE49-F238E27FC236}">
                <a16:creationId xmlns:a16="http://schemas.microsoft.com/office/drawing/2014/main" id="{D17E43BC-C51A-4B97-B5FD-B5DDE65813A5}"/>
              </a:ext>
            </a:extLst>
          </p:cNvPr>
          <p:cNvSpPr txBox="1"/>
          <p:nvPr/>
        </p:nvSpPr>
        <p:spPr>
          <a:xfrm>
            <a:off x="326254" y="1520992"/>
            <a:ext cx="8491491" cy="3373359"/>
          </a:xfrm>
          <a:prstGeom prst="rect">
            <a:avLst/>
          </a:prstGeom>
          <a:noFill/>
        </p:spPr>
        <p:txBody>
          <a:bodyPr wrap="square">
            <a:spAutoFit/>
          </a:bodyPr>
          <a:lstStyle/>
          <a:p>
            <a:pPr algn="just">
              <a:lnSpc>
                <a:spcPct val="150000"/>
              </a:lnSpc>
            </a:pPr>
            <a:r>
              <a:rPr lang="en-US" dirty="0"/>
              <a:t>In this project, we observe varying outputs from different models. ScalableViT exhibits higher accuracy with 99.2% compared to others. Meanwhile, ScalableViT demonstrated greater recall with 95.23%. ScalableViT, CaiT, and RegionViT excel in specificity with 99.88%, while ScalableViT, CaiT, RegionViT, and ViT showcase superior precision with 99.29%. Furthermore, ScalableViT displays higher F1-scores with 97.22% than other models, as well as greater geometric means (GM) with 97.53%. However, </a:t>
            </a:r>
            <a:r>
              <a:rPr lang="en-US" dirty="0" err="1"/>
              <a:t>NestVit</a:t>
            </a:r>
            <a:r>
              <a:rPr lang="en-US" dirty="0"/>
              <a:t> stands out with a higher false positive rate (FPR) with 0.46% relative to others.</a:t>
            </a:r>
            <a:endParaRPr lang="en-IN" dirty="0"/>
          </a:p>
        </p:txBody>
      </p:sp>
      <p:sp>
        <p:nvSpPr>
          <p:cNvPr id="11" name="TextBox 10">
            <a:extLst>
              <a:ext uri="{FF2B5EF4-FFF2-40B4-BE49-F238E27FC236}">
                <a16:creationId xmlns:a16="http://schemas.microsoft.com/office/drawing/2014/main" id="{53A24C60-EF30-474D-991C-97A70639D5AE}"/>
              </a:ext>
            </a:extLst>
          </p:cNvPr>
          <p:cNvSpPr txBox="1"/>
          <p:nvPr/>
        </p:nvSpPr>
        <p:spPr>
          <a:xfrm>
            <a:off x="2052961" y="565950"/>
            <a:ext cx="4580878" cy="707886"/>
          </a:xfrm>
          <a:prstGeom prst="rect">
            <a:avLst/>
          </a:prstGeom>
          <a:noFill/>
        </p:spPr>
        <p:txBody>
          <a:bodyPr wrap="square">
            <a:spAutoFit/>
          </a:bodyPr>
          <a:lstStyle/>
          <a:p>
            <a:pPr algn="ctr">
              <a:lnSpc>
                <a:spcPct val="100000"/>
              </a:lnSpc>
            </a:pPr>
            <a:r>
              <a:rPr lang="en-IN" sz="4000" b="1" dirty="0">
                <a:solidFill>
                  <a:srgbClr val="7030A0"/>
                </a:solidFill>
                <a:latin typeface="Times New Roman" panose="02020603050405020304" pitchFamily="18" charset="0"/>
                <a:cs typeface="Times New Roman" panose="02020603050405020304" pitchFamily="18" charset="0"/>
              </a:rPr>
              <a:t>Result Analysis </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9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3" name="CustomShape 1"/>
          <p:cNvSpPr/>
          <p:nvPr/>
        </p:nvSpPr>
        <p:spPr>
          <a:xfrm>
            <a:off x="571500" y="193593"/>
            <a:ext cx="8076960" cy="837720"/>
          </a:xfrm>
          <a:prstGeom prst="rect">
            <a:avLst/>
          </a:prstGeom>
          <a:noFill/>
          <a:ln w="9360">
            <a:noFill/>
          </a:ln>
        </p:spPr>
        <p:txBody>
          <a:bodyPr lIns="0" tIns="45000" rIns="0" bIns="0" anchor="b"/>
          <a:lstStyle/>
          <a:p>
            <a:pPr algn="ctr">
              <a:lnSpc>
                <a:spcPct val="100000"/>
              </a:lnSpc>
            </a:pPr>
            <a:endParaRPr sz="4000" dirty="0">
              <a:latin typeface="Times New Roman" panose="02020603050405020304" pitchFamily="18" charset="0"/>
              <a:cs typeface="Times New Roman" panose="02020603050405020304" pitchFamily="18" charset="0"/>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11</a:t>
            </a:fld>
            <a:endParaRPr lang="en-US"/>
          </a:p>
        </p:txBody>
      </p:sp>
      <p:sp>
        <p:nvSpPr>
          <p:cNvPr id="4" name="Date Placeholder 3"/>
          <p:cNvSpPr>
            <a:spLocks noGrp="1"/>
          </p:cNvSpPr>
          <p:nvPr>
            <p:ph type="dt" sz="half" idx="10"/>
          </p:nvPr>
        </p:nvSpPr>
        <p:spPr/>
        <p:txBody>
          <a:bodyPr/>
          <a:lstStyle/>
          <a:p>
            <a:pPr>
              <a:defRPr/>
            </a:pPr>
            <a:r>
              <a:rPr lang="en-US" dirty="0"/>
              <a:t>01/05/2024</a:t>
            </a:r>
          </a:p>
        </p:txBody>
      </p:sp>
      <p:sp>
        <p:nvSpPr>
          <p:cNvPr id="11" name="TextBox 10">
            <a:extLst>
              <a:ext uri="{FF2B5EF4-FFF2-40B4-BE49-F238E27FC236}">
                <a16:creationId xmlns:a16="http://schemas.microsoft.com/office/drawing/2014/main" id="{076E4C5D-9407-E950-F96D-453978E1D73E}"/>
              </a:ext>
            </a:extLst>
          </p:cNvPr>
          <p:cNvSpPr txBox="1"/>
          <p:nvPr/>
        </p:nvSpPr>
        <p:spPr>
          <a:xfrm>
            <a:off x="457200" y="1058272"/>
            <a:ext cx="8229600" cy="2116605"/>
          </a:xfrm>
          <a:prstGeom prst="rect">
            <a:avLst/>
          </a:prstGeom>
          <a:noFill/>
        </p:spPr>
        <p:txBody>
          <a:bodyPr wrap="square">
            <a:spAutoFit/>
          </a:bodyPr>
          <a:lstStyle/>
          <a:p>
            <a:endParaRPr lang="en-US" dirty="0"/>
          </a:p>
          <a:p>
            <a:pPr algn="just">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rPr>
              <a:t>Since there are multiple criteria they are giving different outputs from different models. So it is difficult to select the best model so we use the multi criteria decision making method as TOPSIS to find the best model.</a:t>
            </a:r>
          </a:p>
          <a:p>
            <a:pPr algn="just">
              <a:lnSpc>
                <a:spcPct val="150000"/>
              </a:lnSpc>
              <a:spcAft>
                <a:spcPts val="1000"/>
              </a:spcAft>
            </a:pPr>
            <a:endParaRPr lang="en-IN" sz="1800" dirty="0">
              <a:effectLst/>
              <a:latin typeface="Calibri" panose="020F0502020204030204" pitchFamily="34" charset="0"/>
              <a:ea typeface="Calibri" panose="020F0502020204030204" pitchFamily="34" charset="0"/>
            </a:endParaRPr>
          </a:p>
        </p:txBody>
      </p:sp>
      <p:sp>
        <p:nvSpPr>
          <p:cNvPr id="9" name="TextBox 8">
            <a:extLst>
              <a:ext uri="{FF2B5EF4-FFF2-40B4-BE49-F238E27FC236}">
                <a16:creationId xmlns:a16="http://schemas.microsoft.com/office/drawing/2014/main" id="{97F2E32C-DC48-0E9C-D948-C28043D7A70D}"/>
              </a:ext>
            </a:extLst>
          </p:cNvPr>
          <p:cNvSpPr txBox="1"/>
          <p:nvPr/>
        </p:nvSpPr>
        <p:spPr>
          <a:xfrm>
            <a:off x="645459" y="5226423"/>
            <a:ext cx="8003001" cy="873572"/>
          </a:xfrm>
          <a:prstGeom prst="rect">
            <a:avLst/>
          </a:prstGeom>
          <a:noFill/>
        </p:spPr>
        <p:txBody>
          <a:bodyPr wrap="square">
            <a:spAutoFit/>
          </a:bodyPr>
          <a:lstStyle/>
          <a:p>
            <a:pPr>
              <a:lnSpc>
                <a:spcPct val="150000"/>
              </a:lnSpc>
              <a:spcAft>
                <a:spcPts val="1000"/>
              </a:spcAft>
            </a:pPr>
            <a:r>
              <a:rPr lang="en-US" sz="1800" b="1" dirty="0">
                <a:solidFill>
                  <a:srgbClr val="000000"/>
                </a:solidFill>
                <a:effectLst/>
                <a:latin typeface="Times New Roman" panose="02020603050405020304" pitchFamily="18" charset="0"/>
                <a:ea typeface="Calibri" panose="020F0502020204030204" pitchFamily="34" charset="0"/>
              </a:rPr>
              <a:t>According to the table the best model is the </a:t>
            </a:r>
            <a:r>
              <a:rPr lang="en-US" b="1" dirty="0" err="1">
                <a:solidFill>
                  <a:srgbClr val="000000"/>
                </a:solidFill>
                <a:latin typeface="Times New Roman" panose="02020603050405020304" pitchFamily="18" charset="0"/>
                <a:ea typeface="Calibri" panose="020F0502020204030204" pitchFamily="34" charset="0"/>
              </a:rPr>
              <a:t>ScalaableViT</a:t>
            </a:r>
            <a:r>
              <a:rPr lang="en-US" sz="1800" b="1" dirty="0">
                <a:solidFill>
                  <a:srgbClr val="000000"/>
                </a:solidFill>
                <a:effectLst/>
                <a:latin typeface="Times New Roman" panose="02020603050405020304" pitchFamily="18" charset="0"/>
                <a:ea typeface="Calibri" panose="020F0502020204030204" pitchFamily="34" charset="0"/>
              </a:rPr>
              <a:t> for the current problem in our project</a:t>
            </a:r>
            <a:r>
              <a:rPr lang="en-US" sz="1600" b="1" dirty="0">
                <a:solidFill>
                  <a:srgbClr val="000000"/>
                </a:solidFill>
                <a:effectLst/>
                <a:latin typeface="Times New Roman" panose="02020603050405020304" pitchFamily="18" charset="0"/>
                <a:ea typeface="Calibri" panose="020F0502020204030204" pitchFamily="34" charset="0"/>
              </a:rPr>
              <a:t>.</a:t>
            </a:r>
            <a:endParaRPr lang="en-IN" sz="1600" dirty="0">
              <a:effectLst/>
              <a:latin typeface="Calibri" panose="020F0502020204030204" pitchFamily="34" charset="0"/>
              <a:ea typeface="Calibri" panose="020F0502020204030204" pitchFamily="34" charset="0"/>
            </a:endParaRPr>
          </a:p>
        </p:txBody>
      </p:sp>
      <p:pic>
        <p:nvPicPr>
          <p:cNvPr id="12" name="Picture 11">
            <a:extLst>
              <a:ext uri="{FF2B5EF4-FFF2-40B4-BE49-F238E27FC236}">
                <a16:creationId xmlns:a16="http://schemas.microsoft.com/office/drawing/2014/main" id="{170666B3-B1FB-4E60-8EA9-258DF0323F9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16746" y="2596515"/>
            <a:ext cx="7688062" cy="2534778"/>
          </a:xfrm>
          <a:prstGeom prst="rect">
            <a:avLst/>
          </a:prstGeom>
          <a:noFill/>
          <a:ln>
            <a:noFill/>
          </a:ln>
        </p:spPr>
      </p:pic>
    </p:spTree>
    <p:extLst>
      <p:ext uri="{BB962C8B-B14F-4D97-AF65-F5344CB8AC3E}">
        <p14:creationId xmlns:p14="http://schemas.microsoft.com/office/powerpoint/2010/main" val="2581007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3" name="TextShape 1"/>
          <p:cNvSpPr txBox="1"/>
          <p:nvPr/>
        </p:nvSpPr>
        <p:spPr>
          <a:xfrm>
            <a:off x="367466" y="684962"/>
            <a:ext cx="8229240" cy="682606"/>
          </a:xfrm>
          <a:prstGeom prst="rect">
            <a:avLst/>
          </a:prstGeom>
        </p:spPr>
        <p:txBody>
          <a:bodyPr lIns="0" rIns="0" bIns="0" anchor="b"/>
          <a:lstStyle/>
          <a:p>
            <a:pPr algn="ctr"/>
            <a:r>
              <a:rPr lang="en-US" sz="4000" b="1" dirty="0">
                <a:solidFill>
                  <a:srgbClr val="7030A0"/>
                </a:solidFill>
                <a:latin typeface="Times New Roman"/>
              </a:rPr>
              <a:t>Conclusions </a:t>
            </a:r>
            <a:endParaRPr sz="4000" dirty="0">
              <a:solidFill>
                <a:prstClr val="black"/>
              </a:solidFill>
            </a:endParaRPr>
          </a:p>
        </p:txBody>
      </p:sp>
      <p:sp>
        <p:nvSpPr>
          <p:cNvPr id="4" name="TextShape 2"/>
          <p:cNvSpPr txBox="1"/>
          <p:nvPr/>
        </p:nvSpPr>
        <p:spPr>
          <a:xfrm>
            <a:off x="465120" y="1339920"/>
            <a:ext cx="8229240" cy="4389120"/>
          </a:xfrm>
          <a:prstGeom prst="rect">
            <a:avLst/>
          </a:prstGeom>
        </p:spPr>
        <p:txBody>
          <a:bodyPr/>
          <a:lstStyle/>
          <a:p>
            <a:pPr algn="just">
              <a:buSzPct val="95000"/>
              <a:buFont typeface="Wingdings 2" charset="2"/>
              <a:buChar char=""/>
            </a:pPr>
            <a:endParaRPr lang="en-US" sz="2500" dirty="0">
              <a:solidFill>
                <a:srgbClr val="000000"/>
              </a:solidFill>
              <a:latin typeface="Times New Roman"/>
            </a:endParaRPr>
          </a:p>
          <a:p>
            <a:pPr algn="just">
              <a:buSzPct val="95000"/>
              <a:buFont typeface="Wingdings 2" charset="2"/>
              <a:buChar char=""/>
            </a:pPr>
            <a:endParaRPr lang="en-US" sz="2500" dirty="0">
              <a:solidFill>
                <a:srgbClr val="000000"/>
              </a:solidFill>
              <a:latin typeface="Times New Roman"/>
            </a:endParaRPr>
          </a:p>
          <a:p>
            <a:pPr algn="just">
              <a:buSzPct val="95000"/>
              <a:buFont typeface="Wingdings 2" charset="2"/>
              <a:buChar char=""/>
            </a:pPr>
            <a:endParaRPr dirty="0">
              <a:solidFill>
                <a:prstClr val="black"/>
              </a:solidFil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US" dirty="0"/>
              <a:t>01/05/2024</a:t>
            </a:r>
          </a:p>
        </p:txBody>
      </p:sp>
      <p:sp>
        <p:nvSpPr>
          <p:cNvPr id="8" name="TextBox 7">
            <a:extLst>
              <a:ext uri="{FF2B5EF4-FFF2-40B4-BE49-F238E27FC236}">
                <a16:creationId xmlns:a16="http://schemas.microsoft.com/office/drawing/2014/main" id="{DBA2AEBA-425D-5C97-C04A-1AC31871597A}"/>
              </a:ext>
            </a:extLst>
          </p:cNvPr>
          <p:cNvSpPr txBox="1"/>
          <p:nvPr/>
        </p:nvSpPr>
        <p:spPr>
          <a:xfrm>
            <a:off x="341361" y="2052530"/>
            <a:ext cx="8461278" cy="2308324"/>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study employed CNNs, Vision Transformers, and a novel deep-learning methodology in computer vision to conduct multiclass tissue classification on a colorectal cancer histology dataset.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Using ViT models, the study fine-tuned multiple classes of histology images, with ScalableViT emerging as the top performer with high accuracy, recall, specificity, precision, F1-scores, and geometric means. And the less performance provided by </a:t>
            </a:r>
            <a:r>
              <a:rPr lang="en-US" dirty="0" err="1">
                <a:latin typeface="Times New Roman" panose="02020603050405020304" pitchFamily="18" charset="0"/>
                <a:cs typeface="Times New Roman" panose="02020603050405020304" pitchFamily="18" charset="0"/>
              </a:rPr>
              <a:t>NesTViT</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74916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26C896-3747-408F-BF6E-20D0D114CE39}"/>
              </a:ext>
            </a:extLst>
          </p:cNvPr>
          <p:cNvSpPr>
            <a:spLocks noGrp="1"/>
          </p:cNvSpPr>
          <p:nvPr>
            <p:ph type="dt" sz="half" idx="10"/>
          </p:nvPr>
        </p:nvSpPr>
        <p:spPr/>
        <p:txBody>
          <a:bodyPr/>
          <a:lstStyle/>
          <a:p>
            <a:pPr>
              <a:defRPr/>
            </a:pPr>
            <a:r>
              <a:rPr lang="en-US" dirty="0"/>
              <a:t>01/05/2024</a:t>
            </a:r>
          </a:p>
        </p:txBody>
      </p:sp>
      <p:sp>
        <p:nvSpPr>
          <p:cNvPr id="3" name="Footer Placeholder 2">
            <a:extLst>
              <a:ext uri="{FF2B5EF4-FFF2-40B4-BE49-F238E27FC236}">
                <a16:creationId xmlns:a16="http://schemas.microsoft.com/office/drawing/2014/main" id="{A5F851F4-5228-4419-8E01-79054036A8FA}"/>
              </a:ext>
            </a:extLst>
          </p:cNvPr>
          <p:cNvSpPr>
            <a:spLocks noGrp="1"/>
          </p:cNvSpPr>
          <p:nvPr>
            <p:ph type="ftr" sz="quarter" idx="11"/>
          </p:nvPr>
        </p:nvSpPr>
        <p:spPr/>
        <p:txBody>
          <a:bodyPr/>
          <a:lstStyle/>
          <a:p>
            <a:pPr>
              <a:defRPr/>
            </a:pPr>
            <a:r>
              <a:rPr lang="en-US"/>
              <a:t>Dept. of CSE, University of Engineering &amp; Management, Jaipur</a:t>
            </a:r>
          </a:p>
        </p:txBody>
      </p:sp>
      <p:sp>
        <p:nvSpPr>
          <p:cNvPr id="4" name="Slide Number Placeholder 3">
            <a:extLst>
              <a:ext uri="{FF2B5EF4-FFF2-40B4-BE49-F238E27FC236}">
                <a16:creationId xmlns:a16="http://schemas.microsoft.com/office/drawing/2014/main" id="{FFB759C9-9BA1-4C0D-B780-76D0F03F7477}"/>
              </a:ext>
            </a:extLst>
          </p:cNvPr>
          <p:cNvSpPr>
            <a:spLocks noGrp="1"/>
          </p:cNvSpPr>
          <p:nvPr>
            <p:ph type="sldNum" sz="quarter" idx="12"/>
          </p:nvPr>
        </p:nvSpPr>
        <p:spPr/>
        <p:txBody>
          <a:bodyPr/>
          <a:lstStyle/>
          <a:p>
            <a:pPr>
              <a:defRPr/>
            </a:pPr>
            <a:fld id="{86050BBA-66D0-41CB-81A9-58693C9A8297}" type="slidenum">
              <a:rPr lang="en-US" smtClean="0"/>
              <a:pPr>
                <a:defRPr/>
              </a:pPr>
              <a:t>13</a:t>
            </a:fld>
            <a:endParaRPr lang="en-US"/>
          </a:p>
        </p:txBody>
      </p:sp>
      <p:sp>
        <p:nvSpPr>
          <p:cNvPr id="6" name="TextBox 5">
            <a:extLst>
              <a:ext uri="{FF2B5EF4-FFF2-40B4-BE49-F238E27FC236}">
                <a16:creationId xmlns:a16="http://schemas.microsoft.com/office/drawing/2014/main" id="{E16B4DAF-0C0D-4ECF-8354-8CE01EF3BE38}"/>
              </a:ext>
            </a:extLst>
          </p:cNvPr>
          <p:cNvSpPr txBox="1"/>
          <p:nvPr/>
        </p:nvSpPr>
        <p:spPr>
          <a:xfrm>
            <a:off x="2052961" y="687457"/>
            <a:ext cx="4580878" cy="707886"/>
          </a:xfrm>
          <a:prstGeom prst="rect">
            <a:avLst/>
          </a:prstGeom>
          <a:noFill/>
        </p:spPr>
        <p:txBody>
          <a:bodyPr wrap="square">
            <a:spAutoFit/>
          </a:bodyPr>
          <a:lstStyle/>
          <a:p>
            <a:pPr algn="ctr"/>
            <a:r>
              <a:rPr lang="en-US" sz="4000" b="1" dirty="0">
                <a:solidFill>
                  <a:srgbClr val="7030A0"/>
                </a:solidFill>
                <a:latin typeface="Times New Roman"/>
              </a:rPr>
              <a:t>Future Scope</a:t>
            </a:r>
            <a:endParaRPr lang="en-IN" sz="4000" dirty="0"/>
          </a:p>
        </p:txBody>
      </p:sp>
      <p:sp>
        <p:nvSpPr>
          <p:cNvPr id="8" name="TextBox 7">
            <a:extLst>
              <a:ext uri="{FF2B5EF4-FFF2-40B4-BE49-F238E27FC236}">
                <a16:creationId xmlns:a16="http://schemas.microsoft.com/office/drawing/2014/main" id="{EF18595C-3CC8-4F17-B2B7-628877F7DABE}"/>
              </a:ext>
            </a:extLst>
          </p:cNvPr>
          <p:cNvSpPr txBox="1"/>
          <p:nvPr/>
        </p:nvSpPr>
        <p:spPr>
          <a:xfrm>
            <a:off x="652508" y="2148396"/>
            <a:ext cx="7838983" cy="1754326"/>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Future research should focus on validating these transformer models by using diverse datasets and conducting thorough comparisons with other models. </a:t>
            </a:r>
          </a:p>
          <a:p>
            <a:pPr marL="285750" indent="-285750" algn="just">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a:p>
            <a:pPr algn="just"/>
            <a:endParaRPr lang="en-US" dirty="0">
              <a:solidFill>
                <a:srgbClr val="333333"/>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Also there have another model like Token to Token, </a:t>
            </a:r>
            <a:r>
              <a:rPr lang="en-US" dirty="0" err="1">
                <a:solidFill>
                  <a:srgbClr val="333333"/>
                </a:solidFill>
                <a:latin typeface="Times New Roman" panose="02020603050405020304" pitchFamily="18" charset="0"/>
                <a:cs typeface="Times New Roman" panose="02020603050405020304" pitchFamily="18" charset="0"/>
              </a:rPr>
              <a:t>CrossViT</a:t>
            </a:r>
            <a:r>
              <a:rPr lang="en-US" dirty="0">
                <a:solidFill>
                  <a:srgbClr val="333333"/>
                </a:solidFill>
                <a:latin typeface="Times New Roman" panose="02020603050405020304" pitchFamily="18" charset="0"/>
                <a:cs typeface="Times New Roman" panose="02020603050405020304" pitchFamily="18" charset="0"/>
              </a:rPr>
              <a:t> etc. In future we will implement these models for better accuracy.</a:t>
            </a:r>
            <a:endParaRPr lang="en-IN" dirty="0">
              <a:latin typeface="Times New Roman" panose="02020603050405020304" pitchFamily="18" charset="0"/>
              <a:cs typeface="Times New Roman" panose="02020603050405020304" pitchFamily="18" charset="0"/>
            </a:endParaRPr>
          </a:p>
        </p:txBody>
      </p:sp>
      <p:pic>
        <p:nvPicPr>
          <p:cNvPr id="9" name="Picture 6" descr="D:\logo.jpg">
            <a:extLst>
              <a:ext uri="{FF2B5EF4-FFF2-40B4-BE49-F238E27FC236}">
                <a16:creationId xmlns:a16="http://schemas.microsoft.com/office/drawing/2014/main" id="{B282D540-4161-4D4D-9DDB-0E7E1A6B5E6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7075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3" name="TextShape 1"/>
          <p:cNvSpPr txBox="1"/>
          <p:nvPr/>
        </p:nvSpPr>
        <p:spPr>
          <a:xfrm>
            <a:off x="609840" y="384866"/>
            <a:ext cx="8076960" cy="837720"/>
          </a:xfrm>
          <a:prstGeom prst="rect">
            <a:avLst/>
          </a:prstGeom>
        </p:spPr>
        <p:txBody>
          <a:bodyPr lIns="0" rIns="0" bIns="0" anchor="b"/>
          <a:lstStyle/>
          <a:p>
            <a:pPr algn="ctr"/>
            <a:r>
              <a:rPr lang="en-US" sz="4000" b="1" dirty="0">
                <a:solidFill>
                  <a:srgbClr val="7030A0"/>
                </a:solidFill>
                <a:latin typeface="Times New Roman"/>
              </a:rPr>
              <a:t>References</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14</a:t>
            </a:fld>
            <a:endParaRPr lang="en-US"/>
          </a:p>
        </p:txBody>
      </p:sp>
      <p:sp>
        <p:nvSpPr>
          <p:cNvPr id="4" name="Date Placeholder 3"/>
          <p:cNvSpPr>
            <a:spLocks noGrp="1"/>
          </p:cNvSpPr>
          <p:nvPr>
            <p:ph type="dt" sz="half" idx="10"/>
          </p:nvPr>
        </p:nvSpPr>
        <p:spPr/>
        <p:txBody>
          <a:bodyPr/>
          <a:lstStyle/>
          <a:p>
            <a:pPr>
              <a:defRPr/>
            </a:pPr>
            <a:r>
              <a:rPr lang="en-US" dirty="0"/>
              <a:t>01/05/2024</a:t>
            </a:r>
          </a:p>
        </p:txBody>
      </p:sp>
      <p:sp>
        <p:nvSpPr>
          <p:cNvPr id="11" name="TextBox 10">
            <a:extLst>
              <a:ext uri="{FF2B5EF4-FFF2-40B4-BE49-F238E27FC236}">
                <a16:creationId xmlns:a16="http://schemas.microsoft.com/office/drawing/2014/main" id="{60473D53-590B-F48C-BCAC-05285E628718}"/>
              </a:ext>
            </a:extLst>
          </p:cNvPr>
          <p:cNvSpPr txBox="1"/>
          <p:nvPr/>
        </p:nvSpPr>
        <p:spPr>
          <a:xfrm>
            <a:off x="98611" y="1759694"/>
            <a:ext cx="8946777" cy="2862322"/>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[1] “Classification of Colorectal Cancer using </a:t>
            </a:r>
            <a:r>
              <a:rPr lang="en-IN" dirty="0" err="1">
                <a:latin typeface="Times New Roman" panose="02020603050405020304" pitchFamily="18" charset="0"/>
                <a:cs typeface="Times New Roman" panose="02020603050405020304" pitchFamily="18" charset="0"/>
              </a:rPr>
              <a:t>ResNet</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EfficientNet</a:t>
            </a:r>
            <a:r>
              <a:rPr lang="en-IN" dirty="0">
                <a:latin typeface="Times New Roman" panose="02020603050405020304" pitchFamily="18" charset="0"/>
                <a:cs typeface="Times New Roman" panose="02020603050405020304" pitchFamily="18" charset="0"/>
              </a:rPr>
              <a:t> Models”, Abhishek ,   Abhishek Ranjan , </a:t>
            </a:r>
            <a:r>
              <a:rPr lang="en-IN" dirty="0" err="1">
                <a:latin typeface="Times New Roman" panose="02020603050405020304" pitchFamily="18" charset="0"/>
                <a:cs typeface="Times New Roman" panose="02020603050405020304" pitchFamily="18" charset="0"/>
              </a:rPr>
              <a:t>Priyanshu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Srivastva</a:t>
            </a:r>
            <a:r>
              <a:rPr lang="en-IN" dirty="0">
                <a:latin typeface="Times New Roman" panose="02020603050405020304" pitchFamily="18" charset="0"/>
                <a:cs typeface="Times New Roman" panose="02020603050405020304" pitchFamily="18" charset="0"/>
              </a:rPr>
              <a:t> , B </a:t>
            </a:r>
            <a:r>
              <a:rPr lang="en-IN" dirty="0" err="1">
                <a:latin typeface="Times New Roman" panose="02020603050405020304" pitchFamily="18" charset="0"/>
                <a:cs typeface="Times New Roman" panose="02020603050405020304" pitchFamily="18" charset="0"/>
              </a:rPr>
              <a:t>Prabadevi</a:t>
            </a:r>
            <a:r>
              <a:rPr lang="en-IN" dirty="0">
                <a:latin typeface="Times New Roman" panose="02020603050405020304" pitchFamily="18" charset="0"/>
                <a:cs typeface="Times New Roman" panose="02020603050405020304" pitchFamily="18" charset="0"/>
              </a:rPr>
              <a:t>, R Sivakumar , Rahul </a:t>
            </a:r>
            <a:r>
              <a:rPr lang="en-IN" dirty="0" err="1">
                <a:latin typeface="Times New Roman" panose="02020603050405020304" pitchFamily="18" charset="0"/>
                <a:cs typeface="Times New Roman" panose="02020603050405020304" pitchFamily="18" charset="0"/>
              </a:rPr>
              <a:t>Soangra</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Shamala</a:t>
            </a:r>
            <a:r>
              <a:rPr lang="en-IN" dirty="0">
                <a:latin typeface="Times New Roman" panose="02020603050405020304" pitchFamily="18" charset="0"/>
                <a:cs typeface="Times New Roman" panose="02020603050405020304" pitchFamily="18" charset="0"/>
              </a:rPr>
              <a:t> K. Subramaniam.</a:t>
            </a:r>
          </a:p>
          <a:p>
            <a:pPr algn="just"/>
            <a:r>
              <a:rPr lang="en-IN" dirty="0">
                <a:latin typeface="Times New Roman" panose="02020603050405020304" pitchFamily="18" charset="0"/>
                <a:cs typeface="Times New Roman" panose="02020603050405020304" pitchFamily="18" charset="0"/>
              </a:rPr>
              <a:t>[2] "Detection of Colorectal Cancer with Vision Transformers", </a:t>
            </a:r>
            <a:r>
              <a:rPr lang="en-IN" dirty="0" err="1">
                <a:latin typeface="Times New Roman" panose="02020603050405020304" pitchFamily="18" charset="0"/>
                <a:cs typeface="Times New Roman" panose="02020603050405020304" pitchFamily="18" charset="0"/>
              </a:rPr>
              <a:t>Emrah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Hancer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Refik</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Samet</a:t>
            </a:r>
            <a:r>
              <a:rPr lang="en-IN" dirty="0">
                <a:latin typeface="Times New Roman" panose="02020603050405020304" pitchFamily="18" charset="0"/>
                <a:cs typeface="Times New Roman" panose="02020603050405020304" pitchFamily="18" charset="0"/>
              </a:rPr>
              <a:t>, Zeynep </a:t>
            </a:r>
            <a:r>
              <a:rPr lang="en-IN" dirty="0" err="1">
                <a:latin typeface="Times New Roman" panose="02020603050405020304" pitchFamily="18" charset="0"/>
                <a:cs typeface="Times New Roman" panose="02020603050405020304" pitchFamily="18" charset="0"/>
              </a:rPr>
              <a:t>Yıldırım</a:t>
            </a:r>
            <a:r>
              <a:rPr lang="en-IN" dirty="0">
                <a:latin typeface="Times New Roman" panose="02020603050405020304" pitchFamily="18" charset="0"/>
                <a:cs typeface="Times New Roman" panose="02020603050405020304" pitchFamily="18" charset="0"/>
              </a:rPr>
              <a:t>, Mohamed Traore Mali, </a:t>
            </a:r>
            <a:r>
              <a:rPr lang="en-IN" dirty="0" err="1">
                <a:latin typeface="Times New Roman" panose="02020603050405020304" pitchFamily="18" charset="0"/>
                <a:cs typeface="Times New Roman" panose="02020603050405020304" pitchFamily="18" charset="0"/>
              </a:rPr>
              <a:t>Nooshin</a:t>
            </a:r>
            <a:r>
              <a:rPr lang="en-IN" dirty="0">
                <a:latin typeface="Times New Roman" panose="02020603050405020304" pitchFamily="18" charset="0"/>
                <a:cs typeface="Times New Roman" panose="02020603050405020304" pitchFamily="18" charset="0"/>
              </a:rPr>
              <a:t> Nemati .</a:t>
            </a:r>
          </a:p>
          <a:p>
            <a:pPr algn="just"/>
            <a:r>
              <a:rPr lang="en-IN"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“Colon Cancer Detection using Vision Transformers and Explainable AI”, Aneesh </a:t>
            </a:r>
            <a:r>
              <a:rPr lang="en-US" dirty="0" err="1">
                <a:latin typeface="Times New Roman" panose="02020603050405020304" pitchFamily="18" charset="0"/>
                <a:cs typeface="Times New Roman" panose="02020603050405020304" pitchFamily="18" charset="0"/>
              </a:rPr>
              <a:t>Jayan</a:t>
            </a:r>
            <a:r>
              <a:rPr lang="en-US" dirty="0">
                <a:latin typeface="Times New Roman" panose="02020603050405020304" pitchFamily="18" charset="0"/>
                <a:cs typeface="Times New Roman" panose="02020603050405020304" pitchFamily="18" charset="0"/>
              </a:rPr>
              <a:t> Prabhu.</a:t>
            </a:r>
          </a:p>
          <a:p>
            <a:r>
              <a:rPr lang="en-IN" dirty="0">
                <a:latin typeface="Times New Roman" panose="02020603050405020304" pitchFamily="18" charset="0"/>
                <a:cs typeface="Times New Roman" panose="02020603050405020304" pitchFamily="18" charset="0"/>
              </a:rPr>
              <a:t>[4] </a:t>
            </a:r>
            <a:r>
              <a:rPr lang="en-IN" dirty="0" err="1">
                <a:latin typeface="Times New Roman" panose="02020603050405020304" pitchFamily="18" charset="0"/>
                <a:cs typeface="Times New Roman" panose="02020603050405020304" pitchFamily="18" charset="0"/>
              </a:rPr>
              <a:t>Tensorflow</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ViT</a:t>
            </a:r>
            <a:r>
              <a:rPr lang="en-IN" dirty="0">
                <a:latin typeface="Times New Roman" panose="02020603050405020304" pitchFamily="18" charset="0"/>
                <a:cs typeface="Times New Roman" panose="02020603050405020304" pitchFamily="18" charset="0"/>
              </a:rPr>
              <a:t> models : </a:t>
            </a:r>
            <a:r>
              <a:rPr lang="en-IN" dirty="0">
                <a:latin typeface="Times New Roman" panose="02020603050405020304" pitchFamily="18" charset="0"/>
                <a:cs typeface="Times New Roman" panose="02020603050405020304" pitchFamily="18" charset="0"/>
                <a:hlinkClick r:id="rId3"/>
              </a:rPr>
              <a:t>https://github.com/taki0112/vittensorflow/tree/main/vit_tensorflow</a:t>
            </a:r>
            <a:r>
              <a:rPr lang="en-IN" dirty="0">
                <a:latin typeface="Times New Roman" panose="02020603050405020304" pitchFamily="18" charset="0"/>
                <a:cs typeface="Times New Roman" panose="02020603050405020304" pitchFamily="18" charset="0"/>
              </a:rPr>
              <a:t>.</a:t>
            </a:r>
          </a:p>
          <a:p>
            <a:pPr algn="just"/>
            <a:r>
              <a:rPr lang="en-IN" dirty="0">
                <a:latin typeface="Times New Roman" panose="02020603050405020304" pitchFamily="18" charset="0"/>
                <a:cs typeface="Times New Roman" panose="02020603050405020304" pitchFamily="18" charset="0"/>
              </a:rPr>
              <a:t>[5] Dataset : https://zenodo.org/records/53169#.XGZemKwzbmG.</a:t>
            </a:r>
          </a:p>
        </p:txBody>
      </p:sp>
    </p:spTree>
    <p:extLst>
      <p:ext uri="{BB962C8B-B14F-4D97-AF65-F5344CB8AC3E}">
        <p14:creationId xmlns:p14="http://schemas.microsoft.com/office/powerpoint/2010/main" val="293280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3" name="TextShape 1"/>
          <p:cNvSpPr txBox="1"/>
          <p:nvPr/>
        </p:nvSpPr>
        <p:spPr>
          <a:xfrm>
            <a:off x="349743" y="494286"/>
            <a:ext cx="8076960" cy="609120"/>
          </a:xfrm>
          <a:prstGeom prst="rect">
            <a:avLst/>
          </a:prstGeom>
        </p:spPr>
        <p:txBody>
          <a:bodyPr lIns="0" rIns="0" bIns="0" anchor="b"/>
          <a:lstStyle/>
          <a:p>
            <a:pPr algn="ctr"/>
            <a:r>
              <a:rPr lang="en-US" sz="4000" b="1" dirty="0">
                <a:solidFill>
                  <a:srgbClr val="7030A0"/>
                </a:solidFill>
                <a:latin typeface="Times New Roman"/>
              </a:rPr>
              <a:t>Acknowledgement</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15</a:t>
            </a:fld>
            <a:endParaRPr lang="en-US"/>
          </a:p>
        </p:txBody>
      </p:sp>
      <p:sp>
        <p:nvSpPr>
          <p:cNvPr id="4" name="Date Placeholder 3"/>
          <p:cNvSpPr>
            <a:spLocks noGrp="1"/>
          </p:cNvSpPr>
          <p:nvPr>
            <p:ph type="dt" sz="half" idx="10"/>
          </p:nvPr>
        </p:nvSpPr>
        <p:spPr/>
        <p:txBody>
          <a:bodyPr/>
          <a:lstStyle/>
          <a:p>
            <a:pPr>
              <a:defRPr/>
            </a:pPr>
            <a:r>
              <a:rPr lang="en-US" dirty="0"/>
              <a:t>01/05/2024</a:t>
            </a:r>
          </a:p>
        </p:txBody>
      </p:sp>
      <p:sp>
        <p:nvSpPr>
          <p:cNvPr id="9" name="TextBox 8">
            <a:extLst>
              <a:ext uri="{FF2B5EF4-FFF2-40B4-BE49-F238E27FC236}">
                <a16:creationId xmlns:a16="http://schemas.microsoft.com/office/drawing/2014/main" id="{0BA4DEEB-DC9E-4C00-A01B-FD66B3510BD0}"/>
              </a:ext>
            </a:extLst>
          </p:cNvPr>
          <p:cNvSpPr txBox="1"/>
          <p:nvPr/>
        </p:nvSpPr>
        <p:spPr>
          <a:xfrm>
            <a:off x="772358" y="1455338"/>
            <a:ext cx="7772400" cy="378885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dirty="0"/>
              <a:t>Endless gratitude to the Lord Almighty for blessings throughout the project journey, appreciation for extraordinary individuals who provided unwavering support.</a:t>
            </a:r>
          </a:p>
          <a:p>
            <a:pPr marL="285750" indent="-285750" algn="just">
              <a:lnSpc>
                <a:spcPct val="150000"/>
              </a:lnSpc>
              <a:buFont typeface="Arial" panose="020B0604020202020204" pitchFamily="34" charset="0"/>
              <a:buChar char="•"/>
            </a:pPr>
            <a:endParaRPr lang="en-IN" dirty="0"/>
          </a:p>
          <a:p>
            <a:pPr marL="285750" indent="-285750" algn="just">
              <a:lnSpc>
                <a:spcPct val="150000"/>
              </a:lnSpc>
              <a:buFont typeface="Arial" panose="020B0604020202020204" pitchFamily="34" charset="0"/>
              <a:buChar char="•"/>
            </a:pPr>
            <a:r>
              <a:rPr lang="en-IN" dirty="0"/>
              <a:t>Profound gratitude to project supervisor, Professor (</a:t>
            </a:r>
            <a:r>
              <a:rPr lang="en-IN" dirty="0" err="1"/>
              <a:t>Dr.</a:t>
            </a:r>
            <a:r>
              <a:rPr lang="en-IN" dirty="0"/>
              <a:t>) Tapas Si, for providing an engaging thesis topic and invaluable guidance.</a:t>
            </a:r>
          </a:p>
          <a:p>
            <a:pPr marL="285750" indent="-285750" algn="just">
              <a:lnSpc>
                <a:spcPct val="150000"/>
              </a:lnSpc>
              <a:buFont typeface="Arial" panose="020B0604020202020204" pitchFamily="34" charset="0"/>
              <a:buChar char="•"/>
            </a:pPr>
            <a:endParaRPr lang="en-IN" dirty="0"/>
          </a:p>
          <a:p>
            <a:pPr marL="285750" indent="-285750" algn="just">
              <a:lnSpc>
                <a:spcPct val="150000"/>
              </a:lnSpc>
              <a:buFont typeface="Arial" panose="020B0604020202020204" pitchFamily="34" charset="0"/>
              <a:buChar char="•"/>
            </a:pPr>
            <a:r>
              <a:rPr lang="en-IN" dirty="0"/>
              <a:t>Thank you to Professor </a:t>
            </a:r>
            <a:r>
              <a:rPr lang="en-IN" dirty="0" err="1"/>
              <a:t>Dr.</a:t>
            </a:r>
            <a:r>
              <a:rPr lang="en-IN" dirty="0"/>
              <a:t> Tapas Si for guidance during challenging times and encouragement throughout academic </a:t>
            </a:r>
            <a:r>
              <a:rPr lang="en-IN" dirty="0" err="1"/>
              <a:t>endeavors</a:t>
            </a:r>
            <a:r>
              <a:rPr lang="en-IN" dirty="0"/>
              <a:t>.</a:t>
            </a:r>
          </a:p>
        </p:txBody>
      </p:sp>
    </p:spTree>
    <p:extLst>
      <p:ext uri="{BB962C8B-B14F-4D97-AF65-F5344CB8AC3E}">
        <p14:creationId xmlns:p14="http://schemas.microsoft.com/office/powerpoint/2010/main" val="3677807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Content Placeholder 3"/>
          <p:cNvPicPr/>
          <p:nvPr/>
        </p:nvPicPr>
        <p:blipFill>
          <a:blip r:embed="rId2"/>
          <a:stretch>
            <a:fillRect/>
          </a:stretch>
        </p:blipFill>
        <p:spPr>
          <a:xfrm>
            <a:off x="0" y="1143000"/>
            <a:ext cx="9143640" cy="5714640"/>
          </a:xfrm>
          <a:prstGeom prst="rect">
            <a:avLst/>
          </a:prstGeom>
          <a:ln w="9360">
            <a:noFill/>
          </a:ln>
        </p:spPr>
      </p:pic>
      <p:sp>
        <p:nvSpPr>
          <p:cNvPr id="201" name="TextShape 1"/>
          <p:cNvSpPr txBox="1"/>
          <p:nvPr/>
        </p:nvSpPr>
        <p:spPr>
          <a:xfrm>
            <a:off x="2666880" y="6356520"/>
            <a:ext cx="3352320" cy="364680"/>
          </a:xfrm>
          <a:prstGeom prst="rect">
            <a:avLst/>
          </a:prstGeom>
        </p:spPr>
        <p:txBody>
          <a:bodyPr lIns="0" tIns="0" rIns="0" bIns="0" anchor="b"/>
          <a:lstStyle/>
          <a:p>
            <a:pPr algn="ctr"/>
            <a:r>
              <a:rPr lang="en-US" sz="1200" dirty="0">
                <a:solidFill>
                  <a:srgbClr val="045C75"/>
                </a:solidFill>
                <a:latin typeface="Constantia" panose="02030602050306030303" pitchFamily="18" charset="0"/>
              </a:rPr>
              <a:t>Dept. of CSE, University of Engineering &amp; Management Jaipur</a:t>
            </a:r>
          </a:p>
        </p:txBody>
      </p:sp>
      <p:pic>
        <p:nvPicPr>
          <p:cNvPr id="4" name="Picture 6" descr="D:\logo.jpg"/>
          <p:cNvPicPr>
            <a:picLocks noChangeAspect="1" noChangeArrowheads="1"/>
          </p:cNvPicPr>
          <p:nvPr/>
        </p:nvPicPr>
        <p:blipFill>
          <a:blip r:embed="rId3"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3" name="TextShape 1"/>
          <p:cNvSpPr txBox="1"/>
          <p:nvPr/>
        </p:nvSpPr>
        <p:spPr>
          <a:xfrm>
            <a:off x="457200" y="103030"/>
            <a:ext cx="8076960" cy="717641"/>
          </a:xfrm>
          <a:prstGeom prst="rect">
            <a:avLst/>
          </a:prstGeom>
        </p:spPr>
        <p:txBody>
          <a:bodyPr lIns="0" rIns="0" bIns="0" anchor="b"/>
          <a:lstStyle/>
          <a:p>
            <a:pPr algn="ctr"/>
            <a:r>
              <a:rPr lang="en-US" sz="4000" b="1" dirty="0">
                <a:solidFill>
                  <a:srgbClr val="7030A0"/>
                </a:solidFill>
                <a:latin typeface="Times New Roman"/>
              </a:rPr>
              <a:t>Outlines</a:t>
            </a:r>
            <a:endParaRPr dirty="0">
              <a:solidFill>
                <a:prstClr val="black"/>
              </a:solidFill>
              <a:latin typeface="Arial"/>
            </a:endParaRPr>
          </a:p>
        </p:txBody>
      </p:sp>
      <p:sp>
        <p:nvSpPr>
          <p:cNvPr id="4" name="TextShape 2"/>
          <p:cNvSpPr txBox="1"/>
          <p:nvPr/>
        </p:nvSpPr>
        <p:spPr>
          <a:xfrm>
            <a:off x="457200" y="1035930"/>
            <a:ext cx="8229240" cy="5105160"/>
          </a:xfrm>
          <a:prstGeom prst="rect">
            <a:avLst/>
          </a:prstGeom>
        </p:spPr>
        <p:txBody>
          <a:bodyPr/>
          <a:lstStyle/>
          <a:p>
            <a:pPr>
              <a:buSzPct val="95000"/>
              <a:buFont typeface="Wingdings 2" charset="2"/>
              <a:buChar char=""/>
            </a:pPr>
            <a:r>
              <a:rPr lang="en-US" sz="2400" b="1" dirty="0">
                <a:solidFill>
                  <a:srgbClr val="000000"/>
                </a:solidFill>
                <a:latin typeface="Times New Roman"/>
              </a:rPr>
              <a:t>Introduction</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Literature Review</a:t>
            </a:r>
          </a:p>
          <a:p>
            <a:pPr>
              <a:buSzPct val="95000"/>
              <a:buFont typeface="Wingdings 2" charset="2"/>
              <a:buChar char=""/>
            </a:pPr>
            <a:r>
              <a:rPr lang="en-US" sz="2400" b="1" dirty="0">
                <a:solidFill>
                  <a:srgbClr val="000000"/>
                </a:solidFill>
                <a:latin typeface="Times New Roman"/>
              </a:rPr>
              <a:t>Objectives</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Proposed Model</a:t>
            </a:r>
          </a:p>
          <a:p>
            <a:pPr>
              <a:buSzPct val="95000"/>
              <a:buFont typeface="Wingdings 2" charset="2"/>
              <a:buChar char=""/>
            </a:pPr>
            <a:r>
              <a:rPr lang="en-US" sz="2400" b="1" dirty="0">
                <a:solidFill>
                  <a:srgbClr val="000000"/>
                </a:solidFill>
                <a:latin typeface="Times New Roman"/>
              </a:rPr>
              <a:t>Experimental Setup</a:t>
            </a:r>
          </a:p>
          <a:p>
            <a:pPr>
              <a:buSzPct val="95000"/>
              <a:buFont typeface="Wingdings 2" charset="2"/>
              <a:buChar char=""/>
            </a:pPr>
            <a:r>
              <a:rPr lang="en-IN" sz="2400" b="1" dirty="0">
                <a:latin typeface="Times New Roman"/>
              </a:rPr>
              <a:t>Result: Example</a:t>
            </a:r>
            <a:endParaRPr lang="en-IN" sz="2400" dirty="0"/>
          </a:p>
          <a:p>
            <a:pPr>
              <a:buSzPct val="95000"/>
              <a:buFont typeface="Wingdings 2" charset="2"/>
              <a:buChar char=""/>
            </a:pPr>
            <a:r>
              <a:rPr lang="en-US" sz="2400" b="1" dirty="0">
                <a:solidFill>
                  <a:srgbClr val="000000"/>
                </a:solidFill>
                <a:latin typeface="Times New Roman"/>
              </a:rPr>
              <a:t>Result Analysis</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Conclusion &amp; Future Scope</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Reference</a:t>
            </a:r>
          </a:p>
          <a:p>
            <a:pPr>
              <a:buSzPct val="95000"/>
              <a:buFont typeface="Wingdings 2" charset="2"/>
              <a:buChar char=""/>
            </a:pPr>
            <a:r>
              <a:rPr lang="en-US" sz="2400" b="1" dirty="0">
                <a:solidFill>
                  <a:srgbClr val="000000"/>
                </a:solidFill>
                <a:latin typeface="Times New Roman"/>
              </a:rPr>
              <a:t>Acknowledgement</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2</a:t>
            </a:fld>
            <a:endParaRPr lang="en-US" dirty="0"/>
          </a:p>
        </p:txBody>
      </p:sp>
      <p:sp>
        <p:nvSpPr>
          <p:cNvPr id="6" name="Date Placeholder 5"/>
          <p:cNvSpPr>
            <a:spLocks noGrp="1"/>
          </p:cNvSpPr>
          <p:nvPr>
            <p:ph type="dt" sz="half" idx="10"/>
          </p:nvPr>
        </p:nvSpPr>
        <p:spPr/>
        <p:txBody>
          <a:bodyPr/>
          <a:lstStyle/>
          <a:p>
            <a:pPr>
              <a:defRPr/>
            </a:pPr>
            <a:r>
              <a:rPr lang="en-US" dirty="0"/>
              <a:t>01/05/2024</a:t>
            </a:r>
          </a:p>
        </p:txBody>
      </p:sp>
    </p:spTree>
    <p:extLst>
      <p:ext uri="{BB962C8B-B14F-4D97-AF65-F5344CB8AC3E}">
        <p14:creationId xmlns:p14="http://schemas.microsoft.com/office/powerpoint/2010/main" val="147470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5" name="TextShape 1"/>
          <p:cNvSpPr txBox="1"/>
          <p:nvPr/>
        </p:nvSpPr>
        <p:spPr>
          <a:xfrm>
            <a:off x="609480" y="347733"/>
            <a:ext cx="8076960" cy="528030"/>
          </a:xfrm>
          <a:prstGeom prst="rect">
            <a:avLst/>
          </a:prstGeom>
        </p:spPr>
        <p:txBody>
          <a:bodyPr lIns="0" rIns="0" bIns="0" anchor="b"/>
          <a:lstStyle/>
          <a:p>
            <a:pPr algn="ctr">
              <a:lnSpc>
                <a:spcPct val="100000"/>
              </a:lnSpc>
            </a:pPr>
            <a:r>
              <a:rPr lang="en-US" sz="4000" b="1" dirty="0">
                <a:solidFill>
                  <a:srgbClr val="7030A0"/>
                </a:solidFill>
                <a:latin typeface="Times New Roman"/>
              </a:rPr>
              <a:t>Introduction</a:t>
            </a:r>
            <a:endParaRPr dirty="0"/>
          </a:p>
        </p:txBody>
      </p:sp>
      <p:sp>
        <p:nvSpPr>
          <p:cNvPr id="7" name="TextShape 2"/>
          <p:cNvSpPr txBox="1"/>
          <p:nvPr/>
        </p:nvSpPr>
        <p:spPr>
          <a:xfrm>
            <a:off x="457200" y="1077653"/>
            <a:ext cx="8229240" cy="2103429"/>
          </a:xfrm>
          <a:prstGeom prst="rect">
            <a:avLst/>
          </a:prstGeom>
        </p:spPr>
        <p:txBody>
          <a:bodyPr/>
          <a:lstStyle/>
          <a:p>
            <a:pPr marL="342900" indent="-342900" algn="just">
              <a:buSzPct val="950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6" name="TextShape 2"/>
          <p:cNvSpPr txBox="1"/>
          <p:nvPr/>
        </p:nvSpPr>
        <p:spPr>
          <a:xfrm>
            <a:off x="1275007" y="3181082"/>
            <a:ext cx="7147775" cy="4949660"/>
          </a:xfrm>
          <a:prstGeom prst="rect">
            <a:avLst/>
          </a:prstGeom>
        </p:spPr>
        <p:txBody>
          <a:bodyPr/>
          <a:lstStyle/>
          <a:p>
            <a:pPr algn="just"/>
            <a:endParaRPr lang="en-US" sz="2100" i="1" dirty="0">
              <a:latin typeface="Times New Roman" panose="02020603050405020304" pitchFamily="18" charset="0"/>
              <a:cs typeface="Times New Roman" panose="02020603050405020304" pitchFamily="18" charset="0"/>
            </a:endParaRPr>
          </a:p>
        </p:txBody>
      </p:sp>
      <p:pic>
        <p:nvPicPr>
          <p:cNvPr id="8"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3</a:t>
            </a:fld>
            <a:endParaRPr lang="en-US"/>
          </a:p>
        </p:txBody>
      </p:sp>
      <p:sp>
        <p:nvSpPr>
          <p:cNvPr id="3" name="Date Placeholder 2"/>
          <p:cNvSpPr>
            <a:spLocks noGrp="1"/>
          </p:cNvSpPr>
          <p:nvPr>
            <p:ph type="dt" sz="half" idx="10"/>
          </p:nvPr>
        </p:nvSpPr>
        <p:spPr/>
        <p:txBody>
          <a:bodyPr/>
          <a:lstStyle/>
          <a:p>
            <a:pPr>
              <a:defRPr/>
            </a:pPr>
            <a:r>
              <a:rPr lang="en-US" dirty="0"/>
              <a:t>01/05/2024</a:t>
            </a:r>
          </a:p>
        </p:txBody>
      </p:sp>
      <p:sp>
        <p:nvSpPr>
          <p:cNvPr id="9" name="TextBox 8">
            <a:extLst>
              <a:ext uri="{FF2B5EF4-FFF2-40B4-BE49-F238E27FC236}">
                <a16:creationId xmlns:a16="http://schemas.microsoft.com/office/drawing/2014/main" id="{5372A779-3E07-EE15-00A4-71ECB390AE24}"/>
              </a:ext>
            </a:extLst>
          </p:cNvPr>
          <p:cNvSpPr txBox="1"/>
          <p:nvPr/>
        </p:nvSpPr>
        <p:spPr>
          <a:xfrm>
            <a:off x="313765" y="1389133"/>
            <a:ext cx="8229240" cy="373031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a:solidFill>
                  <a:srgbClr val="222222"/>
                </a:solidFill>
                <a:latin typeface="Times New Roman" panose="02020603050405020304" pitchFamily="18" charset="0"/>
                <a:cs typeface="Times New Roman" panose="02020603050405020304" pitchFamily="18" charset="0"/>
              </a:rPr>
              <a:t>In this</a:t>
            </a:r>
            <a:r>
              <a:rPr lang="en-US" sz="2000" b="0" i="0" dirty="0">
                <a:solidFill>
                  <a:srgbClr val="222222"/>
                </a:solidFill>
                <a:effectLst/>
                <a:latin typeface="Times New Roman" panose="02020603050405020304" pitchFamily="18" charset="0"/>
                <a:cs typeface="Times New Roman" panose="02020603050405020304" pitchFamily="18" charset="0"/>
              </a:rPr>
              <a:t> project we </a:t>
            </a:r>
            <a:r>
              <a:rPr lang="en-US" sz="2000" dirty="0">
                <a:solidFill>
                  <a:srgbClr val="222222"/>
                </a:solidFill>
                <a:latin typeface="Times New Roman" panose="02020603050405020304" pitchFamily="18" charset="0"/>
                <a:cs typeface="Times New Roman" panose="02020603050405020304" pitchFamily="18" charset="0"/>
              </a:rPr>
              <a:t>used</a:t>
            </a:r>
            <a:r>
              <a:rPr lang="en-US" sz="2000" b="0" i="0" dirty="0">
                <a:solidFill>
                  <a:srgbClr val="222222"/>
                </a:solidFill>
                <a:effectLst/>
                <a:latin typeface="Times New Roman" panose="02020603050405020304" pitchFamily="18" charset="0"/>
                <a:cs typeface="Times New Roman" panose="02020603050405020304" pitchFamily="18" charset="0"/>
              </a:rPr>
              <a:t> a novel method employing Vision Transformers (</a:t>
            </a:r>
            <a:r>
              <a:rPr lang="en-US" sz="2000" b="0" i="0" dirty="0" err="1">
                <a:solidFill>
                  <a:srgbClr val="222222"/>
                </a:solidFill>
                <a:effectLst/>
                <a:latin typeface="Times New Roman" panose="02020603050405020304" pitchFamily="18" charset="0"/>
                <a:cs typeface="Times New Roman" panose="02020603050405020304" pitchFamily="18" charset="0"/>
              </a:rPr>
              <a:t>ViTs</a:t>
            </a:r>
            <a:r>
              <a:rPr lang="en-US" sz="2000" b="0" i="0" dirty="0">
                <a:solidFill>
                  <a:srgbClr val="222222"/>
                </a:solidFill>
                <a:effectLst/>
                <a:latin typeface="Times New Roman" panose="02020603050405020304" pitchFamily="18" charset="0"/>
                <a:cs typeface="Times New Roman" panose="02020603050405020304" pitchFamily="18" charset="0"/>
              </a:rPr>
              <a:t>) to classify colorectal cancer histology images</a:t>
            </a:r>
            <a:r>
              <a:rPr lang="en-US" sz="2000" dirty="0">
                <a:solidFill>
                  <a:srgbClr val="222222"/>
                </a:solidFill>
                <a:latin typeface="Times New Roman" panose="02020603050405020304" pitchFamily="18" charset="0"/>
                <a:cs typeface="Times New Roman" panose="02020603050405020304" pitchFamily="18" charset="0"/>
              </a:rPr>
              <a:t>. Its </a:t>
            </a:r>
            <a:r>
              <a:rPr lang="en-US" sz="2000" b="0" i="0" dirty="0">
                <a:solidFill>
                  <a:srgbClr val="222222"/>
                </a:solidFill>
                <a:effectLst/>
                <a:latin typeface="Times New Roman" panose="02020603050405020304" pitchFamily="18" charset="0"/>
                <a:cs typeface="Times New Roman" panose="02020603050405020304" pitchFamily="18" charset="0"/>
              </a:rPr>
              <a:t>ranks among the top cancers globally.</a:t>
            </a:r>
          </a:p>
          <a:p>
            <a:pPr marL="342900" indent="-342900" algn="just">
              <a:lnSpc>
                <a:spcPct val="150000"/>
              </a:lnSpc>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The study utilizes deep learning techniques, CNN model and multiple ViT models, to achieve high accuracy in classifying histology images. And get the best model as </a:t>
            </a:r>
            <a:r>
              <a:rPr lang="en-US" sz="2000" b="0" i="0" dirty="0" err="1">
                <a:solidFill>
                  <a:srgbClr val="222222"/>
                </a:solidFill>
                <a:effectLst/>
                <a:latin typeface="Times New Roman" panose="02020603050405020304" pitchFamily="18" charset="0"/>
                <a:cs typeface="Times New Roman" panose="02020603050405020304" pitchFamily="18" charset="0"/>
              </a:rPr>
              <a:t>ScalableVit</a:t>
            </a:r>
            <a:r>
              <a:rPr lang="en-US" sz="2000" b="0" i="0" dirty="0">
                <a:solidFill>
                  <a:srgbClr val="222222"/>
                </a:solidFill>
                <a:effectLst/>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This research significantly contributes to the field of medical image analysis.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599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3" name="TextShape 1"/>
          <p:cNvSpPr txBox="1"/>
          <p:nvPr/>
        </p:nvSpPr>
        <p:spPr>
          <a:xfrm>
            <a:off x="761940" y="59342"/>
            <a:ext cx="7619760" cy="820668"/>
          </a:xfrm>
          <a:prstGeom prst="rect">
            <a:avLst/>
          </a:prstGeom>
        </p:spPr>
        <p:txBody>
          <a:bodyPr lIns="0" rIns="0" bIns="0" anchor="b"/>
          <a:lstStyle/>
          <a:p>
            <a:pPr algn="ctr">
              <a:lnSpc>
                <a:spcPct val="100000"/>
              </a:lnSpc>
            </a:pPr>
            <a:r>
              <a:rPr lang="en-US" sz="4000" dirty="0">
                <a:solidFill>
                  <a:srgbClr val="7030A0"/>
                </a:solidFill>
                <a:latin typeface="Times New Roman" panose="02020603050405020304" pitchFamily="18" charset="0"/>
                <a:cs typeface="Times New Roman" panose="02020603050405020304" pitchFamily="18" charset="0"/>
              </a:rPr>
              <a:t>Literature Review</a:t>
            </a:r>
            <a:endParaRPr sz="4000" dirty="0">
              <a:solidFill>
                <a:srgbClr val="7030A0"/>
              </a:solidFill>
              <a:latin typeface="Times New Roman" panose="02020603050405020304" pitchFamily="18" charset="0"/>
              <a:cs typeface="Times New Roman" panose="02020603050405020304" pitchFamily="18" charset="0"/>
            </a:endParaRPr>
          </a:p>
        </p:txBody>
      </p:sp>
      <p:pic>
        <p:nvPicPr>
          <p:cNvPr id="6"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4</a:t>
            </a:fld>
            <a:endParaRPr lang="en-US"/>
          </a:p>
        </p:txBody>
      </p:sp>
      <p:sp>
        <p:nvSpPr>
          <p:cNvPr id="4" name="Date Placeholder 3"/>
          <p:cNvSpPr>
            <a:spLocks noGrp="1"/>
          </p:cNvSpPr>
          <p:nvPr>
            <p:ph type="dt" sz="half" idx="10"/>
          </p:nvPr>
        </p:nvSpPr>
        <p:spPr/>
        <p:txBody>
          <a:bodyPr/>
          <a:lstStyle/>
          <a:p>
            <a:pPr>
              <a:defRPr/>
            </a:pPr>
            <a:r>
              <a:rPr lang="en-US" dirty="0"/>
              <a:t>01/05/2024</a:t>
            </a:r>
          </a:p>
        </p:txBody>
      </p:sp>
      <p:sp>
        <p:nvSpPr>
          <p:cNvPr id="11" name="TextBox 10">
            <a:extLst>
              <a:ext uri="{FF2B5EF4-FFF2-40B4-BE49-F238E27FC236}">
                <a16:creationId xmlns:a16="http://schemas.microsoft.com/office/drawing/2014/main" id="{C5F3E32E-CA83-421C-A28C-E77F5D7DB885}"/>
              </a:ext>
            </a:extLst>
          </p:cNvPr>
          <p:cNvSpPr txBox="1"/>
          <p:nvPr/>
        </p:nvSpPr>
        <p:spPr>
          <a:xfrm>
            <a:off x="310718" y="1429897"/>
            <a:ext cx="8595066" cy="923330"/>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purpose of this work is to use convolutional neural networks (CNNs) on histological pictures to create a reliable and effective colorectal cancer classification system [1].</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46D11C1-65C1-4D9A-8B9A-4B9EBFB993CA}"/>
              </a:ext>
            </a:extLst>
          </p:cNvPr>
          <p:cNvSpPr txBox="1"/>
          <p:nvPr/>
        </p:nvSpPr>
        <p:spPr>
          <a:xfrm>
            <a:off x="310718" y="2861946"/>
            <a:ext cx="8513686" cy="646331"/>
          </a:xfrm>
          <a:prstGeom prst="rect">
            <a:avLst/>
          </a:prstGeom>
          <a:noFill/>
        </p:spPr>
        <p:txBody>
          <a:bodyPr wrap="square">
            <a:spAutoFit/>
          </a:bodyPr>
          <a:lstStyle/>
          <a:p>
            <a:pPr marL="285750" indent="-285750" algn="just">
              <a:buFont typeface="Arial" panose="020B0604020202020204" pitchFamily="34" charset="0"/>
              <a:buChar char="•"/>
            </a:pPr>
            <a:r>
              <a:rPr lang="en-US" dirty="0"/>
              <a:t>The diagnosis of colorectal cancer and the choice of treatment depend heavily on the histological classification of the tumor's tissue [2].</a:t>
            </a:r>
            <a:endParaRPr lang="en-IN"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85D9674-C742-4E01-AD11-F2C41C58D401}"/>
              </a:ext>
            </a:extLst>
          </p:cNvPr>
          <p:cNvSpPr txBox="1"/>
          <p:nvPr/>
        </p:nvSpPr>
        <p:spPr>
          <a:xfrm>
            <a:off x="310719" y="3922718"/>
            <a:ext cx="8595065" cy="646331"/>
          </a:xfrm>
          <a:prstGeom prst="rect">
            <a:avLst/>
          </a:prstGeom>
          <a:noFill/>
        </p:spPr>
        <p:txBody>
          <a:bodyPr wrap="square">
            <a:spAutoFit/>
          </a:bodyPr>
          <a:lstStyle/>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 this paper we studies about Vision transformers on colon </a:t>
            </a:r>
            <a:r>
              <a:rPr lang="en-IN" dirty="0" err="1">
                <a:latin typeface="Times New Roman" panose="02020603050405020304" pitchFamily="18" charset="0"/>
                <a:cs typeface="Times New Roman" panose="02020603050405020304" pitchFamily="18" charset="0"/>
              </a:rPr>
              <a:t>Cnacer</a:t>
            </a:r>
            <a:r>
              <a:rPr lang="en-IN" dirty="0">
                <a:latin typeface="Times New Roman" panose="02020603050405020304" pitchFamily="18" charset="0"/>
                <a:cs typeface="Times New Roman" panose="02020603050405020304" pitchFamily="18" charset="0"/>
              </a:rPr>
              <a:t> images [3].</a:t>
            </a:r>
          </a:p>
        </p:txBody>
      </p:sp>
    </p:spTree>
    <p:extLst>
      <p:ext uri="{BB962C8B-B14F-4D97-AF65-F5344CB8AC3E}">
        <p14:creationId xmlns:p14="http://schemas.microsoft.com/office/powerpoint/2010/main" val="341577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7" name="TextShape 1"/>
          <p:cNvSpPr txBox="1"/>
          <p:nvPr/>
        </p:nvSpPr>
        <p:spPr>
          <a:xfrm>
            <a:off x="457380" y="253693"/>
            <a:ext cx="8229240" cy="739273"/>
          </a:xfrm>
          <a:prstGeom prst="rect">
            <a:avLst/>
          </a:prstGeom>
        </p:spPr>
        <p:txBody>
          <a:bodyPr lIns="0" rIns="0" bIns="0" anchor="b"/>
          <a:lstStyle/>
          <a:p>
            <a:pPr algn="ctr">
              <a:lnSpc>
                <a:spcPct val="100000"/>
              </a:lnSpc>
            </a:pPr>
            <a:r>
              <a:rPr lang="en-US" sz="4000" b="1" dirty="0">
                <a:solidFill>
                  <a:srgbClr val="7030A0"/>
                </a:solidFill>
                <a:latin typeface="Times New Roman"/>
              </a:rPr>
              <a:t>Objectives</a:t>
            </a:r>
            <a:endParaRPr dirty="0"/>
          </a:p>
        </p:txBody>
      </p:sp>
      <p:sp>
        <p:nvSpPr>
          <p:cNvPr id="9" name="TextShape 2"/>
          <p:cNvSpPr txBox="1"/>
          <p:nvPr/>
        </p:nvSpPr>
        <p:spPr>
          <a:xfrm>
            <a:off x="533520" y="1295280"/>
            <a:ext cx="8076960" cy="4389120"/>
          </a:xfrm>
          <a:prstGeom prst="rect">
            <a:avLst/>
          </a:prstGeom>
        </p:spPr>
        <p:txBody>
          <a:bodyPr/>
          <a:lstStyle/>
          <a:p>
            <a:pPr algn="just">
              <a:lnSpc>
                <a:spcPct val="100000"/>
              </a:lnSpc>
              <a:buSzPct val="95000"/>
              <a:buFont typeface="Wingdings 2" charset="2"/>
              <a:buChar char=""/>
            </a:pPr>
            <a:endParaRPr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5</a:t>
            </a:fld>
            <a:endParaRPr lang="en-US"/>
          </a:p>
        </p:txBody>
      </p:sp>
      <p:sp>
        <p:nvSpPr>
          <p:cNvPr id="3" name="Date Placeholder 2"/>
          <p:cNvSpPr>
            <a:spLocks noGrp="1"/>
          </p:cNvSpPr>
          <p:nvPr>
            <p:ph type="dt" sz="half" idx="10"/>
          </p:nvPr>
        </p:nvSpPr>
        <p:spPr/>
        <p:txBody>
          <a:bodyPr/>
          <a:lstStyle/>
          <a:p>
            <a:pPr>
              <a:defRPr/>
            </a:pPr>
            <a:r>
              <a:rPr lang="en-US" dirty="0"/>
              <a:t>01/05/2024</a:t>
            </a:r>
          </a:p>
        </p:txBody>
      </p:sp>
      <p:sp>
        <p:nvSpPr>
          <p:cNvPr id="6" name="TextBox 5">
            <a:extLst>
              <a:ext uri="{FF2B5EF4-FFF2-40B4-BE49-F238E27FC236}">
                <a16:creationId xmlns:a16="http://schemas.microsoft.com/office/drawing/2014/main" id="{397E643B-608C-F45B-D397-7A07B32999C7}"/>
              </a:ext>
            </a:extLst>
          </p:cNvPr>
          <p:cNvSpPr txBox="1"/>
          <p:nvPr/>
        </p:nvSpPr>
        <p:spPr>
          <a:xfrm>
            <a:off x="457200" y="1050730"/>
            <a:ext cx="8331692" cy="5262979"/>
          </a:xfrm>
          <a:prstGeom prst="rect">
            <a:avLst/>
          </a:prstGeom>
          <a:noFill/>
        </p:spPr>
        <p:txBody>
          <a:bodyPr wrap="square">
            <a:spAutoFit/>
          </a:bodyPr>
          <a:lstStyle/>
          <a:p>
            <a:pPr algn="just">
              <a:buFont typeface="+mj-lt"/>
              <a:buAutoNum type="arabicPeriod"/>
            </a:pPr>
            <a:r>
              <a:rPr lang="en-US" sz="1600" b="1" i="0" dirty="0">
                <a:effectLst/>
                <a:latin typeface="Times New Roman" panose="02020603050405020304" pitchFamily="18" charset="0"/>
                <a:cs typeface="Times New Roman" panose="02020603050405020304" pitchFamily="18" charset="0"/>
              </a:rPr>
              <a:t>Data Acquisition and Preprocessing:</a:t>
            </a:r>
          </a:p>
          <a:p>
            <a:pPr marL="800100" lvl="1" indent="-342900" algn="just">
              <a:buFont typeface="+mj-lt"/>
              <a:buAutoNum type="alphaLcPeriod"/>
            </a:pPr>
            <a:r>
              <a:rPr lang="en-US" sz="1600" b="1" i="0" dirty="0">
                <a:effectLst/>
                <a:latin typeface="Times New Roman" panose="02020603050405020304" pitchFamily="18" charset="0"/>
                <a:cs typeface="Times New Roman" panose="02020603050405020304" pitchFamily="18" charset="0"/>
              </a:rPr>
              <a:t>Obtain the dataset containing images for classification.</a:t>
            </a:r>
          </a:p>
          <a:p>
            <a:pPr marL="800100" lvl="1" indent="-342900" algn="just">
              <a:buFont typeface="+mj-lt"/>
              <a:buAutoNum type="alphaLcPeriod"/>
            </a:pPr>
            <a:r>
              <a:rPr lang="en-US" sz="1600" b="1" i="0" dirty="0">
                <a:effectLst/>
                <a:latin typeface="Times New Roman" panose="02020603050405020304" pitchFamily="18" charset="0"/>
                <a:cs typeface="Times New Roman" panose="02020603050405020304" pitchFamily="18" charset="0"/>
              </a:rPr>
              <a:t>Preprocess the images if necessary (e.g., resizing, normalization, augmentation).</a:t>
            </a:r>
          </a:p>
          <a:p>
            <a:pPr algn="just">
              <a:buFont typeface="+mj-lt"/>
              <a:buAutoNum type="arabicPeriod"/>
            </a:pPr>
            <a:r>
              <a:rPr lang="en-US" sz="1600" b="1" i="0" dirty="0">
                <a:effectLst/>
                <a:latin typeface="Times New Roman" panose="02020603050405020304" pitchFamily="18" charset="0"/>
                <a:cs typeface="Times New Roman" panose="02020603050405020304" pitchFamily="18" charset="0"/>
              </a:rPr>
              <a:t>Splitting Dataset:</a:t>
            </a:r>
          </a:p>
          <a:p>
            <a:pPr marL="800100" lvl="1" indent="-342900" algn="just">
              <a:buFont typeface="+mj-lt"/>
              <a:buAutoNum type="alphaLcPeriod"/>
            </a:pPr>
            <a:r>
              <a:rPr lang="en-US" sz="1600" b="1" i="0" dirty="0">
                <a:effectLst/>
                <a:latin typeface="Times New Roman" panose="02020603050405020304" pitchFamily="18" charset="0"/>
                <a:cs typeface="Times New Roman" panose="02020603050405020304" pitchFamily="18" charset="0"/>
              </a:rPr>
              <a:t>Divide the dataset into two subsets: training set and testing set.</a:t>
            </a:r>
          </a:p>
          <a:p>
            <a:pPr marL="800100" lvl="1" indent="-342900" algn="just">
              <a:buFont typeface="+mj-lt"/>
              <a:buAutoNum type="alphaLcPeriod"/>
            </a:pPr>
            <a:r>
              <a:rPr lang="en-US" sz="1600" b="1" i="0" dirty="0">
                <a:effectLst/>
                <a:latin typeface="Times New Roman" panose="02020603050405020304" pitchFamily="18" charset="0"/>
                <a:cs typeface="Times New Roman" panose="02020603050405020304" pitchFamily="18" charset="0"/>
              </a:rPr>
              <a:t>Typically, you allocate a larger portion (e.g., 80%) to the training set and the rest to the testing set.</a:t>
            </a:r>
          </a:p>
          <a:p>
            <a:pPr algn="just">
              <a:buFont typeface="+mj-lt"/>
              <a:buAutoNum type="arabicPeriod"/>
            </a:pPr>
            <a:r>
              <a:rPr lang="en-US" sz="1600" b="1" i="0" dirty="0">
                <a:effectLst/>
                <a:latin typeface="Times New Roman" panose="02020603050405020304" pitchFamily="18" charset="0"/>
                <a:cs typeface="Times New Roman" panose="02020603050405020304" pitchFamily="18" charset="0"/>
              </a:rPr>
              <a:t>Create CNN Model:</a:t>
            </a:r>
          </a:p>
          <a:p>
            <a:pPr marL="800100" lvl="1" indent="-342900" algn="just">
              <a:buFont typeface="+mj-lt"/>
              <a:buAutoNum type="alphaLcPeriod"/>
            </a:pPr>
            <a:r>
              <a:rPr lang="en-US" sz="1600" b="1" i="0" dirty="0">
                <a:effectLst/>
                <a:latin typeface="Times New Roman" panose="02020603050405020304" pitchFamily="18" charset="0"/>
                <a:cs typeface="Times New Roman" panose="02020603050405020304" pitchFamily="18" charset="0"/>
              </a:rPr>
              <a:t>Design and define a Convolutional Neural Network architecture suitable for image classification.</a:t>
            </a:r>
          </a:p>
          <a:p>
            <a:pPr marL="800100" lvl="1" indent="-342900" algn="just">
              <a:buFont typeface="+mj-lt"/>
              <a:buAutoNum type="alphaLcPeriod"/>
            </a:pPr>
            <a:r>
              <a:rPr lang="en-US" sz="1600" b="1" i="0" dirty="0">
                <a:effectLst/>
                <a:latin typeface="Times New Roman" panose="02020603050405020304" pitchFamily="18" charset="0"/>
                <a:cs typeface="Times New Roman" panose="02020603050405020304" pitchFamily="18" charset="0"/>
              </a:rPr>
              <a:t>This could involve stacking convolutional layers, pooling layers, and fully connected layers.</a:t>
            </a:r>
          </a:p>
          <a:p>
            <a:pPr marL="800100" lvl="1" indent="-342900" algn="just">
              <a:buFont typeface="+mj-lt"/>
              <a:buAutoNum type="alphaLcPeriod"/>
            </a:pPr>
            <a:r>
              <a:rPr lang="en-US" sz="1600" b="1" i="0" dirty="0">
                <a:effectLst/>
                <a:latin typeface="Times New Roman" panose="02020603050405020304" pitchFamily="18" charset="0"/>
                <a:cs typeface="Times New Roman" panose="02020603050405020304" pitchFamily="18" charset="0"/>
              </a:rPr>
              <a:t>Compile the model with an appropriate loss function and optimization algorithm.</a:t>
            </a:r>
          </a:p>
          <a:p>
            <a:pPr algn="just">
              <a:buFont typeface="+mj-lt"/>
              <a:buAutoNum type="arabicPeriod"/>
            </a:pPr>
            <a:r>
              <a:rPr lang="en-US" sz="1600" b="1" i="0" dirty="0">
                <a:effectLst/>
                <a:latin typeface="Times New Roman" panose="02020603050405020304" pitchFamily="18" charset="0"/>
                <a:cs typeface="Times New Roman" panose="02020603050405020304" pitchFamily="18" charset="0"/>
              </a:rPr>
              <a:t>Train CNN Model:</a:t>
            </a:r>
          </a:p>
          <a:p>
            <a:pPr marL="800100" lvl="1" indent="-342900" algn="just">
              <a:buFont typeface="+mj-lt"/>
              <a:buAutoNum type="alphaLcPeriod"/>
            </a:pPr>
            <a:r>
              <a:rPr lang="en-US" sz="1600" b="1" i="0" dirty="0">
                <a:effectLst/>
                <a:latin typeface="Times New Roman" panose="02020603050405020304" pitchFamily="18" charset="0"/>
                <a:cs typeface="Times New Roman" panose="02020603050405020304" pitchFamily="18" charset="0"/>
              </a:rPr>
              <a:t>Feed the training images into the CNN model.</a:t>
            </a:r>
          </a:p>
          <a:p>
            <a:pPr marL="800100" lvl="1" indent="-342900" algn="just">
              <a:buFont typeface="+mj-lt"/>
              <a:buAutoNum type="alphaLcPeriod"/>
            </a:pPr>
            <a:r>
              <a:rPr lang="en-US" sz="1600" b="1" i="0" dirty="0">
                <a:effectLst/>
                <a:latin typeface="Times New Roman" panose="02020603050405020304" pitchFamily="18" charset="0"/>
                <a:cs typeface="Times New Roman" panose="02020603050405020304" pitchFamily="18" charset="0"/>
              </a:rPr>
              <a:t>Adjust the model's weights iteratively through backpropagation to minimize the loss function.</a:t>
            </a:r>
          </a:p>
          <a:p>
            <a:pPr marL="800100" lvl="1" indent="-342900" algn="just">
              <a:buFont typeface="+mj-lt"/>
              <a:buAutoNum type="alphaLcPeriod"/>
            </a:pPr>
            <a:r>
              <a:rPr lang="en-US" sz="1600" b="1" i="0" dirty="0">
                <a:effectLst/>
                <a:latin typeface="Times New Roman" panose="02020603050405020304" pitchFamily="18" charset="0"/>
                <a:cs typeface="Times New Roman" panose="02020603050405020304" pitchFamily="18" charset="0"/>
              </a:rPr>
              <a:t>Monitor the model's performance on the training set and optionally on a validation set.</a:t>
            </a:r>
          </a:p>
          <a:p>
            <a:pPr marL="800100" lvl="1" indent="-342900" algn="just">
              <a:buFont typeface="+mj-lt"/>
              <a:buAutoNum type="alphaLcPeriod"/>
            </a:pPr>
            <a:r>
              <a:rPr lang="en-US" sz="1600" b="1" i="0" dirty="0">
                <a:effectLst/>
                <a:latin typeface="Times New Roman" panose="02020603050405020304" pitchFamily="18" charset="0"/>
                <a:cs typeface="Times New Roman" panose="02020603050405020304" pitchFamily="18" charset="0"/>
              </a:rPr>
              <a:t>Stop training based on predefined criteria (e.g., reaching a certain accuracy or after a certain number of epochs).</a:t>
            </a:r>
          </a:p>
        </p:txBody>
      </p:sp>
    </p:spTree>
    <p:extLst>
      <p:ext uri="{BB962C8B-B14F-4D97-AF65-F5344CB8AC3E}">
        <p14:creationId xmlns:p14="http://schemas.microsoft.com/office/powerpoint/2010/main" val="2884309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6D2186-BCA9-421E-A174-6A2C9366DAA9}"/>
              </a:ext>
            </a:extLst>
          </p:cNvPr>
          <p:cNvSpPr>
            <a:spLocks noGrp="1"/>
          </p:cNvSpPr>
          <p:nvPr>
            <p:ph type="dt" sz="half" idx="10"/>
          </p:nvPr>
        </p:nvSpPr>
        <p:spPr/>
        <p:txBody>
          <a:bodyPr/>
          <a:lstStyle/>
          <a:p>
            <a:pPr>
              <a:defRPr/>
            </a:pPr>
            <a:fld id="{86C58340-F648-433E-802F-26CB6A0C1093}" type="datetime1">
              <a:rPr lang="en-US" smtClean="0"/>
              <a:t>4/30/2024</a:t>
            </a:fld>
            <a:endParaRPr lang="en-US"/>
          </a:p>
        </p:txBody>
      </p:sp>
      <p:sp>
        <p:nvSpPr>
          <p:cNvPr id="3" name="Footer Placeholder 2">
            <a:extLst>
              <a:ext uri="{FF2B5EF4-FFF2-40B4-BE49-F238E27FC236}">
                <a16:creationId xmlns:a16="http://schemas.microsoft.com/office/drawing/2014/main" id="{0C987E7C-1EAE-4763-8B5C-EA721CE64DBC}"/>
              </a:ext>
            </a:extLst>
          </p:cNvPr>
          <p:cNvSpPr>
            <a:spLocks noGrp="1"/>
          </p:cNvSpPr>
          <p:nvPr>
            <p:ph type="ftr" sz="quarter" idx="11"/>
          </p:nvPr>
        </p:nvSpPr>
        <p:spPr/>
        <p:txBody>
          <a:bodyPr/>
          <a:lstStyle/>
          <a:p>
            <a:pPr>
              <a:defRPr/>
            </a:pPr>
            <a:r>
              <a:rPr lang="en-US"/>
              <a:t>Dept. of CSE, University of Engineering &amp; Management, Jaipur</a:t>
            </a:r>
          </a:p>
        </p:txBody>
      </p:sp>
      <p:sp>
        <p:nvSpPr>
          <p:cNvPr id="4" name="Slide Number Placeholder 3">
            <a:extLst>
              <a:ext uri="{FF2B5EF4-FFF2-40B4-BE49-F238E27FC236}">
                <a16:creationId xmlns:a16="http://schemas.microsoft.com/office/drawing/2014/main" id="{16FB04CE-D635-49C8-AFAB-EFF39E1F164B}"/>
              </a:ext>
            </a:extLst>
          </p:cNvPr>
          <p:cNvSpPr>
            <a:spLocks noGrp="1"/>
          </p:cNvSpPr>
          <p:nvPr>
            <p:ph type="sldNum" sz="quarter" idx="12"/>
          </p:nvPr>
        </p:nvSpPr>
        <p:spPr/>
        <p:txBody>
          <a:bodyPr/>
          <a:lstStyle/>
          <a:p>
            <a:pPr>
              <a:defRPr/>
            </a:pPr>
            <a:fld id="{86050BBA-66D0-41CB-81A9-58693C9A8297}" type="slidenum">
              <a:rPr lang="en-US" smtClean="0"/>
              <a:pPr>
                <a:defRPr/>
              </a:pPr>
              <a:t>6</a:t>
            </a:fld>
            <a:endParaRPr lang="en-US"/>
          </a:p>
        </p:txBody>
      </p:sp>
      <p:sp>
        <p:nvSpPr>
          <p:cNvPr id="6" name="TextBox 5">
            <a:extLst>
              <a:ext uri="{FF2B5EF4-FFF2-40B4-BE49-F238E27FC236}">
                <a16:creationId xmlns:a16="http://schemas.microsoft.com/office/drawing/2014/main" id="{54CE9D2C-E8E0-4456-A33D-DE9D600DCB25}"/>
              </a:ext>
            </a:extLst>
          </p:cNvPr>
          <p:cNvSpPr txBox="1"/>
          <p:nvPr/>
        </p:nvSpPr>
        <p:spPr>
          <a:xfrm>
            <a:off x="319596" y="600928"/>
            <a:ext cx="8047608" cy="5755422"/>
          </a:xfrm>
          <a:prstGeom prst="rect">
            <a:avLst/>
          </a:prstGeom>
          <a:noFill/>
        </p:spPr>
        <p:txBody>
          <a:bodyPr wrap="square">
            <a:spAutoFit/>
          </a:bodyPr>
          <a:lstStyle/>
          <a:p>
            <a:pPr algn="just"/>
            <a:r>
              <a:rPr lang="en-US" sz="1600" b="1" i="0" dirty="0">
                <a:effectLst/>
                <a:latin typeface="Times New Roman" panose="02020603050405020304" pitchFamily="18" charset="0"/>
                <a:cs typeface="Times New Roman" panose="02020603050405020304" pitchFamily="18" charset="0"/>
              </a:rPr>
              <a:t>5. Create ViT Model:</a:t>
            </a:r>
          </a:p>
          <a:p>
            <a:pPr marL="800100" lvl="1" indent="-342900" algn="just">
              <a:buFont typeface="+mj-lt"/>
              <a:buAutoNum type="alphaLcPeriod"/>
            </a:pPr>
            <a:r>
              <a:rPr lang="en-US" sz="1600" b="1" i="0" dirty="0">
                <a:effectLst/>
                <a:latin typeface="Times New Roman" panose="02020603050405020304" pitchFamily="18" charset="0"/>
                <a:cs typeface="Times New Roman" panose="02020603050405020304" pitchFamily="18" charset="0"/>
              </a:rPr>
              <a:t>Implement a Vision Transformer architecture for image classification.</a:t>
            </a:r>
          </a:p>
          <a:p>
            <a:pPr marL="800100" lvl="1" indent="-342900" algn="just">
              <a:buFont typeface="+mj-lt"/>
              <a:buAutoNum type="alphaLcPeriod"/>
            </a:pPr>
            <a:r>
              <a:rPr lang="en-US" sz="1600" b="1" i="0" dirty="0">
                <a:effectLst/>
                <a:latin typeface="Times New Roman" panose="02020603050405020304" pitchFamily="18" charset="0"/>
                <a:cs typeface="Times New Roman" panose="02020603050405020304" pitchFamily="18" charset="0"/>
              </a:rPr>
              <a:t>This involves breaking down the input image into patches, passing them through  multiple transformer layers, and producing classification results.</a:t>
            </a:r>
          </a:p>
          <a:p>
            <a:pPr marL="800100" lvl="1" indent="-342900" algn="just">
              <a:buFont typeface="+mj-lt"/>
              <a:buAutoNum type="alphaLcPeriod"/>
            </a:pPr>
            <a:r>
              <a:rPr lang="en-US" sz="1600" b="1" i="0" dirty="0">
                <a:effectLst/>
                <a:latin typeface="Times New Roman" panose="02020603050405020304" pitchFamily="18" charset="0"/>
                <a:cs typeface="Times New Roman" panose="02020603050405020304" pitchFamily="18" charset="0"/>
              </a:rPr>
              <a:t>Compile the ViT model with appropriate settings.</a:t>
            </a:r>
          </a:p>
          <a:p>
            <a:pPr algn="just"/>
            <a:r>
              <a:rPr lang="en-US" sz="1600" b="1" i="0" dirty="0">
                <a:effectLst/>
                <a:latin typeface="Times New Roman" panose="02020603050405020304" pitchFamily="18" charset="0"/>
                <a:cs typeface="Times New Roman" panose="02020603050405020304" pitchFamily="18" charset="0"/>
              </a:rPr>
              <a:t>6. Train ViT Model:</a:t>
            </a:r>
          </a:p>
          <a:p>
            <a:pPr marL="800100" lvl="1" indent="-342900" algn="just">
              <a:buFont typeface="+mj-lt"/>
              <a:buAutoNum type="alphaLcPeriod"/>
            </a:pPr>
            <a:r>
              <a:rPr lang="en-US" sz="1600" b="1" i="0" dirty="0">
                <a:effectLst/>
                <a:latin typeface="Times New Roman" panose="02020603050405020304" pitchFamily="18" charset="0"/>
                <a:cs typeface="Times New Roman" panose="02020603050405020304" pitchFamily="18" charset="0"/>
              </a:rPr>
              <a:t>Feed the training images into the ViT model.</a:t>
            </a:r>
          </a:p>
          <a:p>
            <a:pPr marL="800100" lvl="1" indent="-342900" algn="just">
              <a:buFont typeface="+mj-lt"/>
              <a:buAutoNum type="alphaLcPeriod"/>
            </a:pPr>
            <a:r>
              <a:rPr lang="en-US" sz="1600" b="1" i="0" dirty="0">
                <a:effectLst/>
                <a:latin typeface="Times New Roman" panose="02020603050405020304" pitchFamily="18" charset="0"/>
                <a:cs typeface="Times New Roman" panose="02020603050405020304" pitchFamily="18" charset="0"/>
              </a:rPr>
              <a:t>Similar to training the CNN model, adjust the ViT model's weights iteratively           through backpropagation to minimize the loss function.</a:t>
            </a:r>
          </a:p>
          <a:p>
            <a:pPr marL="800100" lvl="1" indent="-342900" algn="just">
              <a:buFont typeface="+mj-lt"/>
              <a:buAutoNum type="alphaLcPeriod"/>
            </a:pPr>
            <a:r>
              <a:rPr lang="en-US" sz="1600" b="1" i="0" dirty="0">
                <a:effectLst/>
                <a:latin typeface="Times New Roman" panose="02020603050405020304" pitchFamily="18" charset="0"/>
                <a:cs typeface="Times New Roman" panose="02020603050405020304" pitchFamily="18" charset="0"/>
              </a:rPr>
              <a:t>Monitor the model's performance on the training set and optionally on a validation set.</a:t>
            </a:r>
          </a:p>
          <a:p>
            <a:pPr marL="800100" lvl="1" indent="-342900" algn="just">
              <a:buFont typeface="+mj-lt"/>
              <a:buAutoNum type="alphaLcPeriod"/>
            </a:pPr>
            <a:r>
              <a:rPr lang="en-US" sz="1600" b="1" i="0" dirty="0">
                <a:effectLst/>
                <a:latin typeface="Times New Roman" panose="02020603050405020304" pitchFamily="18" charset="0"/>
                <a:cs typeface="Times New Roman" panose="02020603050405020304" pitchFamily="18" charset="0"/>
              </a:rPr>
              <a:t>Stop training based on predefined criteria.</a:t>
            </a:r>
          </a:p>
          <a:p>
            <a:pPr algn="just"/>
            <a:r>
              <a:rPr lang="en-US" sz="1600" b="1" i="0" dirty="0">
                <a:effectLst/>
                <a:latin typeface="Times New Roman" panose="02020603050405020304" pitchFamily="18" charset="0"/>
                <a:cs typeface="Times New Roman" panose="02020603050405020304" pitchFamily="18" charset="0"/>
              </a:rPr>
              <a:t>7. Create Different Advanced ViT Models:</a:t>
            </a:r>
          </a:p>
          <a:p>
            <a:pPr marL="800100" lvl="1" indent="-342900" algn="just">
              <a:buFont typeface="+mj-lt"/>
              <a:buAutoNum type="alphaLcPeriod"/>
            </a:pPr>
            <a:r>
              <a:rPr lang="en-US" sz="1600" b="1" i="0" dirty="0">
                <a:effectLst/>
                <a:latin typeface="Times New Roman" panose="02020603050405020304" pitchFamily="18" charset="0"/>
                <a:cs typeface="Times New Roman" panose="02020603050405020304" pitchFamily="18" charset="0"/>
              </a:rPr>
              <a:t>Experiment with variations of the ViT architecture or incorporate advanced techniques to improve performance.</a:t>
            </a:r>
          </a:p>
          <a:p>
            <a:pPr lvl="1" algn="just"/>
            <a:r>
              <a:rPr lang="en-US" sz="1600" b="1" i="0" dirty="0">
                <a:effectLst/>
                <a:latin typeface="Times New Roman" panose="02020603050405020304" pitchFamily="18" charset="0"/>
                <a:cs typeface="Times New Roman" panose="02020603050405020304" pitchFamily="18" charset="0"/>
              </a:rPr>
              <a:t>b. This could involve modifying the number of layers, patch sizes, attention mechanisms, or incorporating auxiliary tasks.</a:t>
            </a:r>
          </a:p>
          <a:p>
            <a:pPr algn="just"/>
            <a:r>
              <a:rPr lang="en-US" sz="1600" b="1" i="0" dirty="0">
                <a:effectLst/>
                <a:latin typeface="Times New Roman" panose="02020603050405020304" pitchFamily="18" charset="0"/>
                <a:cs typeface="Times New Roman" panose="02020603050405020304" pitchFamily="18" charset="0"/>
              </a:rPr>
              <a:t>8. Train All Advanced ViT Models:</a:t>
            </a:r>
          </a:p>
          <a:p>
            <a:pPr marL="800100" lvl="1" indent="-342900" algn="just">
              <a:buFont typeface="+mj-lt"/>
              <a:buAutoNum type="alphaLcPeriod"/>
            </a:pPr>
            <a:r>
              <a:rPr lang="en-US" sz="1600" b="1" i="0" dirty="0">
                <a:effectLst/>
                <a:latin typeface="Times New Roman" panose="02020603050405020304" pitchFamily="18" charset="0"/>
                <a:cs typeface="Times New Roman" panose="02020603050405020304" pitchFamily="18" charset="0"/>
              </a:rPr>
              <a:t>Feed the training images into each of the advanced ViT models.</a:t>
            </a:r>
          </a:p>
          <a:p>
            <a:pPr marL="800100" lvl="1" indent="-342900" algn="just">
              <a:buFont typeface="+mj-lt"/>
              <a:buAutoNum type="alphaLcPeriod"/>
            </a:pPr>
            <a:r>
              <a:rPr lang="en-US" sz="1600" b="1" i="0" dirty="0">
                <a:effectLst/>
                <a:latin typeface="Times New Roman" panose="02020603050405020304" pitchFamily="18" charset="0"/>
                <a:cs typeface="Times New Roman" panose="02020603050405020304" pitchFamily="18" charset="0"/>
              </a:rPr>
              <a:t>Train each model by adjusting their weights iteratively through backpropagation to minimize the loss function.</a:t>
            </a:r>
          </a:p>
          <a:p>
            <a:pPr marL="800100" lvl="1" indent="-342900" algn="just">
              <a:buFont typeface="+mj-lt"/>
              <a:buAutoNum type="alphaLcPeriod"/>
            </a:pPr>
            <a:r>
              <a:rPr lang="en-US" sz="1600" b="1" i="0" dirty="0">
                <a:effectLst/>
                <a:latin typeface="Times New Roman" panose="02020603050405020304" pitchFamily="18" charset="0"/>
                <a:cs typeface="Times New Roman" panose="02020603050405020304" pitchFamily="18" charset="0"/>
              </a:rPr>
              <a:t>Monitor the performance of each model and compare their results.</a:t>
            </a:r>
          </a:p>
          <a:p>
            <a:pPr marL="800100" lvl="1" indent="-342900" algn="just">
              <a:buFont typeface="+mj-lt"/>
              <a:buAutoNum type="alphaLcPeriod"/>
            </a:pPr>
            <a:r>
              <a:rPr lang="en-US" sz="1600" b="1" i="0" dirty="0">
                <a:effectLst/>
                <a:latin typeface="Times New Roman" panose="02020603050405020304" pitchFamily="18" charset="0"/>
                <a:cs typeface="Times New Roman" panose="02020603050405020304" pitchFamily="18" charset="0"/>
              </a:rPr>
              <a:t>Select the best-performing model(s) based on predefined evaluation metrics.</a:t>
            </a:r>
          </a:p>
        </p:txBody>
      </p:sp>
    </p:spTree>
    <p:extLst>
      <p:ext uri="{BB962C8B-B14F-4D97-AF65-F5344CB8AC3E}">
        <p14:creationId xmlns:p14="http://schemas.microsoft.com/office/powerpoint/2010/main" val="175971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5" name="TextShape 1"/>
          <p:cNvSpPr txBox="1"/>
          <p:nvPr/>
        </p:nvSpPr>
        <p:spPr>
          <a:xfrm>
            <a:off x="495900" y="127080"/>
            <a:ext cx="8229240" cy="914040"/>
          </a:xfrm>
          <a:prstGeom prst="rect">
            <a:avLst/>
          </a:prstGeom>
        </p:spPr>
        <p:txBody>
          <a:bodyPr lIns="0" rIns="0" bIns="0" anchor="b"/>
          <a:lstStyle/>
          <a:p>
            <a:pPr algn="ctr">
              <a:lnSpc>
                <a:spcPct val="100000"/>
              </a:lnSpc>
            </a:pPr>
            <a:r>
              <a:rPr lang="en-US" sz="4000" b="1" dirty="0">
                <a:solidFill>
                  <a:srgbClr val="7030A0"/>
                </a:solidFill>
                <a:latin typeface="Times New Roman"/>
              </a:rPr>
              <a:t>Proposed Model</a:t>
            </a:r>
            <a:endParaRPr dirty="0"/>
          </a:p>
        </p:txBody>
      </p:sp>
      <p:pic>
        <p:nvPicPr>
          <p:cNvPr id="21"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7</a:t>
            </a:fld>
            <a:endParaRPr lang="en-US"/>
          </a:p>
        </p:txBody>
      </p:sp>
      <p:sp>
        <p:nvSpPr>
          <p:cNvPr id="3" name="Date Placeholder 2"/>
          <p:cNvSpPr>
            <a:spLocks noGrp="1"/>
          </p:cNvSpPr>
          <p:nvPr>
            <p:ph type="dt" sz="half" idx="10"/>
          </p:nvPr>
        </p:nvSpPr>
        <p:spPr/>
        <p:txBody>
          <a:bodyPr/>
          <a:lstStyle/>
          <a:p>
            <a:pPr>
              <a:defRPr/>
            </a:pPr>
            <a:r>
              <a:rPr lang="en-US" dirty="0"/>
              <a:t>01/05/2024</a:t>
            </a:r>
          </a:p>
        </p:txBody>
      </p:sp>
      <p:sp>
        <p:nvSpPr>
          <p:cNvPr id="7" name="TextBox 6">
            <a:extLst>
              <a:ext uri="{FF2B5EF4-FFF2-40B4-BE49-F238E27FC236}">
                <a16:creationId xmlns:a16="http://schemas.microsoft.com/office/drawing/2014/main" id="{42862A29-1661-921C-76B1-FBD77C5F5C0F}"/>
              </a:ext>
            </a:extLst>
          </p:cNvPr>
          <p:cNvSpPr txBox="1"/>
          <p:nvPr/>
        </p:nvSpPr>
        <p:spPr>
          <a:xfrm>
            <a:off x="4809565" y="5045347"/>
            <a:ext cx="4580964" cy="369332"/>
          </a:xfrm>
          <a:prstGeom prst="rect">
            <a:avLst/>
          </a:prstGeom>
          <a:noFill/>
        </p:spPr>
        <p:txBody>
          <a:bodyPr wrap="square">
            <a:spAutoFit/>
          </a:bodyPr>
          <a:lstStyle/>
          <a:p>
            <a:pPr algn="ctr" hangingPunct="0"/>
            <a:r>
              <a:rPr lang="en-AU" sz="1800" dirty="0">
                <a:solidFill>
                  <a:srgbClr val="000000"/>
                </a:solidFill>
                <a:effectLst/>
                <a:latin typeface="Times" panose="02020603050405020304" pitchFamily="18" charset="0"/>
                <a:ea typeface="PMingLiU" panose="02020500000000000000" pitchFamily="18" charset="-120"/>
              </a:rPr>
              <a:t>Figure 2:-Proposed Model</a:t>
            </a:r>
            <a:endParaRPr lang="en-IN" sz="1800" dirty="0">
              <a:effectLst/>
              <a:latin typeface="Times" panose="02020603050405020304" pitchFamily="18" charset="0"/>
              <a:ea typeface="PMingLiU" panose="02020500000000000000" pitchFamily="18" charset="-120"/>
            </a:endParaRPr>
          </a:p>
        </p:txBody>
      </p:sp>
      <p:sp>
        <p:nvSpPr>
          <p:cNvPr id="9" name="TextBox 8">
            <a:extLst>
              <a:ext uri="{FF2B5EF4-FFF2-40B4-BE49-F238E27FC236}">
                <a16:creationId xmlns:a16="http://schemas.microsoft.com/office/drawing/2014/main" id="{61458121-A4A3-1ECD-3811-82CDB5E4E2DD}"/>
              </a:ext>
            </a:extLst>
          </p:cNvPr>
          <p:cNvSpPr txBox="1"/>
          <p:nvPr/>
        </p:nvSpPr>
        <p:spPr>
          <a:xfrm>
            <a:off x="654424" y="1295557"/>
            <a:ext cx="4697506" cy="4524315"/>
          </a:xfrm>
          <a:prstGeom prst="rect">
            <a:avLst/>
          </a:prstGeom>
          <a:noFill/>
        </p:spPr>
        <p:txBody>
          <a:bodyPr wrap="square">
            <a:spAutoFit/>
          </a:bodyPr>
          <a:lstStyle/>
          <a:p>
            <a:pPr algn="just"/>
            <a:r>
              <a:rPr lang="en-IN" sz="1800" dirty="0">
                <a:latin typeface="Times New Roman" panose="02020603050405020304" pitchFamily="18" charset="0"/>
                <a:cs typeface="Times New Roman" panose="02020603050405020304" pitchFamily="18" charset="0"/>
              </a:rPr>
              <a:t>Import Library (</a:t>
            </a:r>
            <a:r>
              <a:rPr lang="en-IN" sz="1800" dirty="0" err="1">
                <a:latin typeface="Times New Roman" panose="02020603050405020304" pitchFamily="18" charset="0"/>
                <a:cs typeface="Times New Roman" panose="02020603050405020304" pitchFamily="18" charset="0"/>
              </a:rPr>
              <a:t>numpy</a:t>
            </a:r>
            <a:r>
              <a:rPr lang="en-IN" sz="1800" dirty="0">
                <a:latin typeface="Times New Roman" panose="02020603050405020304" pitchFamily="18" charset="0"/>
                <a:cs typeface="Times New Roman" panose="02020603050405020304" pitchFamily="18" charset="0"/>
              </a:rPr>
              <a:t>, Pandas, </a:t>
            </a:r>
            <a:r>
              <a:rPr lang="en-IN" sz="1800" dirty="0" err="1">
                <a:latin typeface="Times New Roman" panose="02020603050405020304" pitchFamily="18" charset="0"/>
                <a:cs typeface="Times New Roman" panose="02020603050405020304" pitchFamily="18" charset="0"/>
              </a:rPr>
              <a:t>tensorflows</a:t>
            </a:r>
            <a:r>
              <a:rPr lang="en-IN" sz="1800" dirty="0">
                <a:latin typeface="Times New Roman" panose="02020603050405020304" pitchFamily="18" charset="0"/>
                <a:cs typeface="Times New Roman" panose="02020603050405020304" pitchFamily="18" charset="0"/>
              </a:rPr>
              <a:t>). After that load the full dataset and split the data into train and </a:t>
            </a:r>
            <a:r>
              <a:rPr lang="en-IN" sz="1800" dirty="0" err="1">
                <a:latin typeface="Times New Roman" panose="02020603050405020304" pitchFamily="18" charset="0"/>
                <a:cs typeface="Times New Roman" panose="02020603050405020304" pitchFamily="18" charset="0"/>
              </a:rPr>
              <a:t>tast</a:t>
            </a:r>
            <a:r>
              <a:rPr lang="en-IN" dirty="0">
                <a:latin typeface="Times New Roman" panose="02020603050405020304" pitchFamily="18" charset="0"/>
                <a:cs typeface="Times New Roman" panose="02020603050405020304" pitchFamily="18" charset="0"/>
              </a:rPr>
              <a:t>. Then we add CNN and train that model</a:t>
            </a:r>
            <a:r>
              <a:rPr lang="en-IN" sz="1800" dirty="0">
                <a:latin typeface="Times New Roman" panose="02020603050405020304" pitchFamily="18" charset="0"/>
                <a:cs typeface="Times New Roman" panose="02020603050405020304" pitchFamily="18" charset="0"/>
              </a:rPr>
              <a:t>. After we build the </a:t>
            </a:r>
            <a:r>
              <a:rPr lang="en-IN" sz="1800" dirty="0" err="1">
                <a:latin typeface="Times New Roman" panose="02020603050405020304" pitchFamily="18" charset="0"/>
                <a:cs typeface="Times New Roman" panose="02020603050405020304" pitchFamily="18" charset="0"/>
              </a:rPr>
              <a:t>ViT</a:t>
            </a:r>
            <a:r>
              <a:rPr lang="en-IN" sz="1800" dirty="0">
                <a:latin typeface="Times New Roman" panose="02020603050405020304" pitchFamily="18" charset="0"/>
                <a:cs typeface="Times New Roman" panose="02020603050405020304" pitchFamily="18" charset="0"/>
              </a:rPr>
              <a:t> model. Then add 9 different </a:t>
            </a:r>
            <a:r>
              <a:rPr lang="en-IN" sz="1800" dirty="0" err="1">
                <a:latin typeface="Times New Roman" panose="02020603050405020304" pitchFamily="18" charset="0"/>
                <a:cs typeface="Times New Roman" panose="02020603050405020304" pitchFamily="18" charset="0"/>
              </a:rPr>
              <a:t>ViT</a:t>
            </a:r>
            <a:r>
              <a:rPr lang="en-IN" sz="1800" dirty="0">
                <a:latin typeface="Times New Roman" panose="02020603050405020304" pitchFamily="18" charset="0"/>
                <a:cs typeface="Times New Roman" panose="02020603050405020304" pitchFamily="18" charset="0"/>
              </a:rPr>
              <a:t> model and train that model. </a:t>
            </a:r>
          </a:p>
          <a:p>
            <a:pPr algn="just"/>
            <a:r>
              <a:rPr lang="en-IN" sz="1800" dirty="0">
                <a:latin typeface="Times New Roman" panose="02020603050405020304" pitchFamily="18" charset="0"/>
                <a:cs typeface="Times New Roman" panose="02020603050405020304" pitchFamily="18" charset="0"/>
              </a:rPr>
              <a:t>9 different </a:t>
            </a:r>
            <a:r>
              <a:rPr lang="en-IN" sz="1800" dirty="0" err="1">
                <a:latin typeface="Times New Roman" panose="02020603050405020304" pitchFamily="18" charset="0"/>
                <a:cs typeface="Times New Roman" panose="02020603050405020304" pitchFamily="18" charset="0"/>
              </a:rPr>
              <a:t>ViT</a:t>
            </a:r>
            <a:r>
              <a:rPr lang="en-IN" sz="1800" dirty="0">
                <a:latin typeface="Times New Roman" panose="02020603050405020304" pitchFamily="18" charset="0"/>
                <a:cs typeface="Times New Roman" panose="02020603050405020304" pitchFamily="18" charset="0"/>
              </a:rPr>
              <a:t> model:- </a:t>
            </a:r>
          </a:p>
          <a:p>
            <a:pPr marL="400050" indent="-400050" algn="just">
              <a:buAutoNum type="romanLcParenBoth"/>
            </a:pPr>
            <a:r>
              <a:rPr lang="en-IN" dirty="0" err="1">
                <a:latin typeface="Times New Roman" panose="02020603050405020304" pitchFamily="18" charset="0"/>
                <a:cs typeface="Times New Roman" panose="02020603050405020304" pitchFamily="18" charset="0"/>
              </a:rPr>
              <a:t>DeepViT</a:t>
            </a:r>
            <a:endParaRPr lang="en-IN" dirty="0">
              <a:latin typeface="Times New Roman" panose="02020603050405020304" pitchFamily="18" charset="0"/>
              <a:cs typeface="Times New Roman" panose="02020603050405020304" pitchFamily="18" charset="0"/>
            </a:endParaRPr>
          </a:p>
          <a:p>
            <a:pPr marL="400050" indent="-400050" algn="just">
              <a:buAutoNum type="romanLcParenBoth"/>
            </a:pPr>
            <a:r>
              <a:rPr lang="en-IN" sz="1800" dirty="0" err="1">
                <a:latin typeface="Times New Roman" panose="02020603050405020304" pitchFamily="18" charset="0"/>
                <a:cs typeface="Times New Roman" panose="02020603050405020304" pitchFamily="18" charset="0"/>
              </a:rPr>
              <a:t>MobileViT</a:t>
            </a:r>
            <a:endParaRPr lang="en-IN" sz="1800" dirty="0">
              <a:latin typeface="Times New Roman" panose="02020603050405020304" pitchFamily="18" charset="0"/>
              <a:cs typeface="Times New Roman" panose="02020603050405020304" pitchFamily="18" charset="0"/>
            </a:endParaRPr>
          </a:p>
          <a:p>
            <a:pPr marL="400050" indent="-400050" algn="just">
              <a:buAutoNum type="romanLcParenBoth"/>
            </a:pPr>
            <a:r>
              <a:rPr lang="en-IN" dirty="0" err="1">
                <a:latin typeface="Times New Roman" panose="02020603050405020304" pitchFamily="18" charset="0"/>
                <a:cs typeface="Times New Roman" panose="02020603050405020304" pitchFamily="18" charset="0"/>
              </a:rPr>
              <a:t>CaiT</a:t>
            </a:r>
            <a:endParaRPr lang="en-IN" dirty="0">
              <a:latin typeface="Times New Roman" panose="02020603050405020304" pitchFamily="18" charset="0"/>
              <a:cs typeface="Times New Roman" panose="02020603050405020304" pitchFamily="18" charset="0"/>
            </a:endParaRPr>
          </a:p>
          <a:p>
            <a:pPr marL="400050" indent="-400050" algn="just">
              <a:buAutoNum type="romanLcParenBoth"/>
            </a:pPr>
            <a:r>
              <a:rPr lang="en-IN" sz="1800" dirty="0" err="1">
                <a:latin typeface="Times New Roman" panose="02020603050405020304" pitchFamily="18" charset="0"/>
                <a:cs typeface="Times New Roman" panose="02020603050405020304" pitchFamily="18" charset="0"/>
              </a:rPr>
              <a:t>LeViT</a:t>
            </a:r>
            <a:endParaRPr lang="en-IN" sz="1800" dirty="0">
              <a:latin typeface="Times New Roman" panose="02020603050405020304" pitchFamily="18" charset="0"/>
              <a:cs typeface="Times New Roman" panose="02020603050405020304" pitchFamily="18" charset="0"/>
            </a:endParaRPr>
          </a:p>
          <a:p>
            <a:pPr marL="400050" indent="-400050" algn="just">
              <a:buAutoNum type="romanLcParenBoth"/>
            </a:pPr>
            <a:r>
              <a:rPr lang="en-IN" dirty="0" err="1">
                <a:latin typeface="Times New Roman" panose="02020603050405020304" pitchFamily="18" charset="0"/>
                <a:cs typeface="Times New Roman" panose="02020603050405020304" pitchFamily="18" charset="0"/>
              </a:rPr>
              <a:t>RegionViT</a:t>
            </a:r>
            <a:endParaRPr lang="en-IN" dirty="0">
              <a:latin typeface="Times New Roman" panose="02020603050405020304" pitchFamily="18" charset="0"/>
              <a:cs typeface="Times New Roman" panose="02020603050405020304" pitchFamily="18" charset="0"/>
            </a:endParaRPr>
          </a:p>
          <a:p>
            <a:pPr marL="400050" indent="-400050" algn="just">
              <a:buAutoNum type="romanLcParenBoth"/>
            </a:pPr>
            <a:r>
              <a:rPr lang="en-US" sz="1800" dirty="0" err="1">
                <a:effectLst/>
                <a:latin typeface="Times New Roman" panose="02020603050405020304" pitchFamily="18" charset="0"/>
                <a:ea typeface="Times New Roman" panose="02020603050405020304" pitchFamily="18" charset="0"/>
              </a:rPr>
              <a:t>ParallelViT</a:t>
            </a:r>
            <a:endParaRPr lang="en-IN" dirty="0">
              <a:latin typeface="Times New Roman" panose="02020603050405020304" pitchFamily="18" charset="0"/>
              <a:ea typeface="Times New Roman" panose="02020603050405020304" pitchFamily="18" charset="0"/>
            </a:endParaRPr>
          </a:p>
          <a:p>
            <a:pPr marL="400050" indent="-400050" algn="just">
              <a:buAutoNum type="romanLcParenBoth"/>
            </a:pPr>
            <a:r>
              <a:rPr lang="en-US" sz="1800" dirty="0">
                <a:effectLst/>
                <a:latin typeface="Times New Roman" panose="02020603050405020304" pitchFamily="18" charset="0"/>
                <a:ea typeface="Times New Roman" panose="02020603050405020304" pitchFamily="18" charset="0"/>
              </a:rPr>
              <a:t> ScalableViT</a:t>
            </a:r>
            <a:endParaRPr lang="en-IN" dirty="0">
              <a:latin typeface="Times New Roman" panose="02020603050405020304" pitchFamily="18" charset="0"/>
              <a:ea typeface="Times New Roman" panose="02020603050405020304" pitchFamily="18" charset="0"/>
            </a:endParaRPr>
          </a:p>
          <a:p>
            <a:pPr marL="400050" indent="-400050" algn="just">
              <a:buAutoNum type="romanLcParenBoth"/>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NesTViT</a:t>
            </a:r>
            <a:endParaRPr lang="en-IN" dirty="0">
              <a:latin typeface="Times New Roman" panose="02020603050405020304" pitchFamily="18" charset="0"/>
              <a:ea typeface="Times New Roman" panose="02020603050405020304" pitchFamily="18" charset="0"/>
            </a:endParaRPr>
          </a:p>
          <a:p>
            <a:pPr marL="400050" indent="-400050" algn="just">
              <a:buAutoNum type="romanLcParenBoth"/>
            </a:pPr>
            <a:r>
              <a:rPr lang="en-US" sz="1800" dirty="0" err="1">
                <a:effectLst/>
                <a:latin typeface="Times New Roman" panose="02020603050405020304" pitchFamily="18" charset="0"/>
                <a:ea typeface="Times New Roman" panose="02020603050405020304" pitchFamily="18" charset="0"/>
              </a:rPr>
              <a:t>AtsViT</a:t>
            </a:r>
            <a:endParaRPr lang="en-IN" sz="1800" dirty="0">
              <a:effectLst/>
              <a:latin typeface="Times New Roman" panose="02020603050405020304" pitchFamily="18" charset="0"/>
              <a:ea typeface="Times New Roman" panose="02020603050405020304" pitchFamily="18" charset="0"/>
            </a:endParaRPr>
          </a:p>
          <a:p>
            <a:pPr marL="400050" indent="-400050" algn="just">
              <a:buAutoNum type="romanLcParenBoth"/>
            </a:pPr>
            <a:endParaRPr lang="en-IN"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1A1A58E-D61F-4FAA-8AFE-C0E959D2BD8F}"/>
              </a:ext>
            </a:extLst>
          </p:cNvPr>
          <p:cNvPicPr>
            <a:picLocks noChangeAspect="1"/>
          </p:cNvPicPr>
          <p:nvPr/>
        </p:nvPicPr>
        <p:blipFill>
          <a:blip r:embed="rId3"/>
          <a:stretch>
            <a:fillRect/>
          </a:stretch>
        </p:blipFill>
        <p:spPr>
          <a:xfrm>
            <a:off x="5264458" y="1577598"/>
            <a:ext cx="3524036" cy="3253072"/>
          </a:xfrm>
          <a:prstGeom prst="rect">
            <a:avLst/>
          </a:prstGeom>
        </p:spPr>
      </p:pic>
    </p:spTree>
    <p:extLst>
      <p:ext uri="{BB962C8B-B14F-4D97-AF65-F5344CB8AC3E}">
        <p14:creationId xmlns:p14="http://schemas.microsoft.com/office/powerpoint/2010/main" val="273322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solidFill>
                  <a:srgbClr val="045C75"/>
                </a:solidFill>
                <a:latin typeface="Constantia" panose="02030602050306030303" pitchFamily="18" charset="0"/>
              </a:rPr>
              <a:t>Dept. of CSE, University of Engineering &amp; Management, Jaipur</a:t>
            </a:r>
            <a:endParaRPr lang="en-US" dirty="0">
              <a:solidFill>
                <a:srgbClr val="045C75"/>
              </a:solidFill>
              <a:latin typeface="Constantia" panose="02030602050306030303" pitchFamily="18" charset="0"/>
            </a:endParaRPr>
          </a:p>
        </p:txBody>
      </p:sp>
      <p:sp>
        <p:nvSpPr>
          <p:cNvPr id="3" name="TextShape 1"/>
          <p:cNvSpPr txBox="1"/>
          <p:nvPr/>
        </p:nvSpPr>
        <p:spPr>
          <a:xfrm>
            <a:off x="495360" y="0"/>
            <a:ext cx="8229240" cy="923674"/>
          </a:xfrm>
          <a:prstGeom prst="rect">
            <a:avLst/>
          </a:prstGeom>
        </p:spPr>
        <p:txBody>
          <a:bodyPr lIns="0" rIns="0" bIns="0" anchor="b"/>
          <a:lstStyle/>
          <a:p>
            <a:pPr algn="ctr">
              <a:lnSpc>
                <a:spcPct val="100000"/>
              </a:lnSpc>
            </a:pPr>
            <a:r>
              <a:rPr lang="en-US" sz="4000" dirty="0">
                <a:solidFill>
                  <a:srgbClr val="7030A0"/>
                </a:solidFill>
                <a:latin typeface="Times New Roman" panose="02020603050405020304" pitchFamily="18" charset="0"/>
                <a:cs typeface="Times New Roman" panose="02020603050405020304" pitchFamily="18" charset="0"/>
              </a:rPr>
              <a:t>Experimental Set-up</a:t>
            </a:r>
            <a:endParaRPr sz="3000" dirty="0"/>
          </a:p>
        </p:txBody>
      </p:sp>
      <p:pic>
        <p:nvPicPr>
          <p:cNvPr id="5" name="Picture 6" descr="D:\logo.jpg"/>
          <p:cNvPicPr>
            <a:picLocks noChangeAspect="1" noChangeArrowheads="1"/>
          </p:cNvPicPr>
          <p:nvPr/>
        </p:nvPicPr>
        <p:blipFill>
          <a:blip r:embed="rId3"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988D3A4A-FE50-4A3A-94F0-FE1E6AFBCF7A}" type="slidenum">
              <a:rPr lang="en-US" smtClean="0"/>
              <a:pPr>
                <a:defRPr/>
              </a:pPr>
              <a:t>8</a:t>
            </a:fld>
            <a:endParaRPr lang="en-US"/>
          </a:p>
        </p:txBody>
      </p:sp>
      <p:sp>
        <p:nvSpPr>
          <p:cNvPr id="4" name="Date Placeholder 3"/>
          <p:cNvSpPr>
            <a:spLocks noGrp="1"/>
          </p:cNvSpPr>
          <p:nvPr>
            <p:ph type="dt" sz="half" idx="10"/>
          </p:nvPr>
        </p:nvSpPr>
        <p:spPr/>
        <p:txBody>
          <a:bodyPr/>
          <a:lstStyle/>
          <a:p>
            <a:pPr>
              <a:defRPr/>
            </a:pPr>
            <a:r>
              <a:rPr lang="en-US" dirty="0"/>
              <a:t>01/05/2024</a:t>
            </a:r>
          </a:p>
        </p:txBody>
      </p:sp>
      <p:sp>
        <p:nvSpPr>
          <p:cNvPr id="6" name="AutoShape 2">
            <a:extLst>
              <a:ext uri="{FF2B5EF4-FFF2-40B4-BE49-F238E27FC236}">
                <a16:creationId xmlns:a16="http://schemas.microsoft.com/office/drawing/2014/main" id="{7FC1302E-A7C6-9F8C-04EF-DE3B5BAC4B67}"/>
              </a:ext>
            </a:extLst>
          </p:cNvPr>
          <p:cNvSpPr>
            <a:spLocks noChangeAspect="1" noChangeArrowheads="1"/>
          </p:cNvSpPr>
          <p:nvPr/>
        </p:nvSpPr>
        <p:spPr bwMode="auto">
          <a:xfrm>
            <a:off x="4419599" y="3276599"/>
            <a:ext cx="2017059" cy="20170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TextBox 17">
            <a:extLst>
              <a:ext uri="{FF2B5EF4-FFF2-40B4-BE49-F238E27FC236}">
                <a16:creationId xmlns:a16="http://schemas.microsoft.com/office/drawing/2014/main" id="{B36B3B46-1947-2001-FF42-F9792699AF3F}"/>
              </a:ext>
            </a:extLst>
          </p:cNvPr>
          <p:cNvSpPr txBox="1"/>
          <p:nvPr/>
        </p:nvSpPr>
        <p:spPr>
          <a:xfrm>
            <a:off x="367737" y="983263"/>
            <a:ext cx="8484485" cy="1384995"/>
          </a:xfrm>
          <a:prstGeom prst="rect">
            <a:avLst/>
          </a:prstGeom>
          <a:noFill/>
        </p:spPr>
        <p:txBody>
          <a:bodyPr wrap="square">
            <a:spAutoFit/>
          </a:bodyPr>
          <a:lstStyle/>
          <a:p>
            <a:pPr algn="just">
              <a:spcAft>
                <a:spcPts val="1200"/>
              </a:spcAft>
            </a:pPr>
            <a:r>
              <a:rPr lang="en-IN" sz="1600" b="1" dirty="0">
                <a:latin typeface="Times New Roman" panose="02020603050405020304" pitchFamily="18" charset="0"/>
                <a:cs typeface="Times New Roman" panose="02020603050405020304" pitchFamily="18" charset="0"/>
              </a:rPr>
              <a:t>DATASET:-</a:t>
            </a:r>
            <a:r>
              <a:rPr lang="en-IN" sz="1600" dirty="0">
                <a:solidFill>
                  <a:srgbClr val="000000"/>
                </a:solidFill>
                <a:effectLst/>
                <a:latin typeface="Times New Roman" panose="02020603050405020304" pitchFamily="18" charset="0"/>
                <a:ea typeface="Times New Roman" panose="02020603050405020304" pitchFamily="18" charset="0"/>
              </a:rPr>
              <a:t>The textures found in histological pictures of human colorectal cancer are represented by this data set. There are two files in it:     </a:t>
            </a:r>
            <a:endParaRPr lang="en-IN" sz="1600" dirty="0">
              <a:effectLst/>
              <a:latin typeface="Times New Roman" panose="02020603050405020304" pitchFamily="18" charset="0"/>
              <a:ea typeface="Times New Roman" panose="02020603050405020304" pitchFamily="18" charset="0"/>
            </a:endParaRPr>
          </a:p>
          <a:p>
            <a:pPr marL="342900" lvl="0" indent="-342900" algn="just">
              <a:spcAft>
                <a:spcPts val="1200"/>
              </a:spcAft>
              <a:buFont typeface="+mj-lt"/>
              <a:buAutoNum type="arabicPeriod"/>
            </a:pPr>
            <a:r>
              <a:rPr lang="en-IN" sz="1600" dirty="0">
                <a:solidFill>
                  <a:srgbClr val="000000"/>
                </a:solidFill>
                <a:effectLst/>
                <a:latin typeface="Times New Roman" panose="02020603050405020304" pitchFamily="18" charset="0"/>
                <a:ea typeface="Times New Roman" panose="02020603050405020304" pitchFamily="18" charset="0"/>
              </a:rPr>
              <a:t>The data includes 5000 histology pictures,  Which is train Data</a:t>
            </a:r>
          </a:p>
          <a:p>
            <a:pPr marL="342900" lvl="0" indent="-342900" algn="just">
              <a:spcAft>
                <a:spcPts val="1200"/>
              </a:spcAft>
              <a:buFont typeface="+mj-lt"/>
              <a:buAutoNum type="arabicPeriod"/>
            </a:pPr>
            <a:r>
              <a:rPr lang="en-IN" sz="1600" dirty="0">
                <a:solidFill>
                  <a:srgbClr val="000000"/>
                </a:solidFill>
                <a:latin typeface="Times New Roman" panose="02020603050405020304" pitchFamily="18" charset="0"/>
                <a:cs typeface="Times New Roman" panose="02020603050405020304" pitchFamily="18" charset="0"/>
              </a:rPr>
              <a:t>There have 200 </a:t>
            </a:r>
            <a:r>
              <a:rPr lang="en-IN" sz="1600" dirty="0">
                <a:solidFill>
                  <a:srgbClr val="000000"/>
                </a:solidFill>
                <a:effectLst/>
                <a:latin typeface="Times New Roman" panose="02020603050405020304" pitchFamily="18" charset="0"/>
                <a:ea typeface="Times New Roman" panose="02020603050405020304" pitchFamily="18" charset="0"/>
              </a:rPr>
              <a:t>histology pictures, which is test Data</a:t>
            </a:r>
            <a:endParaRPr lang="en-IN" sz="16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56B06347-97B0-255A-175C-54DCEDCE78E6}"/>
              </a:ext>
            </a:extLst>
          </p:cNvPr>
          <p:cNvSpPr txBox="1"/>
          <p:nvPr/>
        </p:nvSpPr>
        <p:spPr>
          <a:xfrm>
            <a:off x="321419" y="2356214"/>
            <a:ext cx="8522465" cy="1477328"/>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IMPLEMENTATION DETAILS:-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All the experiments are carried out in a Google </a:t>
            </a:r>
            <a:r>
              <a:rPr lang="en-US" dirty="0" err="1">
                <a:latin typeface="Times New Roman" panose="02020603050405020304" pitchFamily="18" charset="0"/>
                <a:cs typeface="Times New Roman" panose="02020603050405020304" pitchFamily="18" charset="0"/>
              </a:rPr>
              <a:t>colab</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Python 3 </a:t>
            </a:r>
            <a:r>
              <a:rPr lang="en-US" sz="1600" b="1" dirty="0">
                <a:latin typeface="Times New Roman" panose="02020603050405020304" pitchFamily="18" charset="0"/>
                <a:cs typeface="Times New Roman" panose="02020603050405020304" pitchFamily="18" charset="0"/>
              </a:rPr>
              <a:t>Google</a:t>
            </a:r>
            <a:r>
              <a:rPr lang="en-US" b="1" dirty="0">
                <a:latin typeface="Times New Roman" panose="02020603050405020304" pitchFamily="18" charset="0"/>
                <a:cs typeface="Times New Roman" panose="02020603050405020304" pitchFamily="18" charset="0"/>
              </a:rPr>
              <a:t> Compute Engine</a:t>
            </a:r>
          </a:p>
          <a:p>
            <a:pPr algn="just"/>
            <a:r>
              <a:rPr lang="en-US" b="1" dirty="0">
                <a:latin typeface="Times New Roman" panose="02020603050405020304" pitchFamily="18" charset="0"/>
                <a:cs typeface="Times New Roman" panose="02020603050405020304" pitchFamily="18" charset="0"/>
              </a:rPr>
              <a:t>Backend: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RAM:12.67 GB</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Disk: 107.72 GB</a:t>
            </a:r>
            <a:endParaRPr lang="en-IN"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9ABCD8DA-9753-F64E-5C9C-17CB21D150D9}"/>
              </a:ext>
            </a:extLst>
          </p:cNvPr>
          <p:cNvSpPr txBox="1"/>
          <p:nvPr/>
        </p:nvSpPr>
        <p:spPr>
          <a:xfrm>
            <a:off x="495360" y="5623574"/>
            <a:ext cx="3610475" cy="646331"/>
          </a:xfrm>
          <a:prstGeom prst="rect">
            <a:avLst/>
          </a:prstGeom>
          <a:noFill/>
        </p:spPr>
        <p:txBody>
          <a:bodyPr wrap="square">
            <a:spAutoFit/>
          </a:bodyPr>
          <a:lstStyle/>
          <a:p>
            <a:pPr algn="ctr" hangingPunct="0"/>
            <a:r>
              <a:rPr lang="en-AU" sz="1800" dirty="0">
                <a:solidFill>
                  <a:srgbClr val="000000"/>
                </a:solidFill>
                <a:effectLst/>
                <a:latin typeface="Times" panose="02020603050405020304" pitchFamily="18" charset="0"/>
                <a:ea typeface="PMingLiU" panose="02020500000000000000" pitchFamily="18" charset="-120"/>
              </a:rPr>
              <a:t>Figure 3:-</a:t>
            </a:r>
            <a:r>
              <a:rPr lang="en-AU" dirty="0">
                <a:solidFill>
                  <a:srgbClr val="000000"/>
                </a:solidFill>
                <a:latin typeface="Times" panose="02020603050405020304" pitchFamily="18" charset="0"/>
                <a:ea typeface="PMingLiU" panose="02020500000000000000" pitchFamily="18" charset="-120"/>
              </a:rPr>
              <a:t> Train Data </a:t>
            </a:r>
          </a:p>
          <a:p>
            <a:pPr algn="ctr" hangingPunct="0"/>
            <a:endParaRPr lang="en-IN" sz="1800" dirty="0">
              <a:effectLst/>
              <a:latin typeface="Times" panose="02020603050405020304" pitchFamily="18" charset="0"/>
              <a:ea typeface="PMingLiU" panose="02020500000000000000" pitchFamily="18" charset="-120"/>
            </a:endParaRPr>
          </a:p>
        </p:txBody>
      </p:sp>
      <p:sp>
        <p:nvSpPr>
          <p:cNvPr id="23" name="TextBox 22">
            <a:extLst>
              <a:ext uri="{FF2B5EF4-FFF2-40B4-BE49-F238E27FC236}">
                <a16:creationId xmlns:a16="http://schemas.microsoft.com/office/drawing/2014/main" id="{0DF29C2F-BCAE-E4C4-1348-B8E2A0093185}"/>
              </a:ext>
            </a:extLst>
          </p:cNvPr>
          <p:cNvSpPr txBox="1"/>
          <p:nvPr/>
        </p:nvSpPr>
        <p:spPr>
          <a:xfrm>
            <a:off x="4419599" y="5580289"/>
            <a:ext cx="3505202" cy="646331"/>
          </a:xfrm>
          <a:prstGeom prst="rect">
            <a:avLst/>
          </a:prstGeom>
          <a:noFill/>
        </p:spPr>
        <p:txBody>
          <a:bodyPr wrap="square">
            <a:spAutoFit/>
          </a:bodyPr>
          <a:lstStyle/>
          <a:p>
            <a:pPr algn="ctr" hangingPunct="0"/>
            <a:r>
              <a:rPr lang="en-AU" sz="1800" dirty="0">
                <a:solidFill>
                  <a:srgbClr val="000000"/>
                </a:solidFill>
                <a:effectLst/>
                <a:latin typeface="Times" panose="02020603050405020304" pitchFamily="18" charset="0"/>
                <a:ea typeface="PMingLiU" panose="02020500000000000000" pitchFamily="18" charset="-120"/>
              </a:rPr>
              <a:t>Figure 4:-</a:t>
            </a:r>
            <a:r>
              <a:rPr lang="en-AU" dirty="0">
                <a:solidFill>
                  <a:srgbClr val="000000"/>
                </a:solidFill>
                <a:latin typeface="Times" panose="02020603050405020304" pitchFamily="18" charset="0"/>
                <a:ea typeface="PMingLiU" panose="02020500000000000000" pitchFamily="18" charset="-120"/>
              </a:rPr>
              <a:t>  Test data</a:t>
            </a:r>
          </a:p>
          <a:p>
            <a:pPr algn="ctr" hangingPunct="0"/>
            <a:endParaRPr lang="en-IN" sz="1800" dirty="0">
              <a:effectLst/>
              <a:latin typeface="Times" panose="02020603050405020304" pitchFamily="18" charset="0"/>
              <a:ea typeface="PMingLiU" panose="02020500000000000000" pitchFamily="18" charset="-120"/>
            </a:endParaRPr>
          </a:p>
        </p:txBody>
      </p:sp>
      <p:pic>
        <p:nvPicPr>
          <p:cNvPr id="8" name="Picture 7">
            <a:extLst>
              <a:ext uri="{FF2B5EF4-FFF2-40B4-BE49-F238E27FC236}">
                <a16:creationId xmlns:a16="http://schemas.microsoft.com/office/drawing/2014/main" id="{58216C96-3310-4144-BE2F-8CA40ABCBB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293" y="4110540"/>
            <a:ext cx="1589104" cy="1426589"/>
          </a:xfrm>
          <a:prstGeom prst="rect">
            <a:avLst/>
          </a:prstGeom>
        </p:spPr>
      </p:pic>
      <p:pic>
        <p:nvPicPr>
          <p:cNvPr id="11" name="Picture 10">
            <a:extLst>
              <a:ext uri="{FF2B5EF4-FFF2-40B4-BE49-F238E27FC236}">
                <a16:creationId xmlns:a16="http://schemas.microsoft.com/office/drawing/2014/main" id="{6EA84CD1-2421-4A20-89D0-BAB7F53C5C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0798" y="4110540"/>
            <a:ext cx="1651603" cy="1426589"/>
          </a:xfrm>
          <a:prstGeom prst="rect">
            <a:avLst/>
          </a:prstGeom>
        </p:spPr>
      </p:pic>
      <p:pic>
        <p:nvPicPr>
          <p:cNvPr id="14" name="Picture 13">
            <a:extLst>
              <a:ext uri="{FF2B5EF4-FFF2-40B4-BE49-F238E27FC236}">
                <a16:creationId xmlns:a16="http://schemas.microsoft.com/office/drawing/2014/main" id="{D0968E2B-16E0-4D7C-B353-22ED82334C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55459" y="4048216"/>
            <a:ext cx="1651603" cy="1488913"/>
          </a:xfrm>
          <a:prstGeom prst="rect">
            <a:avLst/>
          </a:prstGeom>
        </p:spPr>
      </p:pic>
      <p:pic>
        <p:nvPicPr>
          <p:cNvPr id="16" name="Picture 15">
            <a:extLst>
              <a:ext uri="{FF2B5EF4-FFF2-40B4-BE49-F238E27FC236}">
                <a16:creationId xmlns:a16="http://schemas.microsoft.com/office/drawing/2014/main" id="{B8400FE3-BDB4-4F7E-9D08-0AE84E10DA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12897" y="4047641"/>
            <a:ext cx="1686024" cy="1488913"/>
          </a:xfrm>
          <a:prstGeom prst="rect">
            <a:avLst/>
          </a:prstGeom>
        </p:spPr>
      </p:pic>
    </p:spTree>
    <p:extLst>
      <p:ext uri="{BB962C8B-B14F-4D97-AF65-F5344CB8AC3E}">
        <p14:creationId xmlns:p14="http://schemas.microsoft.com/office/powerpoint/2010/main" val="214472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CustomShape 1"/>
          <p:cNvSpPr/>
          <p:nvPr/>
        </p:nvSpPr>
        <p:spPr>
          <a:xfrm>
            <a:off x="533160" y="182520"/>
            <a:ext cx="8076960" cy="761760"/>
          </a:xfrm>
          <a:prstGeom prst="rect">
            <a:avLst/>
          </a:prstGeom>
          <a:noFill/>
          <a:ln w="9360">
            <a:noFill/>
          </a:ln>
        </p:spPr>
        <p:txBody>
          <a:bodyPr lIns="0" tIns="45000" rIns="0" bIns="0" anchor="b"/>
          <a:lstStyle/>
          <a:p>
            <a:pPr algn="ctr">
              <a:lnSpc>
                <a:spcPct val="100000"/>
              </a:lnSpc>
            </a:pPr>
            <a:r>
              <a:rPr lang="en-IN" sz="4000" b="1" dirty="0">
                <a:solidFill>
                  <a:srgbClr val="7030A0"/>
                </a:solidFill>
                <a:latin typeface="Times New Roman"/>
              </a:rPr>
              <a:t>Result: Example</a:t>
            </a:r>
            <a:endParaRPr sz="4000" dirty="0"/>
          </a:p>
        </p:txBody>
      </p:sp>
      <p:pic>
        <p:nvPicPr>
          <p:cNvPr id="6"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26633"/>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8B5C5FEE-B7AA-40E1-A9A9-4E7AE79B89F1}" type="slidenum">
              <a:rPr lang="en-US" smtClean="0"/>
              <a:pPr>
                <a:defRPr/>
              </a:pPr>
              <a:t>9</a:t>
            </a:fld>
            <a:endParaRPr lang="en-US"/>
          </a:p>
        </p:txBody>
      </p:sp>
      <p:sp>
        <p:nvSpPr>
          <p:cNvPr id="4" name="Date Placeholder 3"/>
          <p:cNvSpPr>
            <a:spLocks noGrp="1"/>
          </p:cNvSpPr>
          <p:nvPr>
            <p:ph type="dt" sz="half" idx="10"/>
          </p:nvPr>
        </p:nvSpPr>
        <p:spPr/>
        <p:txBody>
          <a:bodyPr/>
          <a:lstStyle/>
          <a:p>
            <a:pPr>
              <a:defRPr/>
            </a:pPr>
            <a:r>
              <a:rPr lang="en-US" dirty="0"/>
              <a:t>01/05/2024</a:t>
            </a:r>
          </a:p>
        </p:txBody>
      </p:sp>
      <p:sp>
        <p:nvSpPr>
          <p:cNvPr id="12" name="TextBox 11">
            <a:extLst>
              <a:ext uri="{FF2B5EF4-FFF2-40B4-BE49-F238E27FC236}">
                <a16:creationId xmlns:a16="http://schemas.microsoft.com/office/drawing/2014/main" id="{430C22DF-6C73-139E-754A-47657162E331}"/>
              </a:ext>
            </a:extLst>
          </p:cNvPr>
          <p:cNvSpPr txBox="1"/>
          <p:nvPr/>
        </p:nvSpPr>
        <p:spPr>
          <a:xfrm>
            <a:off x="533159" y="1126800"/>
            <a:ext cx="7838483" cy="1754326"/>
          </a:xfrm>
          <a:prstGeom prst="rect">
            <a:avLst/>
          </a:prstGeom>
          <a:noFill/>
        </p:spPr>
        <p:txBody>
          <a:bodyPr wrap="square">
            <a:spAutoFit/>
          </a:bodyPr>
          <a:lstStyle/>
          <a:p>
            <a:endParaRPr lang="en-US" dirty="0"/>
          </a:p>
          <a:p>
            <a:r>
              <a:rPr lang="en-US" dirty="0"/>
              <a:t>We take a Colorectal Cancer Histological dataset and add CNN model, VIT model and 9 advanced VIT models then we calculate Accuracy, precision, recall, specificity, F1-Score etc. Here is the table</a:t>
            </a:r>
          </a:p>
          <a:p>
            <a:endParaRPr lang="en-US" dirty="0"/>
          </a:p>
          <a:p>
            <a:endParaRPr lang="en-IN" sz="1800" dirty="0"/>
          </a:p>
        </p:txBody>
      </p:sp>
      <p:graphicFrame>
        <p:nvGraphicFramePr>
          <p:cNvPr id="7" name="Table 6">
            <a:extLst>
              <a:ext uri="{FF2B5EF4-FFF2-40B4-BE49-F238E27FC236}">
                <a16:creationId xmlns:a16="http://schemas.microsoft.com/office/drawing/2014/main" id="{DF846A43-0613-452F-87C0-DE0E003E7CAC}"/>
              </a:ext>
            </a:extLst>
          </p:cNvPr>
          <p:cNvGraphicFramePr>
            <a:graphicFrameLocks noGrp="1"/>
          </p:cNvGraphicFramePr>
          <p:nvPr>
            <p:extLst>
              <p:ext uri="{D42A27DB-BD31-4B8C-83A1-F6EECF244321}">
                <p14:modId xmlns:p14="http://schemas.microsoft.com/office/powerpoint/2010/main" val="2323618367"/>
              </p:ext>
            </p:extLst>
          </p:nvPr>
        </p:nvGraphicFramePr>
        <p:xfrm>
          <a:off x="679883" y="2681056"/>
          <a:ext cx="7625917" cy="3071672"/>
        </p:xfrm>
        <a:graphic>
          <a:graphicData uri="http://schemas.openxmlformats.org/drawingml/2006/table">
            <a:tbl>
              <a:tblPr firstRow="1" firstCol="1" bandRow="1">
                <a:tableStyleId>{5C22544A-7EE6-4342-B048-85BDC9FD1C3A}</a:tableStyleId>
              </a:tblPr>
              <a:tblGrid>
                <a:gridCol w="1459096">
                  <a:extLst>
                    <a:ext uri="{9D8B030D-6E8A-4147-A177-3AD203B41FA5}">
                      <a16:colId xmlns:a16="http://schemas.microsoft.com/office/drawing/2014/main" val="2291663084"/>
                    </a:ext>
                  </a:extLst>
                </a:gridCol>
                <a:gridCol w="1291049">
                  <a:extLst>
                    <a:ext uri="{9D8B030D-6E8A-4147-A177-3AD203B41FA5}">
                      <a16:colId xmlns:a16="http://schemas.microsoft.com/office/drawing/2014/main" val="2790582883"/>
                    </a:ext>
                  </a:extLst>
                </a:gridCol>
                <a:gridCol w="1018781">
                  <a:extLst>
                    <a:ext uri="{9D8B030D-6E8A-4147-A177-3AD203B41FA5}">
                      <a16:colId xmlns:a16="http://schemas.microsoft.com/office/drawing/2014/main" val="2180521779"/>
                    </a:ext>
                  </a:extLst>
                </a:gridCol>
                <a:gridCol w="1094726">
                  <a:extLst>
                    <a:ext uri="{9D8B030D-6E8A-4147-A177-3AD203B41FA5}">
                      <a16:colId xmlns:a16="http://schemas.microsoft.com/office/drawing/2014/main" val="1127822675"/>
                    </a:ext>
                  </a:extLst>
                </a:gridCol>
                <a:gridCol w="845888">
                  <a:extLst>
                    <a:ext uri="{9D8B030D-6E8A-4147-A177-3AD203B41FA5}">
                      <a16:colId xmlns:a16="http://schemas.microsoft.com/office/drawing/2014/main" val="2665104640"/>
                    </a:ext>
                  </a:extLst>
                </a:gridCol>
                <a:gridCol w="604321">
                  <a:extLst>
                    <a:ext uri="{9D8B030D-6E8A-4147-A177-3AD203B41FA5}">
                      <a16:colId xmlns:a16="http://schemas.microsoft.com/office/drawing/2014/main" val="211593344"/>
                    </a:ext>
                  </a:extLst>
                </a:gridCol>
                <a:gridCol w="656028">
                  <a:extLst>
                    <a:ext uri="{9D8B030D-6E8A-4147-A177-3AD203B41FA5}">
                      <a16:colId xmlns:a16="http://schemas.microsoft.com/office/drawing/2014/main" val="1410586021"/>
                    </a:ext>
                  </a:extLst>
                </a:gridCol>
                <a:gridCol w="656028">
                  <a:extLst>
                    <a:ext uri="{9D8B030D-6E8A-4147-A177-3AD203B41FA5}">
                      <a16:colId xmlns:a16="http://schemas.microsoft.com/office/drawing/2014/main" val="1478160774"/>
                    </a:ext>
                  </a:extLst>
                </a:gridCol>
              </a:tblGrid>
              <a:tr h="506166">
                <a:tc>
                  <a:txBody>
                    <a:bodyPr/>
                    <a:lstStyle/>
                    <a:p>
                      <a:r>
                        <a:rPr lang="en-IN" sz="1100" dirty="0">
                          <a:effectLst/>
                          <a:latin typeface="Times New Roman" panose="02020603050405020304" pitchFamily="18" charset="0"/>
                          <a:cs typeface="Times New Roman" panose="02020603050405020304" pitchFamily="18" charset="0"/>
                        </a:rPr>
                        <a:t>Models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Accuracy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Recall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Specificity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Precision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F1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GM</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FPR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40169207"/>
                  </a:ext>
                </a:extLst>
              </a:tr>
              <a:tr h="253083">
                <a:tc>
                  <a:txBody>
                    <a:bodyPr/>
                    <a:lstStyle/>
                    <a:p>
                      <a:r>
                        <a:rPr lang="en-IN" sz="1100">
                          <a:effectLst/>
                          <a:latin typeface="Times New Roman" panose="02020603050405020304" pitchFamily="18" charset="0"/>
                          <a:cs typeface="Times New Roman" panose="02020603050405020304" pitchFamily="18" charset="0"/>
                        </a:rPr>
                        <a:t>CNN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dirty="0">
                          <a:effectLst/>
                          <a:latin typeface="Times New Roman" panose="02020603050405020304" pitchFamily="18" charset="0"/>
                          <a:cs typeface="Times New Roman" panose="02020603050405020304" pitchFamily="18" charset="0"/>
                        </a:rPr>
                        <a:t>96.1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78.65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99.87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dirty="0">
                          <a:effectLst/>
                          <a:latin typeface="Times New Roman" panose="02020603050405020304" pitchFamily="18" charset="0"/>
                          <a:cs typeface="Times New Roman" panose="02020603050405020304" pitchFamily="18" charset="0"/>
                        </a:rPr>
                        <a:t>99.23</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dirty="0">
                          <a:effectLst/>
                          <a:latin typeface="Times New Roman" panose="02020603050405020304" pitchFamily="18" charset="0"/>
                          <a:cs typeface="Times New Roman" panose="02020603050405020304" pitchFamily="18" charset="0"/>
                        </a:rPr>
                        <a:t>87.77</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dirty="0">
                          <a:effectLst/>
                          <a:latin typeface="Times New Roman" panose="02020603050405020304" pitchFamily="18" charset="0"/>
                          <a:cs typeface="Times New Roman" panose="02020603050405020304" pitchFamily="18" charset="0"/>
                        </a:rPr>
                        <a:t>88.63</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dirty="0">
                          <a:effectLst/>
                          <a:latin typeface="Times New Roman" panose="02020603050405020304" pitchFamily="18" charset="0"/>
                          <a:cs typeface="Times New Roman" panose="02020603050405020304" pitchFamily="18" charset="0"/>
                        </a:rPr>
                        <a:t>0.12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49068283"/>
                  </a:ext>
                </a:extLst>
              </a:tr>
              <a:tr h="253083">
                <a:tc>
                  <a:txBody>
                    <a:bodyPr/>
                    <a:lstStyle/>
                    <a:p>
                      <a:r>
                        <a:rPr lang="en-IN" sz="1100">
                          <a:effectLst/>
                          <a:latin typeface="Times New Roman" panose="02020603050405020304" pitchFamily="18" charset="0"/>
                          <a:cs typeface="Times New Roman" panose="02020603050405020304" pitchFamily="18" charset="0"/>
                        </a:rPr>
                        <a:t>ViT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96.1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78.65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99.87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b="1" dirty="0">
                          <a:effectLst/>
                          <a:latin typeface="Times New Roman" panose="02020603050405020304" pitchFamily="18" charset="0"/>
                          <a:cs typeface="Times New Roman" panose="02020603050405020304" pitchFamily="18" charset="0"/>
                        </a:rPr>
                        <a:t>99.29</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87.77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88.63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0.12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3464577"/>
                  </a:ext>
                </a:extLst>
              </a:tr>
              <a:tr h="253083">
                <a:tc>
                  <a:txBody>
                    <a:bodyPr/>
                    <a:lstStyle/>
                    <a:p>
                      <a:r>
                        <a:rPr lang="en-IN" sz="1100">
                          <a:effectLst/>
                          <a:latin typeface="Times New Roman" panose="02020603050405020304" pitchFamily="18" charset="0"/>
                          <a:cs typeface="Times New Roman" panose="02020603050405020304" pitchFamily="18" charset="0"/>
                        </a:rPr>
                        <a:t>DeepViT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82.84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99.87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b="1" dirty="0">
                          <a:effectLst/>
                          <a:latin typeface="Times New Roman" panose="02020603050405020304" pitchFamily="18" charset="0"/>
                          <a:cs typeface="Times New Roman" panose="02020603050405020304" pitchFamily="18" charset="0"/>
                        </a:rPr>
                        <a:t>99.29</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90.32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90.96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0.12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86280635"/>
                  </a:ext>
                </a:extLst>
              </a:tr>
              <a:tr h="253083">
                <a:tc>
                  <a:txBody>
                    <a:bodyPr/>
                    <a:lstStyle/>
                    <a:p>
                      <a:r>
                        <a:rPr lang="en-IN" sz="1100">
                          <a:effectLst/>
                          <a:latin typeface="Times New Roman" panose="02020603050405020304" pitchFamily="18" charset="0"/>
                          <a:cs typeface="Times New Roman" panose="02020603050405020304" pitchFamily="18" charset="0"/>
                        </a:rPr>
                        <a:t>mobileViT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97.8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87.42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99.76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98.58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dirty="0">
                          <a:effectLst/>
                          <a:latin typeface="Times New Roman" panose="02020603050405020304" pitchFamily="18" charset="0"/>
                          <a:cs typeface="Times New Roman" panose="02020603050405020304" pitchFamily="18" charset="0"/>
                        </a:rPr>
                        <a:t>92.66</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93.38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6281185"/>
                  </a:ext>
                </a:extLst>
              </a:tr>
              <a:tr h="220428">
                <a:tc>
                  <a:txBody>
                    <a:bodyPr/>
                    <a:lstStyle/>
                    <a:p>
                      <a:r>
                        <a:rPr lang="en-IN" sz="1100">
                          <a:effectLst/>
                          <a:latin typeface="Times New Roman" panose="02020603050405020304" pitchFamily="18" charset="0"/>
                          <a:cs typeface="Times New Roman" panose="02020603050405020304" pitchFamily="18" charset="0"/>
                        </a:rPr>
                        <a:t>CaiT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97.4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84.84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b="1" dirty="0">
                          <a:effectLst/>
                          <a:latin typeface="Times New Roman" panose="02020603050405020304" pitchFamily="18" charset="0"/>
                          <a:cs typeface="Times New Roman" panose="02020603050405020304" pitchFamily="18" charset="0"/>
                        </a:rPr>
                        <a:t>99.88</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b="1" dirty="0">
                          <a:effectLst/>
                          <a:latin typeface="Times New Roman" panose="02020603050405020304" pitchFamily="18" charset="0"/>
                          <a:cs typeface="Times New Roman" panose="02020603050405020304" pitchFamily="18" charset="0"/>
                        </a:rPr>
                        <a:t>99.29</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91.5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92.05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0.11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38708272"/>
                  </a:ext>
                </a:extLst>
              </a:tr>
              <a:tr h="187771">
                <a:tc>
                  <a:txBody>
                    <a:bodyPr/>
                    <a:lstStyle/>
                    <a:p>
                      <a:r>
                        <a:rPr lang="en-IN" sz="1100">
                          <a:effectLst/>
                          <a:latin typeface="Times New Roman" panose="02020603050405020304" pitchFamily="18" charset="0"/>
                          <a:cs typeface="Times New Roman" panose="02020603050405020304" pitchFamily="18" charset="0"/>
                        </a:rPr>
                        <a:t>LeViT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99.1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95.2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99.76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98.58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96.86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97.45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0.28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30715938"/>
                  </a:ext>
                </a:extLst>
              </a:tr>
              <a:tr h="253083">
                <a:tc>
                  <a:txBody>
                    <a:bodyPr/>
                    <a:lstStyle/>
                    <a:p>
                      <a:r>
                        <a:rPr lang="en-IN" sz="1100">
                          <a:effectLst/>
                          <a:latin typeface="Times New Roman" panose="02020603050405020304" pitchFamily="18" charset="0"/>
                          <a:cs typeface="Times New Roman" panose="02020603050405020304" pitchFamily="18" charset="0"/>
                        </a:rPr>
                        <a:t>RegionViT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98.9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93.33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b="1" dirty="0">
                          <a:effectLst/>
                          <a:latin typeface="Times New Roman" panose="02020603050405020304" pitchFamily="18" charset="0"/>
                          <a:cs typeface="Times New Roman" panose="02020603050405020304" pitchFamily="18" charset="0"/>
                        </a:rPr>
                        <a:t>99.88</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b="1" dirty="0">
                          <a:effectLst/>
                          <a:latin typeface="Times New Roman" panose="02020603050405020304" pitchFamily="18" charset="0"/>
                          <a:cs typeface="Times New Roman" panose="02020603050405020304" pitchFamily="18" charset="0"/>
                        </a:rPr>
                        <a:t>99.29</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96.21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96.55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0.11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80511102"/>
                  </a:ext>
                </a:extLst>
              </a:tr>
              <a:tr h="187771">
                <a:tc>
                  <a:txBody>
                    <a:bodyPr/>
                    <a:lstStyle/>
                    <a:p>
                      <a:r>
                        <a:rPr lang="en-IN" sz="1100">
                          <a:effectLst/>
                          <a:latin typeface="Times New Roman" panose="02020603050405020304" pitchFamily="18" charset="0"/>
                          <a:cs typeface="Times New Roman" panose="02020603050405020304" pitchFamily="18" charset="0"/>
                        </a:rPr>
                        <a:t>ParallelViT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IN" sz="1100" dirty="0">
                          <a:effectLst/>
                          <a:latin typeface="Times New Roman" panose="02020603050405020304" pitchFamily="18" charset="0"/>
                          <a:cs typeface="Times New Roman" panose="02020603050405020304" pitchFamily="18" charset="0"/>
                        </a:rPr>
                        <a:t>98.9</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93.91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99.76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98.58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96.19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96.79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65445209"/>
                  </a:ext>
                </a:extLst>
              </a:tr>
              <a:tr h="253083">
                <a:tc>
                  <a:txBody>
                    <a:bodyPr/>
                    <a:lstStyle/>
                    <a:p>
                      <a:r>
                        <a:rPr lang="en-IN" sz="1100">
                          <a:effectLst/>
                          <a:latin typeface="Times New Roman" panose="02020603050405020304" pitchFamily="18" charset="0"/>
                          <a:cs typeface="Times New Roman" panose="02020603050405020304" pitchFamily="18" charset="0"/>
                        </a:rPr>
                        <a:t>ScalableViT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b="1" dirty="0">
                          <a:effectLst/>
                          <a:latin typeface="Times New Roman" panose="02020603050405020304" pitchFamily="18" charset="0"/>
                          <a:cs typeface="Times New Roman" panose="02020603050405020304" pitchFamily="18" charset="0"/>
                        </a:rPr>
                        <a:t>99.2</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b="1" dirty="0">
                          <a:effectLst/>
                          <a:latin typeface="Times New Roman" panose="02020603050405020304" pitchFamily="18" charset="0"/>
                          <a:cs typeface="Times New Roman" panose="02020603050405020304" pitchFamily="18" charset="0"/>
                        </a:rPr>
                        <a:t>95.23</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b="1" dirty="0">
                          <a:effectLst/>
                          <a:latin typeface="Times New Roman" panose="02020603050405020304" pitchFamily="18" charset="0"/>
                          <a:cs typeface="Times New Roman" panose="02020603050405020304" pitchFamily="18" charset="0"/>
                        </a:rPr>
                        <a:t>99.88</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b="1" dirty="0">
                          <a:effectLst/>
                          <a:latin typeface="Times New Roman" panose="02020603050405020304" pitchFamily="18" charset="0"/>
                          <a:cs typeface="Times New Roman" panose="02020603050405020304" pitchFamily="18" charset="0"/>
                        </a:rPr>
                        <a:t>99.29</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b="1" dirty="0">
                          <a:effectLst/>
                          <a:latin typeface="Times New Roman" panose="02020603050405020304" pitchFamily="18" charset="0"/>
                          <a:cs typeface="Times New Roman" panose="02020603050405020304" pitchFamily="18" charset="0"/>
                        </a:rPr>
                        <a:t>97.22</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b="1" dirty="0">
                          <a:effectLst/>
                          <a:latin typeface="Times New Roman" panose="02020603050405020304" pitchFamily="18" charset="0"/>
                          <a:cs typeface="Times New Roman" panose="02020603050405020304" pitchFamily="18" charset="0"/>
                        </a:rPr>
                        <a:t>97.53</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0.11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64627133"/>
                  </a:ext>
                </a:extLst>
              </a:tr>
              <a:tr h="187771">
                <a:tc>
                  <a:txBody>
                    <a:bodyPr/>
                    <a:lstStyle/>
                    <a:p>
                      <a:r>
                        <a:rPr lang="en-IN" sz="1100">
                          <a:effectLst/>
                          <a:latin typeface="Times New Roman" panose="02020603050405020304" pitchFamily="18" charset="0"/>
                          <a:cs typeface="Times New Roman" panose="02020603050405020304" pitchFamily="18" charset="0"/>
                        </a:rPr>
                        <a:t>NesTViT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98.8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dirty="0">
                          <a:effectLst/>
                          <a:latin typeface="Times New Roman" panose="02020603050405020304" pitchFamily="18" charset="0"/>
                          <a:cs typeface="Times New Roman" panose="02020603050405020304" pitchFamily="18" charset="0"/>
                        </a:rPr>
                        <a:t>94.48</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99.53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97.16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95.8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96.97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b="1" dirty="0">
                          <a:effectLst/>
                          <a:latin typeface="Times New Roman" panose="02020603050405020304" pitchFamily="18" charset="0"/>
                          <a:cs typeface="Times New Roman" panose="02020603050405020304" pitchFamily="18" charset="0"/>
                        </a:rPr>
                        <a:t>0.46</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36190425"/>
                  </a:ext>
                </a:extLst>
              </a:tr>
              <a:tr h="263267">
                <a:tc>
                  <a:txBody>
                    <a:bodyPr/>
                    <a:lstStyle/>
                    <a:p>
                      <a:r>
                        <a:rPr lang="en-IN" sz="1100">
                          <a:effectLst/>
                          <a:latin typeface="Times New Roman" panose="02020603050405020304" pitchFamily="18" charset="0"/>
                          <a:cs typeface="Times New Roman" panose="02020603050405020304" pitchFamily="18" charset="0"/>
                        </a:rPr>
                        <a:t>AtSViT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dirty="0">
                          <a:effectLst/>
                          <a:latin typeface="Times New Roman" panose="02020603050405020304" pitchFamily="18" charset="0"/>
                          <a:cs typeface="Times New Roman" panose="02020603050405020304" pitchFamily="18" charset="0"/>
                        </a:rPr>
                        <a:t>95.17</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99.64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97.87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96.5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a:effectLst/>
                          <a:latin typeface="Times New Roman" panose="02020603050405020304" pitchFamily="18" charset="0"/>
                          <a:cs typeface="Times New Roman" panose="02020603050405020304" pitchFamily="18" charset="0"/>
                        </a:rPr>
                        <a:t>97.38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100" dirty="0">
                          <a:effectLst/>
                          <a:latin typeface="Times New Roman" panose="02020603050405020304" pitchFamily="18" charset="0"/>
                          <a:cs typeface="Times New Roman" panose="02020603050405020304" pitchFamily="18" charset="0"/>
                        </a:rPr>
                        <a:t>0.35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95111432"/>
                  </a:ext>
                </a:extLst>
              </a:tr>
            </a:tbl>
          </a:graphicData>
        </a:graphic>
      </p:graphicFrame>
    </p:spTree>
    <p:extLst>
      <p:ext uri="{BB962C8B-B14F-4D97-AF65-F5344CB8AC3E}">
        <p14:creationId xmlns:p14="http://schemas.microsoft.com/office/powerpoint/2010/main" val="138731386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2376</TotalTime>
  <Words>1618</Words>
  <Application>Microsoft Office PowerPoint</Application>
  <PresentationFormat>On-screen Show (4:3)</PresentationFormat>
  <Paragraphs>268</Paragraphs>
  <Slides>16</Slides>
  <Notes>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16</vt:i4>
      </vt:variant>
    </vt:vector>
  </HeadingPairs>
  <TitlesOfParts>
    <vt:vector size="26" baseType="lpstr">
      <vt:lpstr>Arial</vt:lpstr>
      <vt:lpstr>Calibri</vt:lpstr>
      <vt:lpstr>Constantia</vt:lpstr>
      <vt:lpstr>StarSymbol</vt:lpstr>
      <vt:lpstr>Times</vt:lpstr>
      <vt:lpstr>Times New Roman</vt:lpstr>
      <vt:lpstr>Wingdings 2</vt:lpstr>
      <vt:lpstr>Office Theme</vt:lpstr>
      <vt:lpstr>Flow</vt:lpstr>
      <vt:lpstr>2_Flow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MRINAL</dc:creator>
  <cp:lastModifiedBy>Himangshu chowdhury</cp:lastModifiedBy>
  <cp:revision>226</cp:revision>
  <dcterms:modified xsi:type="dcterms:W3CDTF">2024-04-30T10:57:44Z</dcterms:modified>
</cp:coreProperties>
</file>