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15"/>
  </p:notesMasterIdLst>
  <p:sldIdLst>
    <p:sldId id="284" r:id="rId2"/>
    <p:sldId id="285" r:id="rId3"/>
    <p:sldId id="286" r:id="rId4"/>
    <p:sldId id="287" r:id="rId5"/>
    <p:sldId id="288" r:id="rId6"/>
    <p:sldId id="289" r:id="rId7"/>
    <p:sldId id="290" r:id="rId8"/>
    <p:sldId id="291" r:id="rId9"/>
    <p:sldId id="292" r:id="rId10"/>
    <p:sldId id="293" r:id="rId11"/>
    <p:sldId id="295" r:id="rId12"/>
    <p:sldId id="296" r:id="rId13"/>
    <p:sldId id="297"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1"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2"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34"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5"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603"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5"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7"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1"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8"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6"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8"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6"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2"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3"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4"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5"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7"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8"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9"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17"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18"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19"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0"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22"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3"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4"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5"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6"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8"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9"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87"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48588"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89"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90"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e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lang="en-US" b="1" i="0">
              <a:solidFill>
                <a:srgbClr val="0F0F0F"/>
              </a:solidFill>
              <a:latin typeface="Roboto"/>
              <a:ea typeface="Roboto"/>
              <a:cs typeface="Roboto"/>
              <a:sym typeface="Roboto"/>
            </a:endParaRPr>
          </a:p>
        </p:txBody>
      </p:sp>
      <p:pic>
        <p:nvPicPr>
          <p:cNvPr id="2097152" name="Google Shape;64;p7"/>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601"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428625" y="325960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STUDENT NAME: Anjana.T</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REGISTER NO      : 422200235</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DEPARTMENT     : B.com( Information System Management)</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COLLEGE              : </a:t>
            </a:r>
            <a:r>
              <a:rPr lang="en-US" altLang="en-IN" sz="2400">
                <a:solidFill>
                  <a:schemeClr val="dk1"/>
                </a:solidFill>
                <a:latin typeface="Calibri"/>
                <a:ea typeface="Calibri"/>
                <a:cs typeface="Calibri"/>
                <a:sym typeface="Calibri"/>
              </a:rPr>
              <a:t>Annai Violet Arts &amp; Science College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r:embed="rId3">
            <a:alphaModFix/>
          </a:blip>
          <a:srcRect l="3186" b="-3755"/>
          <a:stretch>
            <a:fillRect/>
          </a:stretch>
        </p:blipFill>
        <p:spPr>
          <a:xfrm>
            <a:off x="115529" y="1697908"/>
            <a:ext cx="2388378" cy="3547909"/>
          </a:xfrm>
          <a:prstGeom prst="rect">
            <a:avLst/>
          </a:prstGeom>
          <a:noFill/>
          <a:ln>
            <a:noFill/>
          </a:ln>
        </p:spPr>
      </p:pic>
      <p:sp>
        <p:nvSpPr>
          <p:cNvPr id="1048693"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48694"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708"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r:embed="rId4">
            <a:alphaModFix/>
          </a:blip>
          <a:srcRect/>
          <a:stretch>
            <a:fill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25"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9"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r:embed="rId3">
            <a:alphaModFix/>
          </a:blip>
          <a:srcRect/>
          <a:stretch>
            <a:fillRect/>
          </a:stretch>
        </p:blipFill>
        <p:spPr>
          <a:xfrm>
            <a:off x="10687050" y="6134100"/>
            <a:ext cx="247650" cy="247650"/>
          </a:xfrm>
          <a:prstGeom prst="rect">
            <a:avLst/>
          </a:prstGeom>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4;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43" name="Google Shape;115;p9"/>
          <p:cNvSpPr txBox="1">
            <a:spLocks noGrp="1"/>
          </p:cNvSpPr>
          <p:nvPr>
            <p:ph type="title"/>
          </p:nvPr>
        </p:nvSpPr>
        <p:spPr>
          <a:xfrm>
            <a:off x="739775" y="445388"/>
            <a:ext cx="2357120" cy="14611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2696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50"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834072" y="575055"/>
            <a:ext cx="5636895" cy="1261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2097159" name="Google Shape;128;p10"/>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52"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794133" y="2933700"/>
            <a:ext cx="6812785"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59"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739775" y="829627"/>
            <a:ext cx="5263515" cy="12610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2097161" name="Google Shape;142;p11"/>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61"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677616"/>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 The project involves analyzing employee data using Excel to gain insights into workforce metrics. </a:t>
            </a:r>
          </a:p>
          <a:p>
            <a:pPr marR="0" lvl="0" algn="l" rtl="0">
              <a:spcBef>
                <a:spcPts val="0"/>
              </a:spcBef>
              <a:spcAft>
                <a:spcPts val="0"/>
              </a:spcAft>
              <a:buClr>
                <a:srgbClr val="0D0D0D"/>
              </a:buClr>
              <a:buSzPts val="2400"/>
            </a:pPr>
            <a:endParaRPr lang="en-US" sz="2400" i="0">
              <a:solidFill>
                <a:srgbClr val="0D0D0D"/>
              </a:solidFill>
              <a:latin typeface="Times New Roman"/>
              <a:ea typeface="Times New Roman"/>
              <a:cs typeface="Times New Roman"/>
              <a:sym typeface="Times New Roman"/>
            </a:endParaRPr>
          </a:p>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65" name="Google Shape;149;p12"/>
          <p:cNvSpPr txBox="1">
            <a:spLocks noGrp="1"/>
          </p:cNvSpPr>
          <p:nvPr>
            <p:ph type="title"/>
          </p:nvPr>
        </p:nvSpPr>
        <p:spPr>
          <a:xfrm>
            <a:off x="530942" y="487647"/>
            <a:ext cx="10681335" cy="369332"/>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i="1" u="sng"/>
              <a:t>PROJECT FOCUS :</a:t>
            </a:r>
            <a:endParaRPr sz="2400" i="1" u="sng"/>
          </a:p>
        </p:txBody>
      </p:sp>
      <p:sp>
        <p:nvSpPr>
          <p:cNvPr id="1048666" name="Google Shape;150;p12"/>
          <p:cNvSpPr txBox="1"/>
          <p:nvPr/>
        </p:nvSpPr>
        <p:spPr>
          <a:xfrm>
            <a:off x="533400" y="914400"/>
            <a:ext cx="8527669" cy="563227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b="1">
                <a:solidFill>
                  <a:schemeClr val="dk1"/>
                </a:solidFill>
                <a:latin typeface="Calibri"/>
                <a:ea typeface="Calibri"/>
                <a:cs typeface="Calibri"/>
                <a:sym typeface="Calibri"/>
              </a:rPr>
              <a:t>Data Organization:</a:t>
            </a:r>
          </a:p>
          <a:p>
            <a:pPr marR="0" lvl="0" algn="l" rtl="0">
              <a:spcBef>
                <a:spcPts val="0"/>
              </a:spcBef>
              <a:spcAft>
                <a:spcPts val="0"/>
              </a:spcAft>
              <a:buClr>
                <a:schemeClr val="dk1"/>
              </a:buClr>
              <a:buSzPts val="2400"/>
            </a:pPr>
            <a:r>
              <a:rPr lang="en-US" sz="2400">
                <a:solidFill>
                  <a:schemeClr val="dk1"/>
                </a:solidFill>
                <a:latin typeface="Calibri"/>
                <a:ea typeface="Calibri"/>
                <a:cs typeface="Calibri"/>
                <a:sym typeface="Calibri"/>
              </a:rPr>
              <a:t>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a:t>
            </a:r>
            <a:r>
              <a:rPr lang="en-US" sz="2400" b="1">
                <a:solidFill>
                  <a:schemeClr val="dk1"/>
                </a:solidFill>
                <a:latin typeface="Calibri"/>
                <a:ea typeface="Calibri"/>
                <a:cs typeface="Calibri"/>
                <a:sym typeface="Calibri"/>
              </a:rPr>
              <a:t> Analysis</a:t>
            </a:r>
            <a:r>
              <a:rPr lang="en-US" sz="2400" b="1" u="sng">
                <a:solidFill>
                  <a:schemeClr val="dk1"/>
                </a:solidFill>
                <a:latin typeface="Calibri"/>
                <a:ea typeface="Calibri"/>
                <a:cs typeface="Calibri"/>
                <a:sym typeface="Calibri"/>
              </a:rPr>
              <a:t>:</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b="1">
                <a:solidFill>
                  <a:schemeClr val="dk1"/>
                </a:solidFill>
                <a:latin typeface="Calibri"/>
                <a:ea typeface="Calibri"/>
                <a:cs typeface="Calibri"/>
                <a:sym typeface="Calibri"/>
              </a:rPr>
              <a:t>3. Visualization</a:t>
            </a:r>
            <a:r>
              <a:rPr lang="en-US" sz="2400">
                <a:solidFill>
                  <a:schemeClr val="dk1"/>
                </a:solidFill>
                <a:latin typeface="Calibri"/>
                <a:ea typeface="Calibri"/>
                <a:cs typeface="Calibri"/>
                <a:sym typeface="Calibri"/>
              </a:rPr>
              <a:t>:</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b="1">
                <a:solidFill>
                  <a:schemeClr val="dk1"/>
                </a:solidFill>
                <a:latin typeface="Calibri"/>
                <a:ea typeface="Calibri"/>
                <a:cs typeface="Calibri"/>
                <a:sym typeface="Calibri"/>
              </a:rPr>
              <a:t>4. Reporting</a:t>
            </a:r>
            <a:r>
              <a:rPr lang="en-US" sz="2400">
                <a:solidFill>
                  <a:schemeClr val="dk1"/>
                </a:solidFill>
                <a:latin typeface="Calibri"/>
                <a:ea typeface="Calibri"/>
                <a:cs typeface="Calibri"/>
                <a:sym typeface="Calibri"/>
              </a:rPr>
              <a:t>:</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2097162" name="Google Shape;159;p13"/>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73"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588827" y="2206026"/>
            <a:ext cx="7750540" cy="40933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a:t>
            </a:r>
            <a:r>
              <a:rPr lang="en-US" sz="2000" b="1">
                <a:solidFill>
                  <a:schemeClr val="dk1"/>
                </a:solidFill>
                <a:latin typeface="Calibri"/>
                <a:ea typeface="Calibri"/>
                <a:cs typeface="Calibri"/>
                <a:sym typeface="Calibri"/>
              </a:rPr>
              <a:t>Human Resources (HR) Managers:</a:t>
            </a:r>
          </a:p>
          <a:p>
            <a:pPr marL="0" marR="0" lvl="0" indent="0" algn="l" rtl="0">
              <a:spcBef>
                <a:spcPts val="0"/>
              </a:spcBef>
              <a:spcAft>
                <a:spcPts val="0"/>
              </a:spcAft>
              <a:buNone/>
            </a:pPr>
            <a:r>
              <a:rPr lang="en-US" sz="2000">
                <a:solidFill>
                  <a:schemeClr val="dk1"/>
                </a:solidFill>
                <a:latin typeface="Calibri"/>
                <a:ea typeface="Calibri"/>
                <a:cs typeface="Calibri"/>
                <a:sym typeface="Calibri"/>
              </a:rPr>
              <a:t>                  They use the insights to make informed decisions about promotions, training, and development.</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a:solidFill>
                  <a:schemeClr val="dk1"/>
                </a:solidFill>
                <a:latin typeface="Calibri"/>
                <a:ea typeface="Calibri"/>
                <a:cs typeface="Calibri"/>
                <a:sym typeface="Calibri"/>
              </a:rPr>
              <a:t>   2. Team Leaders and Supervisors: </a:t>
            </a:r>
          </a:p>
          <a:p>
            <a:pPr marL="0" marR="0" lvl="0" indent="0" algn="l" rtl="0">
              <a:spcBef>
                <a:spcPts val="0"/>
              </a:spcBef>
              <a:spcAft>
                <a:spcPts val="0"/>
              </a:spcAft>
              <a:buNone/>
            </a:pPr>
            <a:r>
              <a:rPr lang="en-US" sz="2000">
                <a:solidFill>
                  <a:schemeClr val="dk1"/>
                </a:solidFill>
                <a:latin typeface="Calibri"/>
                <a:ea typeface="Calibri"/>
                <a:cs typeface="Calibri"/>
                <a:sym typeface="Calibri"/>
              </a:rPr>
              <a:t>               They apply performance data to provide feedback, set goals, and manage team performance.</a:t>
            </a:r>
          </a:p>
          <a:p>
            <a:pPr marL="0" marR="0" lvl="0" indent="0" algn="l" rtl="0">
              <a:spcBef>
                <a:spcPts val="0"/>
              </a:spcBef>
              <a:spcAft>
                <a:spcPts val="0"/>
              </a:spcAft>
              <a:buNone/>
            </a:pPr>
            <a:endParaRPr lang="en-US"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a:solidFill>
                  <a:schemeClr val="dk1"/>
                </a:solidFill>
                <a:latin typeface="Calibri"/>
                <a:ea typeface="Calibri"/>
                <a:cs typeface="Calibri"/>
                <a:sym typeface="Calibri"/>
              </a:rPr>
              <a:t>   3. Employees:</a:t>
            </a:r>
          </a:p>
          <a:p>
            <a:pPr marL="0" marR="0" lvl="0" indent="0" algn="l" rtl="0">
              <a:spcBef>
                <a:spcPts val="0"/>
              </a:spcBef>
              <a:spcAft>
                <a:spcPts val="0"/>
              </a:spcAft>
              <a:buNone/>
            </a:pPr>
            <a:r>
              <a:rPr lang="en-US" sz="2000">
                <a:solidFill>
                  <a:schemeClr val="dk1"/>
                </a:solidFill>
                <a:latin typeface="Calibri"/>
                <a:ea typeface="Calibri"/>
                <a:cs typeface="Calibri"/>
                <a:sym typeface="Calibri"/>
              </a:rPr>
              <a:t>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a:picLocks/>
          </p:cNvPicPr>
          <p:nvPr/>
        </p:nvPicPr>
        <p:blipFill rotWithShape="1">
          <a:blip r:embed="rId3">
            <a:alphaModFix/>
          </a:blip>
          <a:srcRect/>
          <a:stretch>
            <a:fillRect/>
          </a:stretch>
        </p:blipFill>
        <p:spPr>
          <a:xfrm>
            <a:off x="0" y="1476375"/>
            <a:ext cx="2695574"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p>
        </p:txBody>
      </p:sp>
      <p:pic>
        <p:nvPicPr>
          <p:cNvPr id="2097164" name="Google Shape;171;p14"/>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81"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54505"/>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Font typeface="Arial" panose="020B0604020202020204" pitchFamily="34" charset="0"/>
              <a:buChar char="•"/>
            </a:pPr>
            <a:r>
              <a:rPr lang="en-US" sz="3200" b="1">
                <a:solidFill>
                  <a:schemeClr val="dk1"/>
                </a:solidFill>
                <a:latin typeface="Calibri"/>
                <a:ea typeface="Calibri"/>
                <a:cs typeface="Calibri"/>
                <a:sym typeface="Calibri"/>
              </a:rPr>
              <a:t>Filtering</a:t>
            </a:r>
            <a:r>
              <a:rPr lang="en-US" sz="3200">
                <a:solidFill>
                  <a:schemeClr val="dk1"/>
                </a:solidFill>
                <a:latin typeface="Calibri"/>
                <a:ea typeface="Calibri"/>
                <a:cs typeface="Calibri"/>
                <a:sym typeface="Calibri"/>
              </a:rPr>
              <a:t> – to fill the missing values.</a:t>
            </a:r>
          </a:p>
          <a:p>
            <a:pPr marL="457200" marR="0" lvl="0" indent="-457200" algn="l" rtl="0">
              <a:spcBef>
                <a:spcPts val="0"/>
              </a:spcBef>
              <a:spcAft>
                <a:spcPts val="0"/>
              </a:spcAft>
              <a:buFont typeface="Arial" panose="020B0604020202020204" pitchFamily="34" charset="0"/>
              <a:buChar char="•"/>
            </a:pPr>
            <a:r>
              <a:rPr lang="en-US" sz="3200" b="1">
                <a:solidFill>
                  <a:schemeClr val="dk1"/>
                </a:solidFill>
                <a:latin typeface="Calibri"/>
                <a:ea typeface="Calibri"/>
                <a:cs typeface="Calibri"/>
                <a:sym typeface="Calibri"/>
              </a:rPr>
              <a:t>Conditional</a:t>
            </a:r>
            <a:r>
              <a:rPr lang="en-US" sz="3200">
                <a:solidFill>
                  <a:schemeClr val="dk1"/>
                </a:solidFill>
                <a:latin typeface="Calibri"/>
                <a:ea typeface="Calibri"/>
                <a:cs typeface="Calibri"/>
                <a:sym typeface="Calibri"/>
              </a:rPr>
              <a:t> formating- blank values.</a:t>
            </a:r>
          </a:p>
          <a:p>
            <a:pPr marL="457200" marR="0" lvl="0" indent="-457200" algn="l" rtl="0">
              <a:spcBef>
                <a:spcPts val="0"/>
              </a:spcBef>
              <a:spcAft>
                <a:spcPts val="0"/>
              </a:spcAft>
              <a:buFont typeface="Arial" panose="020B0604020202020204" pitchFamily="34" charset="0"/>
              <a:buChar char="•"/>
            </a:pPr>
            <a:r>
              <a:rPr lang="en-US" sz="3200" b="1">
                <a:solidFill>
                  <a:schemeClr val="dk1"/>
                </a:solidFill>
                <a:latin typeface="Calibri"/>
                <a:ea typeface="Calibri"/>
                <a:cs typeface="Calibri"/>
                <a:sym typeface="Calibri"/>
              </a:rPr>
              <a:t>Using-</a:t>
            </a:r>
            <a:r>
              <a:rPr lang="en-US" sz="3200">
                <a:solidFill>
                  <a:schemeClr val="dk1"/>
                </a:solidFill>
                <a:latin typeface="Calibri"/>
                <a:ea typeface="Calibri"/>
                <a:cs typeface="Calibri"/>
                <a:sym typeface="Calibri"/>
              </a:rPr>
              <a:t>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p>
        </p:txBody>
      </p:sp>
      <p:sp>
        <p:nvSpPr>
          <p:cNvPr id="1048686" name="Google Shape;179;p15"/>
          <p:cNvSpPr txBox="1"/>
          <p:nvPr/>
        </p:nvSpPr>
        <p:spPr>
          <a:xfrm flipH="1">
            <a:off x="0" y="1209577"/>
            <a:ext cx="9052923" cy="5262939"/>
          </a:xfrm>
          <a:prstGeom prst="rect">
            <a:avLst/>
          </a:prstGeom>
          <a:noFill/>
          <a:ln>
            <a:solidFill>
              <a:schemeClr val="accent1"/>
            </a:solid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p>
          <a:p>
            <a:pPr marL="342900" marR="0" lvl="0" indent="-342900" algn="l" rtl="0">
              <a:spcBef>
                <a:spcPts val="0"/>
              </a:spcBef>
              <a:spcAft>
                <a:spcPts val="0"/>
              </a:spcAft>
              <a:buFont typeface="Arial" panose="020B0604020202020204" pitchFamily="34" charset="0"/>
              <a:buChar char="•"/>
            </a:pPr>
            <a:r>
              <a:rPr lang="en-US" sz="2400">
                <a:solidFill>
                  <a:schemeClr val="dk1"/>
                </a:solidFill>
                <a:latin typeface="Calibri"/>
                <a:ea typeface="Calibri"/>
                <a:cs typeface="Calibri"/>
                <a:sym typeface="Calibri"/>
              </a:rPr>
              <a:t>       Employment ID</a:t>
            </a:r>
          </a:p>
          <a:p>
            <a:pPr marL="342900" marR="0" lvl="0" indent="-342900" algn="l" rtl="0">
              <a:spcBef>
                <a:spcPts val="0"/>
              </a:spcBef>
              <a:spcAft>
                <a:spcPts val="0"/>
              </a:spcAft>
              <a:buFont typeface="Arial" panose="020B0604020202020204" pitchFamily="34" charset="0"/>
              <a:buChar char="•"/>
            </a:pPr>
            <a:r>
              <a:rPr lang="en-US" sz="2400">
                <a:solidFill>
                  <a:schemeClr val="dk1"/>
                </a:solidFill>
                <a:latin typeface="Calibri"/>
                <a:ea typeface="Calibri"/>
                <a:cs typeface="Calibri"/>
                <a:sym typeface="Calibri"/>
              </a:rPr>
              <a:t>       092504 name</a:t>
            </a:r>
          </a:p>
          <a:p>
            <a:pPr marL="342900" marR="0" lvl="0" indent="-342900" algn="l" rtl="0">
              <a:spcBef>
                <a:spcPts val="0"/>
              </a:spcBef>
              <a:spcAft>
                <a:spcPts val="0"/>
              </a:spcAft>
              <a:buFont typeface="Arial" panose="020B0604020202020204" pitchFamily="34" charset="0"/>
              <a:buChar char="•"/>
            </a:pPr>
            <a:r>
              <a:rPr lang="en-US" sz="2400">
                <a:solidFill>
                  <a:schemeClr val="dk1"/>
                </a:solidFill>
                <a:latin typeface="Calibri"/>
                <a:ea typeface="Calibri"/>
                <a:cs typeface="Calibri"/>
                <a:sym typeface="Calibri"/>
              </a:rPr>
              <a:t>       Last name </a:t>
            </a:r>
          </a:p>
          <a:p>
            <a:pPr marL="342900" marR="0" lvl="0" indent="-342900" algn="l" rtl="0">
              <a:spcBef>
                <a:spcPts val="0"/>
              </a:spcBef>
              <a:spcAft>
                <a:spcPts val="0"/>
              </a:spcAft>
              <a:buFont typeface="Arial" panose="020B0604020202020204" pitchFamily="34" charset="0"/>
              <a:buChar char="•"/>
            </a:pPr>
            <a:r>
              <a:rPr lang="en-US" sz="2400">
                <a:solidFill>
                  <a:schemeClr val="dk1"/>
                </a:solidFill>
                <a:latin typeface="Calibri"/>
                <a:ea typeface="Calibri"/>
                <a:cs typeface="Calibri"/>
                <a:sym typeface="Calibri"/>
              </a:rPr>
              <a:t>       Gender</a:t>
            </a:r>
          </a:p>
          <a:p>
            <a:pPr marL="342900" marR="0" lvl="0" indent="-342900" algn="l" rtl="0">
              <a:spcBef>
                <a:spcPts val="0"/>
              </a:spcBef>
              <a:spcAft>
                <a:spcPts val="0"/>
              </a:spcAft>
              <a:buFont typeface="Arial" panose="020B0604020202020204" pitchFamily="34" charset="0"/>
              <a:buChar char="•"/>
            </a:pPr>
            <a:r>
              <a:rPr lang="en-US" sz="2400">
                <a:solidFill>
                  <a:schemeClr val="dk1"/>
                </a:solidFill>
                <a:latin typeface="Calibri"/>
                <a:ea typeface="Calibri"/>
                <a:cs typeface="Calibri"/>
                <a:sym typeface="Calibri"/>
              </a:rPr>
              <a:t>       Employee status</a:t>
            </a:r>
          </a:p>
          <a:p>
            <a:pPr marL="342900" marR="0" lvl="0" indent="-342900" algn="l" rtl="0">
              <a:spcBef>
                <a:spcPts val="0"/>
              </a:spcBef>
              <a:spcAft>
                <a:spcPts val="0"/>
              </a:spcAft>
              <a:buFont typeface="Arial" panose="020B0604020202020204" pitchFamily="34" charset="0"/>
              <a:buChar char="•"/>
            </a:pPr>
            <a:r>
              <a:rPr lang="en-US" sz="2400">
                <a:solidFill>
                  <a:schemeClr val="dk1"/>
                </a:solidFill>
                <a:latin typeface="Calibri"/>
                <a:ea typeface="Calibri"/>
                <a:cs typeface="Calibri"/>
                <a:sym typeface="Calibri"/>
              </a:rPr>
              <a:t>       Employee type</a:t>
            </a:r>
          </a:p>
          <a:p>
            <a:pPr marL="342900" marR="0" lvl="0" indent="-342900" algn="l" rtl="0">
              <a:spcBef>
                <a:spcPts val="0"/>
              </a:spcBef>
              <a:spcAft>
                <a:spcPts val="0"/>
              </a:spcAft>
              <a:buFont typeface="Arial" panose="020B0604020202020204" pitchFamily="34" charset="0"/>
              <a:buChar char="•"/>
            </a:pPr>
            <a:r>
              <a:rPr lang="en-US" sz="2400">
                <a:solidFill>
                  <a:schemeClr val="dk1"/>
                </a:solidFill>
                <a:latin typeface="Calibri"/>
                <a:ea typeface="Calibri"/>
                <a:cs typeface="Calibri"/>
                <a:sym typeface="Calibri"/>
              </a:rPr>
              <a:t>  Employee classification</a:t>
            </a:r>
          </a:p>
          <a:p>
            <a:pPr marL="342900" marR="0" lvl="0" indent="-342900" algn="l" rtl="0">
              <a:spcBef>
                <a:spcPts val="0"/>
              </a:spcBef>
              <a:spcAft>
                <a:spcPts val="0"/>
              </a:spcAft>
              <a:buFont typeface="Arial" panose="020B0604020202020204" pitchFamily="34" charset="0"/>
              <a:buChar char="•"/>
            </a:pPr>
            <a:r>
              <a:rPr lang="en-US" sz="2400">
                <a:solidFill>
                  <a:schemeClr val="dk1"/>
                </a:solidFill>
                <a:latin typeface="Calibri"/>
                <a:ea typeface="Calibri"/>
                <a:cs typeface="Calibri"/>
                <a:sym typeface="Calibri"/>
              </a:rPr>
              <a:t>       Performance score</a:t>
            </a:r>
          </a:p>
          <a:p>
            <a:pPr marL="342900" marR="0" lvl="0" indent="-342900" algn="l" rtl="0">
              <a:spcBef>
                <a:spcPts val="0"/>
              </a:spcBef>
              <a:spcAft>
                <a:spcPts val="0"/>
              </a:spcAft>
              <a:buFont typeface="Arial" panose="020B0604020202020204" pitchFamily="34" charset="0"/>
              <a:buChar char="•"/>
            </a:pPr>
            <a:r>
              <a:rPr lang="en-US" sz="2400">
                <a:solidFill>
                  <a:schemeClr val="dk1"/>
                </a:solidFill>
                <a:latin typeface="Calibri"/>
                <a:ea typeface="Calibri"/>
                <a:cs typeface="Calibri"/>
                <a:sym typeface="Calibri"/>
              </a:rPr>
              <a:t>      Current employee ratings</a:t>
            </a:r>
          </a:p>
          <a:p>
            <a:pPr marL="342900" marR="0" lvl="0" indent="-342900" algn="l" rtl="0">
              <a:spcBef>
                <a:spcPts val="0"/>
              </a:spcBef>
              <a:spcAft>
                <a:spcPts val="0"/>
              </a:spcAft>
              <a:buFont typeface="Arial" panose="020B0604020202020204" pitchFamily="34" charset="0"/>
              <a:buChar char="•"/>
            </a:pPr>
            <a:r>
              <a:rPr lang="en-US" sz="2400">
                <a:solidFill>
                  <a:schemeClr val="dk1"/>
                </a:solidFill>
                <a:latin typeface="Calibri"/>
                <a:ea typeface="Calibri"/>
                <a:cs typeface="Calibri"/>
                <a:sym typeface="Calibri"/>
              </a:rPr>
              <a:t>        Business units</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CPH2035</dc:creator>
  <cp:lastModifiedBy>Anjana T</cp:lastModifiedBy>
  <cp:revision>1</cp:revision>
  <dcterms:created xsi:type="dcterms:W3CDTF">2024-08-31T15:42:38Z</dcterms:created>
  <dcterms:modified xsi:type="dcterms:W3CDTF">2024-10-04T05:27:44Z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