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PhAnim="0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关系图"/>
          <p:cNvPicPr>
            <a:picLocks noChangeAspect="1"/>
          </p:cNvPicPr>
          <p:nvPr/>
        </p:nvPicPr>
        <p:blipFill>
          <a:blip r:embed="rId2"/>
          <a:srcRect r="2528" b="10909"/>
          <a:stretch>
            <a:fillRect/>
          </a:stretch>
        </p:blipFill>
        <p:spPr>
          <a:xfrm>
            <a:off x="239184" y="692150"/>
            <a:ext cx="11885083" cy="61102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2117" y="549275"/>
            <a:ext cx="12192000" cy="1511300"/>
          </a:xfrm>
          <a:prstGeom prst="rect">
            <a:avLst/>
          </a:prstGeom>
          <a:gradFill rotWithShape="0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>
                  <a:alpha val="53999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2051" name="Rectangle 3"/>
          <p:cNvSpPr>
            <a:spLocks noChangeArrowheads="1"/>
          </p:cNvSpPr>
          <p:nvPr>
            <p:ph type="subTitle" idx="1"/>
          </p:nvPr>
        </p:nvSpPr>
        <p:spPr>
          <a:xfrm>
            <a:off x="2544233" y="2492375"/>
            <a:ext cx="7393517" cy="1222375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2056" name="Rectangle 8"/>
          <p:cNvSpPr>
            <a:spLocks noChangeArrowheads="1"/>
          </p:cNvSpPr>
          <p:nvPr>
            <p:ph type="ctrTitle"/>
          </p:nvPr>
        </p:nvSpPr>
        <p:spPr>
          <a:xfrm>
            <a:off x="1007533" y="620713"/>
            <a:ext cx="103632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11" name="Rectangle 4"/>
          <p:cNvSpPr>
            <a:spLocks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2" name="Rectangle 5"/>
          <p:cNvSpPr>
            <a:spLocks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3" name="Rectangle 6"/>
          <p:cNvSpPr>
            <a:spLocks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</p:bldLst>
  </p:timing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2117" y="333375"/>
            <a:ext cx="12192000" cy="1009650"/>
          </a:xfrm>
          <a:prstGeom prst="rect">
            <a:avLst/>
          </a:prstGeom>
          <a:gradFill rotWithShape="0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>
                  <a:alpha val="53999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pic>
        <p:nvPicPr>
          <p:cNvPr id="1027" name="Picture 3" descr="关系图"/>
          <p:cNvPicPr>
            <a:picLocks noChangeAspect="1"/>
          </p:cNvPicPr>
          <p:nvPr/>
        </p:nvPicPr>
        <p:blipFill>
          <a:blip r:embed="rId12"/>
          <a:srcRect t="1094" r="8122" b="13318"/>
          <a:stretch>
            <a:fillRect/>
          </a:stretch>
        </p:blipFill>
        <p:spPr>
          <a:xfrm>
            <a:off x="7730067" y="4438650"/>
            <a:ext cx="4453467" cy="23336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8" name="Rectangle 4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9" name="Rectangle 5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30" name="Rectangle 6"/>
          <p:cNvSpPr>
            <a:spLocks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2" name="Rectangle 8"/>
          <p:cNvSpPr>
            <a:spLocks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" grpId="0" bldLvl="0" animBg="1"/>
      <p:bldP spid="1028" grpId="0" bldLvl="0"/>
    </p:bldLst>
  </p:timing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42595"/>
            <a:ext cx="9144000" cy="876935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en-US" sz="4000" u="sng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Pragmatic Programming </a:t>
            </a:r>
            <a:endParaRPr lang="en-US" sz="4000" u="sng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sym typeface="+mn-ea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442085"/>
            <a:ext cx="9144000" cy="3815715"/>
          </a:xfrm>
        </p:spPr>
        <p:txBody>
          <a:bodyPr>
            <a:normAutofit fontScale="65000"/>
          </a:bodyPr>
          <a:lstStyle/>
          <a:p>
            <a:pPr algn="just"/>
            <a:r>
              <a:rPr lang="en-US"/>
              <a:t></a:t>
            </a:r>
            <a:r>
              <a:rPr lang="en-US" sz="3100">
                <a:latin typeface="Comic Sans MS" panose="030F0702030302020204" charset="0"/>
                <a:cs typeface="Comic Sans MS" panose="030F0702030302020204" charset="0"/>
              </a:rPr>
              <a:t>Programming is a craft. At its simplest, it comes down to getting a computer to do what you want it to do (or what your user wants it to do).</a:t>
            </a:r>
            <a:endParaRPr lang="en-US"/>
          </a:p>
          <a:p>
            <a:pPr algn="l"/>
            <a:r>
              <a:rPr lang="en-US"/>
              <a:t></a:t>
            </a:r>
            <a:r>
              <a:rPr lang="en-US" sz="330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What Makes a Pragmatic Programmer? </a:t>
            </a:r>
            <a:endParaRPr lang="en-US" sz="330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  <a:p>
            <a:pPr marL="285750" indent="-285750" algn="l">
              <a:buFont typeface="Wingdings" panose="05000000000000000000" charset="0"/>
              <a:buChar char="ü"/>
            </a:pPr>
            <a:r>
              <a:rPr lang="en-US"/>
              <a:t></a:t>
            </a:r>
            <a:r>
              <a:rPr lang="en-US" sz="2900"/>
              <a:t>Early adopter/fast adapter.</a:t>
            </a:r>
            <a:endParaRPr lang="en-US" sz="2900"/>
          </a:p>
          <a:p>
            <a:pPr marL="285750" indent="-285750" algn="l">
              <a:buFont typeface="Wingdings" panose="05000000000000000000" charset="0"/>
              <a:buChar char="ü"/>
            </a:pPr>
            <a:r>
              <a:rPr lang="en-US" sz="2900"/>
              <a:t>Inquisitive. - You tend to ask questions </a:t>
            </a:r>
            <a:endParaRPr lang="en-US" sz="2900"/>
          </a:p>
          <a:p>
            <a:pPr marL="285750" indent="-285750" algn="l">
              <a:buFont typeface="Wingdings" panose="05000000000000000000" charset="0"/>
              <a:buChar char="ü"/>
            </a:pPr>
            <a:r>
              <a:rPr lang="en-US" sz="2900"/>
              <a:t>Critical thinker. - You rarely take things as given without first getting the facts </a:t>
            </a:r>
            <a:endParaRPr lang="en-US" sz="2900"/>
          </a:p>
          <a:p>
            <a:pPr marL="285750" indent="-285750" algn="l">
              <a:buFont typeface="Wingdings" panose="05000000000000000000" charset="0"/>
              <a:buChar char="ü"/>
            </a:pPr>
            <a:r>
              <a:rPr lang="en-US" sz="2900"/>
              <a:t>Realistic. - understand the underlying nature of each problem you face. </a:t>
            </a:r>
            <a:endParaRPr lang="en-US" sz="2900"/>
          </a:p>
          <a:p>
            <a:pPr marL="285750" indent="-285750" algn="l">
              <a:buFont typeface="Wingdings" panose="05000000000000000000" charset="0"/>
              <a:buChar char="ü"/>
            </a:pPr>
            <a:r>
              <a:rPr lang="en-US" sz="2900"/>
              <a:t>Jack of all trades. - You try hard to be familiar with a broad range of technologies and environments, and you work to keep abreast of new developments. </a:t>
            </a:r>
            <a:endParaRPr lang="en-US" sz="2900"/>
          </a:p>
          <a:p>
            <a:pPr marL="285750" indent="-285750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3610" y="798830"/>
            <a:ext cx="10515600" cy="5378450"/>
          </a:xfrm>
        </p:spPr>
        <p:txBody>
          <a:bodyPr/>
          <a:p>
            <a:pPr marL="0" indent="0" algn="ctr">
              <a:buNone/>
            </a:pPr>
            <a:endParaRPr lang="en-US" sz="360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  <a:sym typeface="+mn-ea"/>
            </a:endParaRPr>
          </a:p>
          <a:p>
            <a:pPr marL="0" indent="0" algn="ctr">
              <a:buNone/>
            </a:pPr>
            <a:r>
              <a:rPr lang="en-US" sz="360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sym typeface="+mn-ea"/>
              </a:rPr>
              <a:t>What distinguishes Pragmatic Programmers?</a:t>
            </a:r>
            <a:endParaRPr lang="en-US" sz="360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  <a:p>
            <a:pPr marL="0" indent="0" algn="ctr">
              <a:buNone/>
            </a:pPr>
            <a:r>
              <a:rPr lang="en-US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sym typeface="+mn-ea"/>
              </a:rPr>
              <a:t></a:t>
            </a:r>
            <a:endParaRPr lang="en-US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  <a:sym typeface="+mn-ea"/>
            </a:endParaRPr>
          </a:p>
          <a:p>
            <a:pPr algn="just"/>
            <a:r>
              <a:rPr lang="en-IN" altLang="en-US">
                <a:latin typeface="Microsoft JhengHei Light" panose="020B0304030504040204" charset="-120"/>
                <a:ea typeface="Microsoft JhengHei Light" panose="020B0304030504040204" charset="-120"/>
                <a:sym typeface="+mn-ea"/>
              </a:rPr>
              <a:t>I</a:t>
            </a:r>
            <a:r>
              <a:rPr lang="en-US">
                <a:latin typeface="Microsoft JhengHei Light" panose="020B0304030504040204" charset="-120"/>
                <a:ea typeface="Microsoft JhengHei Light" panose="020B0304030504040204" charset="-120"/>
                <a:sym typeface="+mn-ea"/>
              </a:rPr>
              <a:t>t</a:t>
            </a:r>
            <a:r>
              <a:rPr lang="en-IN" altLang="en-US">
                <a:latin typeface="Microsoft JhengHei Light" panose="020B0304030504040204" charset="-120"/>
                <a:ea typeface="Microsoft JhengHei Light" panose="020B0304030504040204" charset="-120"/>
                <a:sym typeface="+mn-ea"/>
              </a:rPr>
              <a:t>’</a:t>
            </a:r>
            <a:r>
              <a:rPr lang="en-US">
                <a:latin typeface="Microsoft JhengHei Light" panose="020B0304030504040204" charset="-120"/>
                <a:ea typeface="Microsoft JhengHei Light" panose="020B0304030504040204" charset="-120"/>
                <a:sym typeface="+mn-ea"/>
              </a:rPr>
              <a:t>s an attitude, a style, a philosophy of approaching problems and their solutions. </a:t>
            </a:r>
            <a:endParaRPr lang="en-US">
              <a:latin typeface="Microsoft JhengHei Light" panose="020B0304030504040204" charset="-120"/>
              <a:ea typeface="Microsoft JhengHei Light" panose="020B0304030504040204" charset="-120"/>
              <a:sym typeface="+mn-ea"/>
            </a:endParaRPr>
          </a:p>
          <a:p>
            <a:pPr algn="just"/>
            <a:r>
              <a:rPr lang="en-US">
                <a:latin typeface="Microsoft JhengHei Light" panose="020B0304030504040204" charset="-120"/>
                <a:ea typeface="Microsoft JhengHei Light" panose="020B0304030504040204" charset="-120"/>
                <a:sym typeface="+mn-ea"/>
              </a:rPr>
              <a:t>They think beyond the immediate problem, always trying to place it in its larger context, always trying to be aware of the bigger picture. </a:t>
            </a:r>
            <a:endParaRPr lang="en-US">
              <a:latin typeface="Microsoft JhengHei Light" panose="020B0304030504040204" charset="-120"/>
              <a:ea typeface="Microsoft JhengHei Light" panose="020B0304030504040204" charset="-120"/>
            </a:endParaRPr>
          </a:p>
          <a:p>
            <a:pPr algn="just"/>
            <a:endParaRPr lang="en-US">
              <a:latin typeface="Microsoft JhengHei Light" panose="020B0304030504040204" charset="-120"/>
              <a:ea typeface="Microsoft JhengHei Light" panose="020B0304030504040204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017905"/>
          </a:xfrm>
        </p:spPr>
        <p:txBody>
          <a:bodyPr>
            <a:noAutofit/>
          </a:bodyPr>
          <a:p>
            <a:pPr algn="ctr"/>
            <a:r>
              <a:rPr lang="en-US" sz="4800" b="1" i="1" u="sng">
                <a:ln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Comic Sans MS" panose="030F0702030302020204" charset="0"/>
                <a:ea typeface="Yu Gothic Light" panose="020B0300000000000000" charset="-128"/>
                <a:cs typeface="Comic Sans MS" panose="030F0702030302020204" charset="0"/>
                <a:sym typeface="+mn-ea"/>
              </a:rPr>
              <a:t>A </a:t>
            </a:r>
            <a:br>
              <a:rPr lang="en-US" sz="4800" b="1" i="1" u="sng">
                <a:ln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Comic Sans MS" panose="030F0702030302020204" charset="0"/>
                <a:ea typeface="Yu Gothic Light" panose="020B0300000000000000" charset="-128"/>
                <a:cs typeface="Comic Sans MS" panose="030F0702030302020204" charset="0"/>
                <a:sym typeface="+mn-ea"/>
              </a:rPr>
            </a:br>
            <a:r>
              <a:rPr lang="en-US" sz="4800" b="1" i="1" u="sng">
                <a:ln/>
                <a:solidFill>
                  <a:srgbClr val="FFC000"/>
                </a:solidFill>
                <a:effectLst>
                  <a:reflection blurRad="6350" stA="53000" endA="300" endPos="35500" dir="5400000" sy="-90000" algn="bl" rotWithShape="0"/>
                </a:effectLst>
                <a:latin typeface="Comic Sans MS" panose="030F0702030302020204" charset="0"/>
                <a:ea typeface="Yu Gothic Light" panose="020B0300000000000000" charset="-128"/>
                <a:cs typeface="Comic Sans MS" panose="030F0702030302020204" charset="0"/>
                <a:sym typeface="+mn-ea"/>
              </a:rPr>
              <a:t>Pragmatic Approach</a:t>
            </a:r>
            <a:br>
              <a:rPr lang="en-US" sz="4800" b="1" i="1" u="sng">
                <a:ln/>
                <a:solidFill>
                  <a:srgbClr val="FFC000"/>
                </a:solidFill>
                <a:effectLst>
                  <a:reflection blurRad="6350" stA="53000" endA="300" endPos="35500" dir="5400000" sy="-90000" algn="bl" rotWithShape="0"/>
                </a:effectLst>
                <a:latin typeface="Comic Sans MS" panose="030F0702030302020204" charset="0"/>
                <a:ea typeface="Yu Gothic Light" panose="020B0300000000000000" charset="-128"/>
                <a:cs typeface="Comic Sans MS" panose="030F0702030302020204" charset="0"/>
              </a:rPr>
            </a:br>
            <a:endParaRPr lang="en-US" sz="4800" b="1" i="1" u="sng">
              <a:ln/>
              <a:solidFill>
                <a:srgbClr val="FFC000"/>
              </a:solidFill>
              <a:effectLst>
                <a:reflection blurRad="6350" stA="53000" endA="300" endPos="35500" dir="5400000" sy="-90000" algn="bl" rotWithShape="0"/>
              </a:effectLst>
              <a:latin typeface="Comic Sans MS" panose="030F0702030302020204" charset="0"/>
              <a:ea typeface="Yu Gothic Light" panose="020B0300000000000000" charset="-128"/>
              <a:cs typeface="Comic Sans MS" panose="030F070203030202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56385"/>
            <a:ext cx="10972800" cy="4571365"/>
          </a:xfrm>
        </p:spPr>
        <p:txBody>
          <a:bodyPr/>
          <a:p>
            <a:pPr>
              <a:buFont typeface="Wingdings" panose="05000000000000000000" charset="0"/>
              <a:buChar char="o"/>
            </a:pPr>
            <a:r>
              <a:rPr lang="en-US"/>
              <a:t>Evils of Duplication</a:t>
            </a:r>
            <a:endParaRPr lang="en-US"/>
          </a:p>
          <a:p>
            <a:pPr>
              <a:buFont typeface="Wingdings" panose="05000000000000000000" charset="0"/>
              <a:buChar char="o"/>
            </a:pPr>
            <a:r>
              <a:rPr lang="en-US"/>
              <a:t>Orthogonality </a:t>
            </a:r>
            <a:endParaRPr lang="en-US"/>
          </a:p>
          <a:p>
            <a:pPr>
              <a:buFont typeface="Wingdings" panose="05000000000000000000" charset="0"/>
              <a:buChar char="o"/>
            </a:pPr>
            <a:r>
              <a:rPr lang="en-US"/>
              <a:t>Reversibility</a:t>
            </a:r>
            <a:endParaRPr lang="en-US"/>
          </a:p>
          <a:p>
            <a:pPr>
              <a:buFont typeface="Wingdings" panose="05000000000000000000" charset="0"/>
              <a:buChar char="o"/>
            </a:pPr>
            <a:r>
              <a:rPr lang="en-US"/>
              <a:t>Tracer Bullets</a:t>
            </a:r>
            <a:endParaRPr lang="en-US"/>
          </a:p>
          <a:p>
            <a:pPr>
              <a:buFont typeface="Wingdings" panose="05000000000000000000" charset="0"/>
              <a:buChar char="o"/>
            </a:pPr>
            <a:r>
              <a:rPr lang="en-US"/>
              <a:t>Prototypes and Post-it Notes</a:t>
            </a:r>
            <a:endParaRPr lang="en-US"/>
          </a:p>
          <a:p>
            <a:pPr>
              <a:buFont typeface="Wingdings" panose="05000000000000000000" charset="0"/>
              <a:buChar char="o"/>
            </a:pPr>
            <a:r>
              <a:rPr lang="en-US"/>
              <a:t>Domain Languages</a:t>
            </a:r>
            <a:endParaRPr lang="en-US"/>
          </a:p>
          <a:p>
            <a:pPr>
              <a:buFont typeface="Wingdings" panose="05000000000000000000" charset="0"/>
              <a:buChar char="o"/>
            </a:pPr>
            <a:r>
              <a:rPr lang="en-US"/>
              <a:t>Estimating 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51865"/>
            <a:ext cx="10515600" cy="5225415"/>
          </a:xfrm>
        </p:spPr>
        <p:txBody>
          <a:bodyPr>
            <a:normAutofit/>
          </a:bodyPr>
          <a:p>
            <a:pPr algn="just">
              <a:buFont typeface="Wingdings" panose="05000000000000000000" charset="0"/>
              <a:buChar char="Ø"/>
            </a:pPr>
            <a:r>
              <a:rPr lang="en-US"/>
              <a:t></a:t>
            </a:r>
            <a:r>
              <a:rPr lang="en-US" sz="3600" u="sng">
                <a:solidFill>
                  <a:srgbClr val="C00000"/>
                </a:solidFill>
                <a:latin typeface="Ink Free" panose="03080402000500000000" charset="0"/>
                <a:cs typeface="Ink Free" panose="03080402000500000000" charset="0"/>
              </a:rPr>
              <a:t>Evils of Duplication</a:t>
            </a:r>
            <a:r>
              <a:rPr lang="en-US" sz="3600">
                <a:latin typeface="Gabriola" panose="04040605051002020D02" charset="0"/>
                <a:cs typeface="Gabriola" panose="04040605051002020D02" charset="0"/>
              </a:rPr>
              <a:t> warns you not to duplicate knowledge throughout your systems.</a:t>
            </a:r>
            <a:endParaRPr lang="en-US" sz="3600">
              <a:latin typeface="Gabriola" panose="04040605051002020D02" charset="0"/>
              <a:cs typeface="Gabriola" panose="04040605051002020D02" charset="0"/>
            </a:endParaRPr>
          </a:p>
          <a:p>
            <a:pPr algn="just">
              <a:buFont typeface="Wingdings" panose="05000000000000000000" charset="0"/>
              <a:buChar char="Ø"/>
            </a:pPr>
            <a:r>
              <a:rPr lang="en-US" sz="3600">
                <a:latin typeface="Gabriola" panose="04040605051002020D02" charset="0"/>
                <a:cs typeface="Gabriola" panose="04040605051002020D02" charset="0"/>
              </a:rPr>
              <a:t></a:t>
            </a:r>
            <a:r>
              <a:rPr lang="en-US" sz="3600" u="sng">
                <a:solidFill>
                  <a:srgbClr val="C00000"/>
                </a:solidFill>
                <a:latin typeface="Ink Free" panose="03080402000500000000" charset="0"/>
                <a:cs typeface="Ink Free" panose="03080402000500000000" charset="0"/>
              </a:rPr>
              <a:t>Orthogonality</a:t>
            </a:r>
            <a:r>
              <a:rPr lang="en-US" sz="3600">
                <a:solidFill>
                  <a:srgbClr val="C00000"/>
                </a:solidFill>
                <a:latin typeface="Gabriola" panose="04040605051002020D02" charset="0"/>
                <a:cs typeface="Gabriola" panose="04040605051002020D02" charset="0"/>
              </a:rPr>
              <a:t>-</a:t>
            </a:r>
            <a:r>
              <a:rPr lang="en-US" sz="3600">
                <a:latin typeface="Gabriola" panose="04040605051002020D02" charset="0"/>
                <a:cs typeface="Gabriola" panose="04040605051002020D02" charset="0"/>
              </a:rPr>
              <a:t>not to split any one piece of knowledge across multiple system components</a:t>
            </a:r>
            <a:endParaRPr lang="en-US" sz="3600">
              <a:latin typeface="Gabriola" panose="04040605051002020D02" charset="0"/>
              <a:cs typeface="Gabriola" panose="04040605051002020D02" charset="0"/>
            </a:endParaRPr>
          </a:p>
          <a:p>
            <a:pPr algn="just">
              <a:buFont typeface="Wingdings" panose="05000000000000000000" charset="0"/>
              <a:buChar char="Ø"/>
            </a:pPr>
            <a:r>
              <a:rPr lang="en-US" sz="3600">
                <a:latin typeface="Gabriola" panose="04040605051002020D02" charset="0"/>
                <a:cs typeface="Gabriola" panose="04040605051002020D02" charset="0"/>
              </a:rPr>
              <a:t>In</a:t>
            </a:r>
            <a:r>
              <a:rPr lang="en-US" sz="3600">
                <a:solidFill>
                  <a:srgbClr val="C00000"/>
                </a:solidFill>
                <a:latin typeface="Gabriola" panose="04040605051002020D02" charset="0"/>
                <a:cs typeface="Gabriola" panose="04040605051002020D02" charset="0"/>
              </a:rPr>
              <a:t> </a:t>
            </a:r>
            <a:r>
              <a:rPr lang="en-US" sz="3600" u="sng">
                <a:solidFill>
                  <a:srgbClr val="C00000"/>
                </a:solidFill>
                <a:latin typeface="Ink Free" panose="03080402000500000000" charset="0"/>
                <a:cs typeface="Ink Free" panose="03080402000500000000" charset="0"/>
              </a:rPr>
              <a:t>Reversibility</a:t>
            </a:r>
            <a:r>
              <a:rPr lang="en-US" sz="3600">
                <a:latin typeface="Gabriola" panose="04040605051002020D02" charset="0"/>
                <a:cs typeface="Gabriola" panose="04040605051002020D02" charset="0"/>
              </a:rPr>
              <a:t>, we'll look at some techniques that help insulate your projects from their changing environment.</a:t>
            </a:r>
            <a:endParaRPr lang="en-US" sz="3600">
              <a:latin typeface="Gabriola" panose="04040605051002020D02" charset="0"/>
              <a:cs typeface="Gabriola" panose="04040605051002020D02" charset="0"/>
            </a:endParaRPr>
          </a:p>
          <a:p>
            <a:pPr algn="just">
              <a:buFont typeface="Wingdings" panose="05000000000000000000" charset="0"/>
              <a:buChar char="Ø"/>
            </a:pPr>
            <a:r>
              <a:rPr lang="en-US" sz="3600">
                <a:latin typeface="Gabriola" panose="04040605051002020D02" charset="0"/>
                <a:cs typeface="Gabriola" panose="04040605051002020D02" charset="0"/>
              </a:rPr>
              <a:t></a:t>
            </a:r>
            <a:r>
              <a:rPr lang="en-US" sz="3600" u="sng">
                <a:solidFill>
                  <a:srgbClr val="C00000"/>
                </a:solidFill>
                <a:latin typeface="Ink Free" panose="03080402000500000000" charset="0"/>
                <a:cs typeface="Ink Free" panose="03080402000500000000" charset="0"/>
              </a:rPr>
              <a:t>Tracer Bullets</a:t>
            </a:r>
            <a:r>
              <a:rPr lang="en-US" sz="3600">
                <a:latin typeface="Gabriola" panose="04040605051002020D02" charset="0"/>
                <a:cs typeface="Gabriola" panose="04040605051002020D02" charset="0"/>
              </a:rPr>
              <a:t> allows you to gather requirements, test designs, and implement code at the same time.</a:t>
            </a:r>
            <a:endParaRPr lang="en-US" sz="3600">
              <a:latin typeface="Gabriola" panose="04040605051002020D02" charset="0"/>
              <a:cs typeface="Gabriola" panose="04040605051002020D02" charset="0"/>
            </a:endParaRPr>
          </a:p>
          <a:p>
            <a:pPr marL="0" indent="0" algn="just">
              <a:buFont typeface="Wingdings" panose="05000000000000000000" charset="0"/>
              <a:buNone/>
            </a:pPr>
            <a:endParaRPr lang="en-US" sz="3600">
              <a:latin typeface="Gabriola" panose="04040605051002020D02" charset="0"/>
              <a:cs typeface="Gabriola" panose="04040605051002020D02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31215"/>
            <a:ext cx="10515600" cy="5346065"/>
          </a:xfrm>
        </p:spPr>
        <p:txBody>
          <a:bodyPr/>
          <a:p>
            <a:pPr>
              <a:buFont typeface="Wingdings" panose="05000000000000000000" charset="0"/>
              <a:buChar char="Ø"/>
            </a:pPr>
            <a:r>
              <a:rPr lang="en-IN" altLang="en-US" sz="3600">
                <a:solidFill>
                  <a:schemeClr val="tx1"/>
                </a:solidFill>
                <a:latin typeface="Ink Free" panose="03080402000500000000" charset="0"/>
                <a:cs typeface="Ink Free" panose="03080402000500000000" charset="0"/>
                <a:sym typeface="+mn-ea"/>
              </a:rPr>
              <a:t>  </a:t>
            </a:r>
            <a:r>
              <a:rPr lang="en-US" sz="3600" u="sng">
                <a:solidFill>
                  <a:srgbClr val="C00000"/>
                </a:solidFill>
                <a:latin typeface="Ink Free" panose="03080402000500000000" charset="0"/>
                <a:cs typeface="Ink Free" panose="03080402000500000000" charset="0"/>
                <a:sym typeface="+mn-ea"/>
              </a:rPr>
              <a:t>Prototypes and Post-it Notes</a:t>
            </a:r>
            <a:r>
              <a:rPr lang="en-US" sz="4000">
                <a:solidFill>
                  <a:schemeClr val="tx1"/>
                </a:solidFill>
                <a:latin typeface="Gabriola" panose="04040605051002020D02" charset="0"/>
                <a:cs typeface="Gabriola" panose="04040605051002020D02" charset="0"/>
                <a:sym typeface="+mn-ea"/>
              </a:rPr>
              <a:t> </a:t>
            </a:r>
            <a:r>
              <a:rPr lang="en-US" sz="3600">
                <a:solidFill>
                  <a:schemeClr val="tx1"/>
                </a:solidFill>
                <a:latin typeface="Gabriola" panose="04040605051002020D02" charset="0"/>
                <a:cs typeface="Gabriola" panose="04040605051002020D02" charset="0"/>
                <a:sym typeface="+mn-ea"/>
              </a:rPr>
              <a:t>shows you how to use prototyping to test architectures, algorithms, interfaces, and ideas.</a:t>
            </a:r>
            <a:endParaRPr lang="en-US" sz="3600">
              <a:solidFill>
                <a:schemeClr val="tx1"/>
              </a:solidFill>
              <a:latin typeface="Gabriola" panose="04040605051002020D02" charset="0"/>
              <a:cs typeface="Gabriola" panose="04040605051002020D02" charset="0"/>
            </a:endParaRPr>
          </a:p>
          <a:p>
            <a:pPr>
              <a:buFont typeface="Wingdings" panose="05000000000000000000" charset="0"/>
              <a:buChar char="Ø"/>
            </a:pPr>
            <a:r>
              <a:rPr lang="en-IN" altLang="en-US" sz="3600">
                <a:solidFill>
                  <a:schemeClr val="tx1"/>
                </a:solidFill>
                <a:latin typeface="Ink Free" panose="03080402000500000000" charset="0"/>
                <a:cs typeface="Ink Free" panose="03080402000500000000" charset="0"/>
                <a:sym typeface="+mn-ea"/>
              </a:rPr>
              <a:t>  </a:t>
            </a:r>
            <a:r>
              <a:rPr lang="en-US" sz="3600" u="sng">
                <a:solidFill>
                  <a:srgbClr val="C00000"/>
                </a:solidFill>
                <a:latin typeface="Ink Free" panose="03080402000500000000" charset="0"/>
                <a:cs typeface="Ink Free" panose="03080402000500000000" charset="0"/>
                <a:sym typeface="+mn-ea"/>
              </a:rPr>
              <a:t>Domain Languages</a:t>
            </a:r>
            <a:r>
              <a:rPr lang="en-US" sz="4000">
                <a:solidFill>
                  <a:schemeClr val="tx1"/>
                </a:solidFill>
                <a:latin typeface="Gabriola" panose="04040605051002020D02" charset="0"/>
                <a:cs typeface="Gabriola" panose="04040605051002020D02" charset="0"/>
                <a:sym typeface="+mn-ea"/>
              </a:rPr>
              <a:t> </a:t>
            </a:r>
            <a:r>
              <a:rPr lang="en-US" sz="3600">
                <a:solidFill>
                  <a:schemeClr val="tx1"/>
                </a:solidFill>
                <a:latin typeface="Gabriola" panose="04040605051002020D02" charset="0"/>
                <a:cs typeface="Gabriola" panose="04040605051002020D02" charset="0"/>
                <a:sym typeface="+mn-ea"/>
              </a:rPr>
              <a:t>we present some more modest suggestions that you can implement for yourself.</a:t>
            </a:r>
            <a:endParaRPr lang="en-US" sz="3600">
              <a:solidFill>
                <a:schemeClr val="tx1"/>
              </a:solidFill>
              <a:latin typeface="Gabriola" panose="04040605051002020D02" charset="0"/>
              <a:cs typeface="Gabriola" panose="04040605051002020D02" charset="0"/>
            </a:endParaRPr>
          </a:p>
          <a:p>
            <a:pPr>
              <a:buFont typeface="Wingdings" panose="05000000000000000000" charset="0"/>
              <a:buChar char="Ø"/>
            </a:pPr>
            <a:r>
              <a:rPr lang="en-IN" altLang="en-US" sz="3600">
                <a:solidFill>
                  <a:schemeClr val="tx1"/>
                </a:solidFill>
                <a:latin typeface="Ink Free" panose="03080402000500000000" charset="0"/>
                <a:cs typeface="Ink Free" panose="03080402000500000000" charset="0"/>
                <a:sym typeface="+mn-ea"/>
              </a:rPr>
              <a:t>  </a:t>
            </a:r>
            <a:r>
              <a:rPr lang="en-US" sz="3600" u="sng">
                <a:solidFill>
                  <a:srgbClr val="C00000"/>
                </a:solidFill>
                <a:latin typeface="Ink Free" panose="03080402000500000000" charset="0"/>
                <a:cs typeface="Ink Free" panose="03080402000500000000" charset="0"/>
                <a:sym typeface="+mn-ea"/>
              </a:rPr>
              <a:t>Learning to estimate</a:t>
            </a:r>
            <a:r>
              <a:rPr lang="en-US" sz="3600">
                <a:solidFill>
                  <a:schemeClr val="tx1"/>
                </a:solidFill>
                <a:latin typeface="Ink Free" panose="03080402000500000000" charset="0"/>
                <a:cs typeface="Ink Free" panose="03080402000500000000" charset="0"/>
                <a:sym typeface="+mn-ea"/>
              </a:rPr>
              <a:t> </a:t>
            </a:r>
            <a:r>
              <a:rPr lang="en-US" sz="3600">
                <a:solidFill>
                  <a:schemeClr val="tx1"/>
                </a:solidFill>
                <a:latin typeface="Gabriola" panose="04040605051002020D02" charset="0"/>
                <a:cs typeface="Gabriola" panose="04040605051002020D02" charset="0"/>
                <a:sym typeface="+mn-ea"/>
              </a:rPr>
              <a:t>will give you the “apparently magical” skill to determine the feasibility of a given goal.</a:t>
            </a:r>
            <a:endParaRPr lang="en-US" sz="3600">
              <a:solidFill>
                <a:schemeClr val="tx1"/>
              </a:solidFill>
              <a:latin typeface="Gabriola" panose="04040605051002020D02" charset="0"/>
              <a:cs typeface="Gabriola" panose="04040605051002020D02" charset="0"/>
            </a:endParaRPr>
          </a:p>
          <a:p>
            <a:pPr>
              <a:buFont typeface="Wingdings" panose="05000000000000000000" charset="0"/>
              <a:buNone/>
            </a:pPr>
            <a:endParaRPr lang="en-US" sz="3600">
              <a:solidFill>
                <a:schemeClr val="tx1"/>
              </a:solidFill>
              <a:latin typeface="Gabriola" panose="04040605051002020D02" charset="0"/>
              <a:cs typeface="Gabriola" panose="04040605051002020D02" charset="0"/>
            </a:endParaRPr>
          </a:p>
          <a:p>
            <a:pPr>
              <a:buFont typeface="Wingdings" panose="05000000000000000000" charset="0"/>
              <a:buNone/>
            </a:pPr>
            <a:endParaRPr lang="en-US" sz="3600">
              <a:solidFill>
                <a:schemeClr val="tx1"/>
              </a:solidFill>
              <a:latin typeface="Gabriola" panose="04040605051002020D02" charset="0"/>
              <a:cs typeface="Gabriola" panose="04040605051002020D02" charset="0"/>
            </a:endParaRPr>
          </a:p>
          <a:p>
            <a:pPr>
              <a:buFont typeface="Wingdings" panose="05000000000000000000" charset="0"/>
              <a:buNone/>
            </a:pPr>
            <a:r>
              <a:rPr lang="en-IN" altLang="en-US" sz="3600">
                <a:solidFill>
                  <a:schemeClr val="tx1"/>
                </a:solidFill>
                <a:latin typeface="Gabriola" panose="04040605051002020D02" charset="0"/>
                <a:cs typeface="Gabriola" panose="04040605051002020D02" charset="0"/>
              </a:rPr>
              <a:t>                                                                                                                  </a:t>
            </a:r>
            <a:r>
              <a:rPr lang="en-IN" altLang="en-US" sz="3600">
                <a:solidFill>
                  <a:schemeClr val="tx1"/>
                </a:solidFill>
                <a:latin typeface="Arial" panose="020B0604020202020204" pitchFamily="34" charset="0"/>
                <a:cs typeface="Gabriola" panose="04040605051002020D02" charset="0"/>
              </a:rPr>
              <a:t>××</a:t>
            </a:r>
            <a:endParaRPr lang="en-IN" altLang="en-US" sz="3600">
              <a:solidFill>
                <a:schemeClr val="tx1"/>
              </a:solidFill>
              <a:latin typeface="Arial" panose="020B0604020202020204" pitchFamily="34" charset="0"/>
              <a:cs typeface="Gabriola" panose="04040605051002020D02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usiness Cooperate">
  <a:themeElements>
    <a:clrScheme name="Business Cooper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usiness Cooperate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usiness Cooper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1825</Words>
  <Application>WPS Presentation</Application>
  <PresentationFormat>Widescreen</PresentationFormat>
  <Paragraphs>40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0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Malgun Gothic</vt:lpstr>
      <vt:lpstr>Malgun Gothic Semilight</vt:lpstr>
      <vt:lpstr>Microsoft JhengHei</vt:lpstr>
      <vt:lpstr>Microsoft JhengHei Light</vt:lpstr>
      <vt:lpstr>Microsoft JhengHei UI</vt:lpstr>
      <vt:lpstr>Microsoft JhengHei UI Light</vt:lpstr>
      <vt:lpstr>Microsoft YaHei Light</vt:lpstr>
      <vt:lpstr>Microsoft YaHei UI</vt:lpstr>
      <vt:lpstr>Microsoft YaHei UI Light</vt:lpstr>
      <vt:lpstr>MingLiU-ExtB</vt:lpstr>
      <vt:lpstr>MingLiU_HKSCS-ExtB</vt:lpstr>
      <vt:lpstr>MS Gothic</vt:lpstr>
      <vt:lpstr>MS PGothic</vt:lpstr>
      <vt:lpstr>MS UI Gothic</vt:lpstr>
      <vt:lpstr>NSimSun</vt:lpstr>
      <vt:lpstr>PMingLiU-ExtB</vt:lpstr>
      <vt:lpstr>SimSun-ExtB</vt:lpstr>
      <vt:lpstr>Yu Gothic</vt:lpstr>
      <vt:lpstr>Yu Gothic Light</vt:lpstr>
      <vt:lpstr>Yu Gothic Medium</vt:lpstr>
      <vt:lpstr>Yu Gothic UI</vt:lpstr>
      <vt:lpstr>Yu Gothic UI Light</vt:lpstr>
      <vt:lpstr>Yu Gothic UI Semibold</vt:lpstr>
      <vt:lpstr>Yu Gothic UI Semilight</vt:lpstr>
      <vt:lpstr>Arial Black</vt:lpstr>
      <vt:lpstr>Bahnschrift</vt:lpstr>
      <vt:lpstr>Bahnschrift Condensed</vt:lpstr>
      <vt:lpstr>Bahnschrift Light</vt:lpstr>
      <vt:lpstr>Bahnschrift Light Condensed</vt:lpstr>
      <vt:lpstr>Bahnschrift Light SemiCondensed</vt:lpstr>
      <vt:lpstr>Bahnschrift SemiBold</vt:lpstr>
      <vt:lpstr>Bahnschrift SemiBold Condensed</vt:lpstr>
      <vt:lpstr>Wingdings</vt:lpstr>
      <vt:lpstr>Verdana</vt:lpstr>
      <vt:lpstr>Times New Roman</vt:lpstr>
      <vt:lpstr>Sitka Small</vt:lpstr>
      <vt:lpstr>Bahnschrift SemiCondensed</vt:lpstr>
      <vt:lpstr>Bahnschrift SemiLight</vt:lpstr>
      <vt:lpstr>Consolas</vt:lpstr>
      <vt:lpstr>Comic Sans MS</vt:lpstr>
      <vt:lpstr>Gabriola</vt:lpstr>
      <vt:lpstr>Ebrima</vt:lpstr>
      <vt:lpstr>Franklin Gothic Medium</vt:lpstr>
      <vt:lpstr>Gadugi</vt:lpstr>
      <vt:lpstr>Georgia</vt:lpstr>
      <vt:lpstr>Impact</vt:lpstr>
      <vt:lpstr>Ink Free</vt:lpstr>
      <vt:lpstr>Business Cooperate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Pragmatic Programming </dc:title>
  <dc:creator/>
  <cp:lastModifiedBy>Ammu</cp:lastModifiedBy>
  <cp:revision>2</cp:revision>
  <dcterms:created xsi:type="dcterms:W3CDTF">2021-06-08T10:28:37Z</dcterms:created>
  <dcterms:modified xsi:type="dcterms:W3CDTF">2021-06-08T10:33:30Z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1033-11.2.0.10094</vt:lpwstr>
  </property>
</Properties>
</file>