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1"/>
  </p:notesMasterIdLst>
  <p:sldIdLst>
    <p:sldId id="256" r:id="rId3"/>
    <p:sldId id="257" r:id="rId4"/>
    <p:sldId id="258" r:id="rId5"/>
    <p:sldId id="260" r:id="rId6"/>
    <p:sldId id="261" r:id="rId7"/>
    <p:sldId id="263" r:id="rId8"/>
    <p:sldId id="264" r:id="rId9"/>
    <p:sldId id="265" r:id="rId10"/>
    <p:sldId id="266" r:id="rId11"/>
    <p:sldId id="267" r:id="rId12"/>
    <p:sldId id="268" r:id="rId13"/>
    <p:sldId id="277" r:id="rId14"/>
    <p:sldId id="278" r:id="rId15"/>
    <p:sldId id="279" r:id="rId16"/>
    <p:sldId id="280" r:id="rId17"/>
    <p:sldId id="282" r:id="rId18"/>
    <p:sldId id="283" r:id="rId19"/>
    <p:sldId id="281" r:id="rId20"/>
    <p:sldId id="284" r:id="rId21"/>
    <p:sldId id="285" r:id="rId22"/>
    <p:sldId id="286" r:id="rId23"/>
    <p:sldId id="292" r:id="rId24"/>
    <p:sldId id="287" r:id="rId25"/>
    <p:sldId id="291" r:id="rId26"/>
    <p:sldId id="288" r:id="rId27"/>
    <p:sldId id="296" r:id="rId28"/>
    <p:sldId id="293" r:id="rId29"/>
    <p:sldId id="294" r:id="rId30"/>
    <p:sldId id="289" r:id="rId31"/>
    <p:sldId id="290" r:id="rId32"/>
    <p:sldId id="297" r:id="rId33"/>
    <p:sldId id="304" r:id="rId34"/>
    <p:sldId id="305" r:id="rId35"/>
    <p:sldId id="306" r:id="rId36"/>
    <p:sldId id="308" r:id="rId37"/>
    <p:sldId id="309" r:id="rId38"/>
    <p:sldId id="310" r:id="rId39"/>
    <p:sldId id="311" r:id="rId40"/>
    <p:sldId id="312" r:id="rId41"/>
    <p:sldId id="313" r:id="rId42"/>
    <p:sldId id="314" r:id="rId43"/>
    <p:sldId id="315" r:id="rId44"/>
    <p:sldId id="316" r:id="rId45"/>
    <p:sldId id="327" r:id="rId46"/>
    <p:sldId id="328" r:id="rId47"/>
    <p:sldId id="317" r:id="rId48"/>
    <p:sldId id="318" r:id="rId49"/>
    <p:sldId id="319" r:id="rId50"/>
    <p:sldId id="320" r:id="rId51"/>
    <p:sldId id="321" r:id="rId52"/>
    <p:sldId id="322" r:id="rId53"/>
    <p:sldId id="323" r:id="rId54"/>
    <p:sldId id="324" r:id="rId55"/>
    <p:sldId id="325" r:id="rId56"/>
    <p:sldId id="326" r:id="rId57"/>
    <p:sldId id="329" r:id="rId58"/>
    <p:sldId id="330" r:id="rId59"/>
    <p:sldId id="331" r:id="rId60"/>
    <p:sldId id="332" r:id="rId61"/>
    <p:sldId id="333" r:id="rId62"/>
    <p:sldId id="334" r:id="rId63"/>
    <p:sldId id="335" r:id="rId64"/>
    <p:sldId id="336" r:id="rId65"/>
    <p:sldId id="337" r:id="rId66"/>
    <p:sldId id="338" r:id="rId67"/>
    <p:sldId id="340" r:id="rId68"/>
    <p:sldId id="341" r:id="rId69"/>
    <p:sldId id="342" r:id="rId70"/>
    <p:sldId id="343" r:id="rId71"/>
    <p:sldId id="344" r:id="rId72"/>
    <p:sldId id="345" r:id="rId73"/>
    <p:sldId id="346" r:id="rId74"/>
    <p:sldId id="347" r:id="rId75"/>
    <p:sldId id="348" r:id="rId76"/>
    <p:sldId id="349" r:id="rId77"/>
    <p:sldId id="350" r:id="rId78"/>
    <p:sldId id="351" r:id="rId79"/>
    <p:sldId id="352" r:id="rId8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7040" autoAdjust="0"/>
    <p:restoredTop sz="94660"/>
  </p:normalViewPr>
  <p:slideViewPr>
    <p:cSldViewPr snapToGrid="0">
      <p:cViewPr varScale="1">
        <p:scale>
          <a:sx n="62" d="100"/>
          <a:sy n="62" d="100"/>
        </p:scale>
        <p:origin x="-84" y="-32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4" Type="http://schemas.openxmlformats.org/officeDocument/2006/relationships/tableStyles" Target="tableStyles.xml"/><Relationship Id="rId83" Type="http://schemas.openxmlformats.org/officeDocument/2006/relationships/viewProps" Target="viewProps.xml"/><Relationship Id="rId82" Type="http://schemas.openxmlformats.org/officeDocument/2006/relationships/presProps" Target="presProps.xml"/><Relationship Id="rId81" Type="http://schemas.openxmlformats.org/officeDocument/2006/relationships/notesMaster" Target="notesMasters/notesMaster1.xml"/><Relationship Id="rId80" Type="http://schemas.openxmlformats.org/officeDocument/2006/relationships/slide" Target="slides/slide78.xml"/><Relationship Id="rId8" Type="http://schemas.openxmlformats.org/officeDocument/2006/relationships/slide" Target="slides/slide6.xml"/><Relationship Id="rId79" Type="http://schemas.openxmlformats.org/officeDocument/2006/relationships/slide" Target="slides/slide77.xml"/><Relationship Id="rId78" Type="http://schemas.openxmlformats.org/officeDocument/2006/relationships/slide" Target="slides/slide76.xml"/><Relationship Id="rId77" Type="http://schemas.openxmlformats.org/officeDocument/2006/relationships/slide" Target="slides/slide75.xml"/><Relationship Id="rId76" Type="http://schemas.openxmlformats.org/officeDocument/2006/relationships/slide" Target="slides/slide74.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CD154A-D476-4807-A15B-F47955DE0E41}"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728073-31AD-4617-ACAC-069E6EBFBB31}"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DE52385-F789-42A7-A37F-53A3B10E60FE}" type="datetime1">
              <a:rPr lang="en-US" smtClean="0"/>
            </a:fld>
            <a:endParaRPr lang="en-US"/>
          </a:p>
        </p:txBody>
      </p:sp>
      <p:sp>
        <p:nvSpPr>
          <p:cNvPr id="5" name="Footer Placeholder 4"/>
          <p:cNvSpPr>
            <a:spLocks noGrp="1"/>
          </p:cNvSpPr>
          <p:nvPr>
            <p:ph type="ftr" sz="quarter" idx="11"/>
          </p:nvPr>
        </p:nvSpPr>
        <p:spPr>
          <a:xfrm>
            <a:off x="2416500" y="329307"/>
            <a:ext cx="4973915" cy="309201"/>
          </a:xfrm>
        </p:spPr>
        <p:txBody>
          <a:bodyPr/>
          <a:lstStyle/>
          <a:p>
            <a:r>
              <a:rPr lang="en-US"/>
              <a:t>Prepared by Jetty Benjamin,Assistant Professor ,Amal Jyothi College Of Engineering,Kanjirappally</a:t>
            </a:r>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FB7790B4-587B-4F15-B8F8-E8B356402522}" type="slidenum">
              <a:rPr lang="en-US" smtClean="0"/>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2A87249A-F2E2-49FA-811C-81E2E12979DE}" type="datetime1">
              <a:rPr lang="en-US" smtClean="0"/>
            </a:fld>
            <a:endParaRPr lang="en-US"/>
          </a:p>
        </p:txBody>
      </p:sp>
      <p:sp>
        <p:nvSpPr>
          <p:cNvPr id="5" name="Footer Placeholder 4"/>
          <p:cNvSpPr>
            <a:spLocks noGrp="1"/>
          </p:cNvSpPr>
          <p:nvPr>
            <p:ph type="ftr" sz="quarter" idx="11"/>
          </p:nvPr>
        </p:nvSpPr>
        <p:spPr/>
        <p:txBody>
          <a:bodyPr/>
          <a:lstStyle/>
          <a:p>
            <a:r>
              <a:rPr lang="en-US"/>
              <a:t>Prepared by Jetty Benjamin,Assistant Professor ,Amal Jyothi College Of Engineering,Kanjirappally</a:t>
            </a:r>
            <a:endParaRPr lang="en-US"/>
          </a:p>
        </p:txBody>
      </p:sp>
      <p:sp>
        <p:nvSpPr>
          <p:cNvPr id="6" name="Slide Number Placeholder 5"/>
          <p:cNvSpPr>
            <a:spLocks noGrp="1"/>
          </p:cNvSpPr>
          <p:nvPr>
            <p:ph type="sldNum" sz="quarter" idx="12"/>
          </p:nvPr>
        </p:nvSpPr>
        <p:spPr/>
        <p:txBody>
          <a:bodyPr/>
          <a:lstStyle/>
          <a:p>
            <a:fld id="{FB7790B4-587B-4F15-B8F8-E8B356402522}" type="slidenum">
              <a:rPr lang="en-US" smtClean="0"/>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A45B524D-8D31-4C28-937C-9852EA527E1D}" type="datetime1">
              <a:rPr lang="en-US" smtClean="0"/>
            </a:fld>
            <a:endParaRPr lang="en-US"/>
          </a:p>
        </p:txBody>
      </p:sp>
      <p:sp>
        <p:nvSpPr>
          <p:cNvPr id="5" name="Footer Placeholder 4"/>
          <p:cNvSpPr>
            <a:spLocks noGrp="1"/>
          </p:cNvSpPr>
          <p:nvPr>
            <p:ph type="ftr" sz="quarter" idx="11"/>
          </p:nvPr>
        </p:nvSpPr>
        <p:spPr/>
        <p:txBody>
          <a:bodyPr/>
          <a:lstStyle/>
          <a:p>
            <a:r>
              <a:rPr lang="en-US"/>
              <a:t>Prepared by Jetty Benjamin,Assistant Professor ,Amal Jyothi College Of Engineering,Kanjirappally</a:t>
            </a:r>
            <a:endParaRPr lang="en-US"/>
          </a:p>
        </p:txBody>
      </p:sp>
      <p:sp>
        <p:nvSpPr>
          <p:cNvPr id="6" name="Slide Number Placeholder 5"/>
          <p:cNvSpPr>
            <a:spLocks noGrp="1"/>
          </p:cNvSpPr>
          <p:nvPr>
            <p:ph type="sldNum" sz="quarter" idx="12"/>
          </p:nvPr>
        </p:nvSpPr>
        <p:spPr/>
        <p:txBody>
          <a:bodyPr/>
          <a:lstStyle/>
          <a:p>
            <a:fld id="{FB7790B4-587B-4F15-B8F8-E8B356402522}" type="slidenum">
              <a:rPr lang="en-US" smtClean="0"/>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F2D653F4-1CCF-4B2D-814C-9DB98B8A4B70}" type="datetime1">
              <a:rPr lang="en-US" smtClean="0"/>
            </a:fld>
            <a:endParaRPr lang="en-US"/>
          </a:p>
        </p:txBody>
      </p:sp>
      <p:sp>
        <p:nvSpPr>
          <p:cNvPr id="5" name="Footer Placeholder 4"/>
          <p:cNvSpPr>
            <a:spLocks noGrp="1"/>
          </p:cNvSpPr>
          <p:nvPr>
            <p:ph type="ftr" sz="quarter" idx="11"/>
          </p:nvPr>
        </p:nvSpPr>
        <p:spPr/>
        <p:txBody>
          <a:bodyPr/>
          <a:lstStyle/>
          <a:p>
            <a:r>
              <a:rPr lang="en-US"/>
              <a:t>Prepared by Jetty Benjamin,Assistant Professor ,Amal Jyothi College Of Engineering,Kanjirappally</a:t>
            </a:r>
            <a:endParaRPr lang="en-US"/>
          </a:p>
        </p:txBody>
      </p:sp>
      <p:sp>
        <p:nvSpPr>
          <p:cNvPr id="6" name="Slide Number Placeholder 5"/>
          <p:cNvSpPr>
            <a:spLocks noGrp="1"/>
          </p:cNvSpPr>
          <p:nvPr>
            <p:ph type="sldNum" sz="quarter" idx="12"/>
          </p:nvPr>
        </p:nvSpPr>
        <p:spPr/>
        <p:txBody>
          <a:bodyPr/>
          <a:lstStyle/>
          <a:p>
            <a:fld id="{FB7790B4-587B-4F15-B8F8-E8B356402522}" type="slidenum">
              <a:rPr lang="en-US" smtClean="0"/>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78348A77-C239-4F2B-9052-2C59DE71DACD}" type="datetime1">
              <a:rPr lang="en-US" smtClean="0"/>
            </a:fld>
            <a:endParaRPr lang="en-US"/>
          </a:p>
        </p:txBody>
      </p:sp>
      <p:sp>
        <p:nvSpPr>
          <p:cNvPr id="5" name="Footer Placeholder 4"/>
          <p:cNvSpPr>
            <a:spLocks noGrp="1"/>
          </p:cNvSpPr>
          <p:nvPr>
            <p:ph type="ftr" sz="quarter" idx="11"/>
          </p:nvPr>
        </p:nvSpPr>
        <p:spPr/>
        <p:txBody>
          <a:bodyPr/>
          <a:lstStyle/>
          <a:p>
            <a:r>
              <a:rPr lang="en-US"/>
              <a:t>Prepared by Jetty Benjamin,Assistant Professor ,Amal Jyothi College Of Engineering,Kanjirappally</a:t>
            </a:r>
            <a:endParaRPr lang="en-US"/>
          </a:p>
        </p:txBody>
      </p:sp>
      <p:sp>
        <p:nvSpPr>
          <p:cNvPr id="6" name="Slide Number Placeholder 5"/>
          <p:cNvSpPr>
            <a:spLocks noGrp="1"/>
          </p:cNvSpPr>
          <p:nvPr>
            <p:ph type="sldNum" sz="quarter" idx="12"/>
          </p:nvPr>
        </p:nvSpPr>
        <p:spPr/>
        <p:txBody>
          <a:bodyPr/>
          <a:lstStyle/>
          <a:p>
            <a:fld id="{FB7790B4-587B-4F15-B8F8-E8B356402522}" type="slidenum">
              <a:rPr lang="en-US" smtClean="0"/>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2143698C-ED52-44A0-9FBB-48852A50EC40}" type="datetime1">
              <a:rPr lang="en-US" smtClean="0"/>
            </a:fld>
            <a:endParaRPr lang="en-US"/>
          </a:p>
        </p:txBody>
      </p:sp>
      <p:sp>
        <p:nvSpPr>
          <p:cNvPr id="6" name="Footer Placeholder 5"/>
          <p:cNvSpPr>
            <a:spLocks noGrp="1"/>
          </p:cNvSpPr>
          <p:nvPr>
            <p:ph type="ftr" sz="quarter" idx="11"/>
          </p:nvPr>
        </p:nvSpPr>
        <p:spPr/>
        <p:txBody>
          <a:bodyPr/>
          <a:lstStyle/>
          <a:p>
            <a:r>
              <a:rPr lang="en-US"/>
              <a:t>Prepared by Jetty Benjamin,Assistant Professor ,Amal Jyothi College Of Engineering,Kanjirappally</a:t>
            </a:r>
            <a:endParaRPr lang="en-US"/>
          </a:p>
        </p:txBody>
      </p:sp>
      <p:sp>
        <p:nvSpPr>
          <p:cNvPr id="7" name="Slide Number Placeholder 6"/>
          <p:cNvSpPr>
            <a:spLocks noGrp="1"/>
          </p:cNvSpPr>
          <p:nvPr>
            <p:ph type="sldNum" sz="quarter" idx="12"/>
          </p:nvPr>
        </p:nvSpPr>
        <p:spPr/>
        <p:txBody>
          <a:bodyPr/>
          <a:lstStyle/>
          <a:p>
            <a:fld id="{FB7790B4-587B-4F15-B8F8-E8B356402522}" type="slidenum">
              <a:rPr lang="en-US" smtClean="0"/>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2FC28B28-E493-4549-8FA2-807F2756DB36}" type="datetime1">
              <a:rPr lang="en-US" smtClean="0"/>
            </a:fld>
            <a:endParaRPr lang="en-US"/>
          </a:p>
        </p:txBody>
      </p:sp>
      <p:sp>
        <p:nvSpPr>
          <p:cNvPr id="8" name="Footer Placeholder 7"/>
          <p:cNvSpPr>
            <a:spLocks noGrp="1"/>
          </p:cNvSpPr>
          <p:nvPr>
            <p:ph type="ftr" sz="quarter" idx="11"/>
          </p:nvPr>
        </p:nvSpPr>
        <p:spPr/>
        <p:txBody>
          <a:bodyPr/>
          <a:lstStyle/>
          <a:p>
            <a:r>
              <a:rPr lang="en-US"/>
              <a:t>Prepared by Jetty Benjamin,Assistant Professor ,Amal Jyothi College Of Engineering,Kanjirappally</a:t>
            </a:r>
            <a:endParaRPr lang="en-US"/>
          </a:p>
        </p:txBody>
      </p:sp>
      <p:sp>
        <p:nvSpPr>
          <p:cNvPr id="9" name="Slide Number Placeholder 8"/>
          <p:cNvSpPr>
            <a:spLocks noGrp="1"/>
          </p:cNvSpPr>
          <p:nvPr>
            <p:ph type="sldNum" sz="quarter" idx="12"/>
          </p:nvPr>
        </p:nvSpPr>
        <p:spPr/>
        <p:txBody>
          <a:bodyPr/>
          <a:lstStyle/>
          <a:p>
            <a:fld id="{FB7790B4-587B-4F15-B8F8-E8B356402522}" type="slidenum">
              <a:rPr lang="en-US" smtClean="0"/>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6473AC8-2146-4C22-A6C8-C9F197C28C1A}" type="datetime1">
              <a:rPr lang="en-US" smtClean="0"/>
            </a:fld>
            <a:endParaRPr lang="en-US"/>
          </a:p>
        </p:txBody>
      </p:sp>
      <p:sp>
        <p:nvSpPr>
          <p:cNvPr id="4" name="Footer Placeholder 3"/>
          <p:cNvSpPr>
            <a:spLocks noGrp="1"/>
          </p:cNvSpPr>
          <p:nvPr>
            <p:ph type="ftr" sz="quarter" idx="11"/>
          </p:nvPr>
        </p:nvSpPr>
        <p:spPr/>
        <p:txBody>
          <a:bodyPr/>
          <a:lstStyle/>
          <a:p>
            <a:r>
              <a:rPr lang="en-US"/>
              <a:t>Prepared by Jetty Benjamin,Assistant Professor ,Amal Jyothi College Of Engineering,Kanjirappally</a:t>
            </a:r>
            <a:endParaRPr lang="en-US"/>
          </a:p>
        </p:txBody>
      </p:sp>
      <p:sp>
        <p:nvSpPr>
          <p:cNvPr id="5" name="Slide Number Placeholder 4"/>
          <p:cNvSpPr>
            <a:spLocks noGrp="1"/>
          </p:cNvSpPr>
          <p:nvPr>
            <p:ph type="sldNum" sz="quarter" idx="12"/>
          </p:nvPr>
        </p:nvSpPr>
        <p:spPr/>
        <p:txBody>
          <a:bodyPr/>
          <a:lstStyle/>
          <a:p>
            <a:fld id="{FB7790B4-587B-4F15-B8F8-E8B356402522}" type="slidenum">
              <a:rPr lang="en-US" smtClean="0"/>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A9CB73-4A0E-4BD4-BBD9-2162D48B1194}" type="datetime1">
              <a:rPr lang="en-US" smtClean="0"/>
            </a:fld>
            <a:endParaRPr lang="en-US"/>
          </a:p>
        </p:txBody>
      </p:sp>
      <p:sp>
        <p:nvSpPr>
          <p:cNvPr id="3" name="Footer Placeholder 2"/>
          <p:cNvSpPr>
            <a:spLocks noGrp="1"/>
          </p:cNvSpPr>
          <p:nvPr>
            <p:ph type="ftr" sz="quarter" idx="11"/>
          </p:nvPr>
        </p:nvSpPr>
        <p:spPr/>
        <p:txBody>
          <a:bodyPr/>
          <a:lstStyle/>
          <a:p>
            <a:r>
              <a:rPr lang="en-US"/>
              <a:t>Prepared by Jetty Benjamin,Assistant Professor ,Amal Jyothi College Of Engineering,Kanjirappally</a:t>
            </a:r>
            <a:endParaRPr lang="en-US"/>
          </a:p>
        </p:txBody>
      </p:sp>
      <p:sp>
        <p:nvSpPr>
          <p:cNvPr id="4" name="Slide Number Placeholder 3"/>
          <p:cNvSpPr>
            <a:spLocks noGrp="1"/>
          </p:cNvSpPr>
          <p:nvPr>
            <p:ph type="sldNum" sz="quarter" idx="12"/>
          </p:nvPr>
        </p:nvSpPr>
        <p:spPr/>
        <p:txBody>
          <a:bodyPr/>
          <a:lstStyle/>
          <a:p>
            <a:fld id="{FB7790B4-587B-4F15-B8F8-E8B356402522}"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615629ED-701B-457C-A5AB-7ABC2CE6BDBD}" type="datetime1">
              <a:rPr lang="en-US" smtClean="0"/>
            </a:fld>
            <a:endParaRPr lang="en-US"/>
          </a:p>
        </p:txBody>
      </p:sp>
      <p:sp>
        <p:nvSpPr>
          <p:cNvPr id="6" name="Footer Placeholder 5"/>
          <p:cNvSpPr>
            <a:spLocks noGrp="1"/>
          </p:cNvSpPr>
          <p:nvPr>
            <p:ph type="ftr" sz="quarter" idx="11"/>
          </p:nvPr>
        </p:nvSpPr>
        <p:spPr/>
        <p:txBody>
          <a:bodyPr/>
          <a:lstStyle/>
          <a:p>
            <a:r>
              <a:rPr lang="en-US"/>
              <a:t>Prepared by Jetty Benjamin,Assistant Professor ,Amal Jyothi College Of Engineering,Kanjirappally</a:t>
            </a:r>
            <a:endParaRPr lang="en-US"/>
          </a:p>
        </p:txBody>
      </p:sp>
      <p:sp>
        <p:nvSpPr>
          <p:cNvPr id="7" name="Slide Number Placeholder 6"/>
          <p:cNvSpPr>
            <a:spLocks noGrp="1"/>
          </p:cNvSpPr>
          <p:nvPr>
            <p:ph type="sldNum" sz="quarter" idx="12"/>
          </p:nvPr>
        </p:nvSpPr>
        <p:spPr/>
        <p:txBody>
          <a:bodyPr/>
          <a:lstStyle/>
          <a:p>
            <a:fld id="{FB7790B4-587B-4F15-B8F8-E8B356402522}" type="slidenum">
              <a:rPr lang="en-US" smtClean="0"/>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DE65B861-0303-41F5-B169-4D0C32807F20}" type="datetime1">
              <a:rPr lang="en-US" smtClean="0"/>
            </a:fld>
            <a:endParaRPr lang="en-US"/>
          </a:p>
        </p:txBody>
      </p:sp>
      <p:sp>
        <p:nvSpPr>
          <p:cNvPr id="6" name="Footer Placeholder 5"/>
          <p:cNvSpPr>
            <a:spLocks noGrp="1"/>
          </p:cNvSpPr>
          <p:nvPr>
            <p:ph type="ftr" sz="quarter" idx="11"/>
          </p:nvPr>
        </p:nvSpPr>
        <p:spPr>
          <a:xfrm>
            <a:off x="1447382" y="318640"/>
            <a:ext cx="5541004" cy="320931"/>
          </a:xfrm>
        </p:spPr>
        <p:txBody>
          <a:bodyPr/>
          <a:lstStyle/>
          <a:p>
            <a:r>
              <a:rPr lang="en-US"/>
              <a:t>Prepared by Jetty Benjamin,Assistant Professor ,Amal Jyothi College Of Engineering,Kanjirappally</a:t>
            </a:r>
            <a:endParaRPr lang="en-US"/>
          </a:p>
        </p:txBody>
      </p:sp>
      <p:sp>
        <p:nvSpPr>
          <p:cNvPr id="7" name="Slide Number Placeholder 6"/>
          <p:cNvSpPr>
            <a:spLocks noGrp="1"/>
          </p:cNvSpPr>
          <p:nvPr>
            <p:ph type="sldNum" sz="quarter" idx="12"/>
          </p:nvPr>
        </p:nvSpPr>
        <p:spPr/>
        <p:txBody>
          <a:bodyPr/>
          <a:lstStyle/>
          <a:p>
            <a:fld id="{FB7790B4-587B-4F15-B8F8-E8B356402522}" type="slidenum">
              <a:rPr lang="en-US" smtClean="0"/>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2">
            <a:extLst>
              <a:ext uri="{28A0092B-C50C-407E-A947-70E740481C1C}">
                <a14:useLocalDpi xmlns:a14="http://schemas.microsoft.com/office/drawing/2010/main" val="0"/>
              </a:ext>
            </a:extLst>
          </a:blip>
          <a:srcRect t="1538" b="-1538"/>
          <a:stretch>
            <a:fillRect/>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C82F01FE-DC85-4B29-A32A-34DF975BC089}" type="datetime1">
              <a:rPr lang="en-US" smtClean="0"/>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a:t>Prepared by Jetty Benjamin,Assistant Professor ,Amal Jyothi College Of Engineering,Kanjirappally</a:t>
            </a:r>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FB7790B4-587B-4F15-B8F8-E8B356402522}" type="slidenum">
              <a:rPr lang="en-US" smtClean="0"/>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en.wikipedia.org/wiki/Jython"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MODULE 3</a:t>
            </a:r>
            <a:endParaRPr lang="en-US" dirty="0"/>
          </a:p>
        </p:txBody>
      </p:sp>
      <p:sp>
        <p:nvSpPr>
          <p:cNvPr id="5" name="Subtitle 4"/>
          <p:cNvSpPr>
            <a:spLocks noGrp="1"/>
          </p:cNvSpPr>
          <p:nvPr>
            <p:ph type="subTitle" idx="1"/>
          </p:nvPr>
        </p:nvSpPr>
        <p:spPr/>
        <p:txBody>
          <a:bodyPr/>
          <a:lstStyle/>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804520"/>
            <a:ext cx="9603275" cy="594790"/>
          </a:xfrm>
        </p:spPr>
        <p:txBody>
          <a:bodyPr/>
          <a:lstStyle/>
          <a:p>
            <a:endParaRPr lang="en-US" dirty="0"/>
          </a:p>
        </p:txBody>
      </p:sp>
      <p:sp>
        <p:nvSpPr>
          <p:cNvPr id="3" name="Content Placeholder 2"/>
          <p:cNvSpPr>
            <a:spLocks noGrp="1"/>
          </p:cNvSpPr>
          <p:nvPr>
            <p:ph idx="1"/>
          </p:nvPr>
        </p:nvSpPr>
        <p:spPr>
          <a:xfrm>
            <a:off x="1451579" y="1828800"/>
            <a:ext cx="9603275" cy="4890655"/>
          </a:xfrm>
        </p:spPr>
        <p:txBody>
          <a:bodyPr>
            <a:normAutofit/>
          </a:bodyPr>
          <a:lstStyle/>
          <a:p>
            <a:r>
              <a:rPr lang="en-US" sz="2400" dirty="0">
                <a:latin typeface="Times New Roman" panose="02020603050405020304" pitchFamily="18" charset="0"/>
                <a:cs typeface="Times New Roman" panose="02020603050405020304" pitchFamily="18" charset="0"/>
              </a:rPr>
              <a:t>The process starts with the developers committing changes into their version control system.</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The continuous integration management system responds to the commit by triggering a new instance of our pipeline.</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The ﬁrst (commit) stage of the pipeline compiles the code, runs unit tests, performs code analysis, and creates installers.</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If the unit tests is passed and the code is up to scratch, we assemble the executable code into binaries and store them in an </a:t>
            </a:r>
            <a:r>
              <a:rPr lang="en-US" sz="2400" dirty="0">
                <a:solidFill>
                  <a:srgbClr val="FF0000"/>
                </a:solidFill>
                <a:latin typeface="Times New Roman" panose="02020603050405020304" pitchFamily="18" charset="0"/>
                <a:cs typeface="Times New Roman" panose="02020603050405020304" pitchFamily="18" charset="0"/>
              </a:rPr>
              <a:t>artifact repository</a:t>
            </a:r>
            <a:endParaRPr lang="en-US" sz="2400" dirty="0">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804519"/>
            <a:ext cx="9603275" cy="608645"/>
          </a:xfrm>
        </p:spPr>
        <p:txBody>
          <a:bodyPr/>
          <a:lstStyle/>
          <a:p>
            <a:endParaRPr lang="en-US" dirty="0"/>
          </a:p>
        </p:txBody>
      </p:sp>
      <p:sp>
        <p:nvSpPr>
          <p:cNvPr id="3" name="Content Placeholder 2"/>
          <p:cNvSpPr>
            <a:spLocks noGrp="1"/>
          </p:cNvSpPr>
          <p:nvPr>
            <p:ph idx="1"/>
          </p:nvPr>
        </p:nvSpPr>
        <p:spPr>
          <a:xfrm>
            <a:off x="1451579" y="1801092"/>
            <a:ext cx="9603275" cy="4211782"/>
          </a:xfrm>
        </p:spPr>
        <p:txBody>
          <a:bodyPr>
            <a:normAutofit/>
          </a:bodyPr>
          <a:lstStyle/>
          <a:p>
            <a:r>
              <a:rPr lang="en-US" dirty="0"/>
              <a:t> </a:t>
            </a:r>
            <a:r>
              <a:rPr lang="en-US" sz="2400" dirty="0">
                <a:latin typeface="Times New Roman" panose="02020603050405020304" pitchFamily="18" charset="0"/>
                <a:cs typeface="Times New Roman" panose="02020603050405020304" pitchFamily="18" charset="0"/>
              </a:rPr>
              <a:t>Plenty of tools like Nexus and </a:t>
            </a:r>
            <a:r>
              <a:rPr lang="en-US" sz="2400" dirty="0" err="1">
                <a:latin typeface="Times New Roman" panose="02020603050405020304" pitchFamily="18" charset="0"/>
                <a:cs typeface="Times New Roman" panose="02020603050405020304" pitchFamily="18" charset="0"/>
              </a:rPr>
              <a:t>Artifactory</a:t>
            </a:r>
            <a:r>
              <a:rPr lang="en-US" sz="2400" dirty="0">
                <a:latin typeface="Times New Roman" panose="02020603050405020304" pitchFamily="18" charset="0"/>
                <a:cs typeface="Times New Roman" panose="02020603050405020304" pitchFamily="18" charset="0"/>
              </a:rPr>
              <a:t>  helps to   manage artifacts.</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The second stage is  automated acceptance tests.</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CI server performs automatic tests suites which can be executed in parallel to increase their speed and give you feedback faster.</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At this point, the pipeline branches to enable independent deployment of your build to various environments—in this case, UAT (user acceptance testing), capacity testing, and production</a:t>
            </a:r>
            <a:endParaRPr lang="en-US" sz="2400" dirty="0">
              <a:latin typeface="Times New Roman" panose="02020603050405020304" pitchFamily="18" charset="0"/>
              <a:cs typeface="Times New Roman" panose="02020603050405020304" pitchFamily="18" charset="0"/>
            </a:endParaRPr>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804520"/>
            <a:ext cx="9603275" cy="614848"/>
          </a:xfrm>
        </p:spPr>
        <p:txBody>
          <a:bodyPr>
            <a:normAutofit/>
          </a:bodyPr>
          <a:lstStyle/>
          <a:p>
            <a:r>
              <a:rPr lang="en-US" sz="2800" dirty="0"/>
              <a:t>Deployment pipeline </a:t>
            </a:r>
            <a:r>
              <a:rPr lang="en-US" sz="2800" dirty="0" err="1"/>
              <a:t>practises</a:t>
            </a:r>
            <a:endParaRPr lang="en-US" sz="2800" dirty="0"/>
          </a:p>
        </p:txBody>
      </p:sp>
      <p:sp>
        <p:nvSpPr>
          <p:cNvPr id="3" name="Content Placeholder 2"/>
          <p:cNvSpPr>
            <a:spLocks noGrp="1"/>
          </p:cNvSpPr>
          <p:nvPr>
            <p:ph idx="1"/>
          </p:nvPr>
        </p:nvSpPr>
        <p:spPr>
          <a:xfrm>
            <a:off x="1451579" y="1337481"/>
            <a:ext cx="9603275" cy="4128865"/>
          </a:xfrm>
        </p:spPr>
        <p:txBody>
          <a:bodyPr>
            <a:noAutofit/>
          </a:bodyPr>
          <a:lstStyle/>
          <a:p>
            <a:pPr marL="0" indent="0">
              <a:buNone/>
            </a:pPr>
            <a:r>
              <a:rPr lang="en-US" sz="2800" b="1" i="1" dirty="0">
                <a:latin typeface="Times New Roman" panose="02020603050405020304" pitchFamily="18" charset="0"/>
                <a:cs typeface="Times New Roman" panose="02020603050405020304" pitchFamily="18" charset="0"/>
              </a:rPr>
              <a:t>Only Build Your Binaries Once</a:t>
            </a: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Collections of executable code are  binaries.</a:t>
            </a: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Collections of source files. Jars, .NET assemblies, and .so files are all examples of binaries.</a:t>
            </a: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Build the binaries once, during the commit stage of the build. These binaries should be stored on a </a:t>
            </a:r>
            <a:r>
              <a:rPr lang="en-US" sz="2800" dirty="0" err="1">
                <a:latin typeface="Times New Roman" panose="02020603050405020304" pitchFamily="18" charset="0"/>
                <a:cs typeface="Times New Roman" panose="02020603050405020304" pitchFamily="18" charset="0"/>
              </a:rPr>
              <a:t>filesystem</a:t>
            </a:r>
            <a:r>
              <a:rPr lang="en-US" sz="2800" dirty="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804520"/>
            <a:ext cx="9603275" cy="396484"/>
          </a:xfrm>
        </p:spPr>
        <p:txBody>
          <a:bodyPr>
            <a:normAutofit fontScale="90000"/>
          </a:bodyPr>
          <a:lstStyle/>
          <a:p>
            <a:r>
              <a:rPr lang="en-US" dirty="0"/>
              <a:t>Deployment pipeline </a:t>
            </a:r>
            <a:r>
              <a:rPr lang="en-US" dirty="0" err="1"/>
              <a:t>practises</a:t>
            </a:r>
            <a:endParaRPr lang="en-US" dirty="0"/>
          </a:p>
        </p:txBody>
      </p:sp>
      <p:sp>
        <p:nvSpPr>
          <p:cNvPr id="3" name="Content Placeholder 2"/>
          <p:cNvSpPr>
            <a:spLocks noGrp="1"/>
          </p:cNvSpPr>
          <p:nvPr>
            <p:ph idx="1"/>
          </p:nvPr>
        </p:nvSpPr>
        <p:spPr>
          <a:xfrm>
            <a:off x="1451579" y="1146411"/>
            <a:ext cx="9603275" cy="5213445"/>
          </a:xfrm>
        </p:spPr>
        <p:txBody>
          <a:bodyPr>
            <a:noAutofit/>
          </a:bodyPr>
          <a:lstStyle/>
          <a:p>
            <a:r>
              <a:rPr lang="en-US" sz="2800" b="1" i="1" dirty="0">
                <a:latin typeface="Times New Roman" panose="02020603050405020304" pitchFamily="18" charset="0"/>
                <a:cs typeface="Times New Roman" panose="02020603050405020304" pitchFamily="18" charset="0"/>
              </a:rPr>
              <a:t>Smoke-Test Your Deployments</a:t>
            </a:r>
            <a:endParaRPr lang="en-US" sz="2800" b="1" i="1"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There is an  automated script that does a smoke test to make sure that it is up and running. </a:t>
            </a: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This could be as simple as launching the application and checking to make sure that the main screen comes up with the expected content. </a:t>
            </a: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The smoke test should also check that any services that the application depends on are up and running—such as a database,  or external services.</a:t>
            </a:r>
            <a:endParaRPr lang="en-US"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451579" y="818866"/>
            <a:ext cx="9603275" cy="4647479"/>
          </a:xfrm>
        </p:spPr>
        <p:txBody>
          <a:bodyPr>
            <a:normAutofit fontScale="92500" lnSpcReduction="20000"/>
          </a:bodyPr>
          <a:lstStyle/>
          <a:p>
            <a:pPr marL="3657600" lvl="8" indent="0">
              <a:buNone/>
            </a:pPr>
            <a:endParaRPr lang="en-US" b="1" i="1" dirty="0">
              <a:latin typeface="Times New Roman" panose="02020603050405020304" pitchFamily="18" charset="0"/>
              <a:cs typeface="Times New Roman" panose="02020603050405020304" pitchFamily="18" charset="0"/>
            </a:endParaRPr>
          </a:p>
          <a:p>
            <a:r>
              <a:rPr lang="en-US" sz="2400" dirty="0"/>
              <a:t>Deployment pipeline </a:t>
            </a:r>
            <a:r>
              <a:rPr lang="en-US" sz="2400" dirty="0" err="1"/>
              <a:t>practises</a:t>
            </a:r>
            <a:endParaRPr lang="en-US" sz="2400" b="1" i="1" dirty="0">
              <a:latin typeface="Times New Roman" panose="02020603050405020304" pitchFamily="18" charset="0"/>
              <a:cs typeface="Times New Roman" panose="02020603050405020304" pitchFamily="18" charset="0"/>
            </a:endParaRPr>
          </a:p>
          <a:p>
            <a:endParaRPr lang="en-US" sz="2400" b="1" i="1" dirty="0">
              <a:latin typeface="Times New Roman" panose="02020603050405020304" pitchFamily="18" charset="0"/>
              <a:cs typeface="Times New Roman" panose="02020603050405020304" pitchFamily="18" charset="0"/>
            </a:endParaRPr>
          </a:p>
          <a:p>
            <a:r>
              <a:rPr lang="en-US" sz="2400" b="1" i="1" dirty="0">
                <a:latin typeface="Times New Roman" panose="02020603050405020304" pitchFamily="18" charset="0"/>
                <a:cs typeface="Times New Roman" panose="02020603050405020304" pitchFamily="18" charset="0"/>
              </a:rPr>
              <a:t>Each Change Should Propagate through the Pipeline Instantly</a:t>
            </a:r>
            <a:endParaRPr lang="en-US" sz="2400" b="1" i="1"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Somebody checks a change into version control, creating version 1in turn, triggers the first stage in the pipeline (build and unit tests).</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This passes, and triggers the second stage: the automated acceptance tests. Somebody then checks in another change, creating version 2. This triggers the build and unit tests again.</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Even though these have passed, they cannot trigger a new instance of the automated acceptance tests, since they are already running</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451579" y="1719618"/>
            <a:ext cx="9603275" cy="4790364"/>
          </a:xfrm>
        </p:spPr>
        <p:txBody>
          <a:bodyPr>
            <a:noAutofit/>
          </a:bodyPr>
          <a:lstStyle/>
          <a:p>
            <a:r>
              <a:rPr lang="en-US" sz="2400" dirty="0">
                <a:latin typeface="Times New Roman" panose="02020603050405020304" pitchFamily="18" charset="0"/>
                <a:cs typeface="Times New Roman" panose="02020603050405020304" pitchFamily="18" charset="0"/>
              </a:rPr>
              <a:t>In the meantime, two more check-ins have occurred in quick succession.</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However, the CI system should not attempt to build both of them—</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if it followed that rule, and developers continued to check in at the same rate, the builds would get further and further behind what the developers are currently doing.</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Instead, once an instance of the build and unit tests has finished, the CI system checks to see if new changes are available, and if so, builds off the most recent set available—in this case, version 4.</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451579" y="1760562"/>
            <a:ext cx="9603275" cy="3705784"/>
          </a:xfrm>
        </p:spPr>
        <p:txBody>
          <a:bodyPr>
            <a:noAutofit/>
          </a:bodyPr>
          <a:lstStyle/>
          <a:p>
            <a:r>
              <a:rPr lang="en-US" sz="2800" dirty="0">
                <a:latin typeface="Times New Roman" panose="02020603050405020304" pitchFamily="18" charset="0"/>
                <a:cs typeface="Times New Roman" panose="02020603050405020304" pitchFamily="18" charset="0"/>
              </a:rPr>
              <a:t>Suppose this breaks the build and unit tests stage. The build system doesn’t know which commit, 3 or 4, caused the stage to break, but it is usually simple for the developers to work this out for themselves.</a:t>
            </a: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Some CI systems will let you run specified versions out of order, in which case the developers could trigger the first stage off revision 3 to see if it passes or fails, and thus whether it was commit 3 or 4 that broke the build.</a:t>
            </a:r>
            <a:endParaRPr lang="en-US"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2129051" y="0"/>
            <a:ext cx="6933062" cy="6714699"/>
          </a:xfr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Deployment pipeline </a:t>
            </a:r>
            <a:r>
              <a:rPr lang="en-US" dirty="0" err="1"/>
              <a:t>practises</a:t>
            </a:r>
            <a:endParaRPr lang="en-US" dirty="0"/>
          </a:p>
        </p:txBody>
      </p:sp>
      <p:sp>
        <p:nvSpPr>
          <p:cNvPr id="3" name="Content Placeholder 2"/>
          <p:cNvSpPr>
            <a:spLocks noGrp="1"/>
          </p:cNvSpPr>
          <p:nvPr>
            <p:ph idx="1"/>
          </p:nvPr>
        </p:nvSpPr>
        <p:spPr>
          <a:xfrm>
            <a:off x="1451579" y="1269242"/>
            <a:ext cx="9603275" cy="4197104"/>
          </a:xfrm>
        </p:spPr>
        <p:txBody>
          <a:bodyPr>
            <a:normAutofit/>
          </a:bodyPr>
          <a:lstStyle/>
          <a:p>
            <a:r>
              <a:rPr lang="en-US" sz="2800" b="1" i="1" dirty="0">
                <a:latin typeface="Times New Roman" panose="02020603050405020304" pitchFamily="18" charset="0"/>
                <a:cs typeface="Times New Roman" panose="02020603050405020304" pitchFamily="18" charset="0"/>
              </a:rPr>
              <a:t>If Any Part of the Pipeline Fails, Stop the Line</a:t>
            </a:r>
            <a:endParaRPr lang="en-US" sz="2800" b="1" i="1"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If a deployment to an environment fails, the whole team owns that failure. </a:t>
            </a: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They should stop and fix it before doing anything else.</a:t>
            </a:r>
            <a:endParaRPr lang="en-US"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804519"/>
            <a:ext cx="9603275" cy="567081"/>
          </a:xfrm>
        </p:spPr>
        <p:txBody>
          <a:bodyPr/>
          <a:lstStyle/>
          <a:p>
            <a:r>
              <a:rPr lang="en-US" dirty="0"/>
              <a:t>Build and deployment scripting</a:t>
            </a:r>
            <a:endParaRPr lang="en-US" dirty="0"/>
          </a:p>
        </p:txBody>
      </p:sp>
      <p:sp>
        <p:nvSpPr>
          <p:cNvPr id="3" name="Content Placeholder 2"/>
          <p:cNvSpPr>
            <a:spLocks noGrp="1"/>
          </p:cNvSpPr>
          <p:nvPr>
            <p:ph idx="1"/>
          </p:nvPr>
        </p:nvSpPr>
        <p:spPr>
          <a:xfrm>
            <a:off x="1451579" y="1371600"/>
            <a:ext cx="9603275" cy="4094745"/>
          </a:xfrm>
        </p:spPr>
        <p:txBody>
          <a:bodyPr>
            <a:normAutofit fontScale="85000" lnSpcReduction="10000"/>
          </a:bodyPr>
          <a:lstStyle/>
          <a:p>
            <a:pPr marL="0" indent="0">
              <a:buNone/>
            </a:pPr>
            <a:r>
              <a:rPr lang="en-US" sz="2800" dirty="0">
                <a:solidFill>
                  <a:srgbClr val="FF0000"/>
                </a:solidFill>
                <a:latin typeface="Times New Roman" panose="02020603050405020304" pitchFamily="18" charset="0"/>
                <a:cs typeface="Times New Roman" panose="02020603050405020304" pitchFamily="18" charset="0"/>
              </a:rPr>
              <a:t>An Overview of Build Tools</a:t>
            </a:r>
            <a:endParaRPr lang="en-US" sz="2800" dirty="0">
              <a:solidFill>
                <a:srgbClr val="FF000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800" b="1" dirty="0">
                <a:latin typeface="Times New Roman" panose="02020603050405020304" pitchFamily="18" charset="0"/>
                <a:cs typeface="Times New Roman" panose="02020603050405020304" pitchFamily="18" charset="0"/>
              </a:rPr>
              <a:t>Build</a:t>
            </a:r>
            <a:r>
              <a:rPr lang="en-US" sz="2800"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tools</a:t>
            </a:r>
            <a:r>
              <a:rPr lang="en-US" sz="2800" dirty="0">
                <a:latin typeface="Times New Roman" panose="02020603050405020304" pitchFamily="18" charset="0"/>
                <a:cs typeface="Times New Roman" panose="02020603050405020304" pitchFamily="18" charset="0"/>
              </a:rPr>
              <a:t> are programs that automate the creation of executable applications from source code(</a:t>
            </a:r>
            <a:r>
              <a:rPr lang="en-US" sz="2800" dirty="0" err="1">
                <a:latin typeface="Times New Roman" panose="02020603050405020304" pitchFamily="18" charset="0"/>
                <a:cs typeface="Times New Roman" panose="02020603050405020304" pitchFamily="18" charset="0"/>
              </a:rPr>
              <a:t>eg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apk</a:t>
            </a:r>
            <a:r>
              <a:rPr lang="en-US" sz="2800" dirty="0">
                <a:latin typeface="Times New Roman" panose="02020603050405020304" pitchFamily="18" charset="0"/>
                <a:cs typeface="Times New Roman" panose="02020603050405020304" pitchFamily="18" charset="0"/>
              </a:rPr>
              <a:t> for android app). </a:t>
            </a:r>
            <a:endParaRPr lang="en-US" sz="2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Building incorporates compiling, linking and packaging the code into a usable or executable form.</a:t>
            </a:r>
            <a:endParaRPr lang="en-US" sz="2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Build automation utility (like Make, Rake, MS build, Ant, </a:t>
            </a:r>
            <a:r>
              <a:rPr lang="en-US" sz="2800" dirty="0" err="1">
                <a:latin typeface="Times New Roman" panose="02020603050405020304" pitchFamily="18" charset="0"/>
                <a:cs typeface="Times New Roman" panose="02020603050405020304" pitchFamily="18" charset="0"/>
              </a:rPr>
              <a:t>Gradle</a:t>
            </a:r>
            <a:r>
              <a:rPr lang="en-US" sz="2800" dirty="0">
                <a:latin typeface="Times New Roman" panose="02020603050405020304" pitchFamily="18" charset="0"/>
                <a:cs typeface="Times New Roman" panose="02020603050405020304" pitchFamily="18" charset="0"/>
              </a:rPr>
              <a:t> etc.)</a:t>
            </a:r>
            <a:endParaRPr lang="en-US" sz="2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Whose primary purpose is to generate build artifacts through activities like compiling and linking source code</a:t>
            </a:r>
            <a:endParaRPr lang="en-US"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What Is a Deployment Pipeline?</a:t>
            </a:r>
            <a:endParaRPr lang="en-US" dirty="0"/>
          </a:p>
        </p:txBody>
      </p:sp>
      <p:sp>
        <p:nvSpPr>
          <p:cNvPr id="5" name="Content Placeholder 4"/>
          <p:cNvSpPr>
            <a:spLocks noGrp="1"/>
          </p:cNvSpPr>
          <p:nvPr>
            <p:ph idx="1"/>
          </p:nvPr>
        </p:nvSpPr>
        <p:spPr/>
        <p:txBody>
          <a:bodyPr>
            <a:normAutofit/>
          </a:bodyPr>
          <a:lstStyle/>
          <a:p>
            <a:r>
              <a:rPr lang="en-US" dirty="0"/>
              <a:t> </a:t>
            </a:r>
            <a:r>
              <a:rPr lang="en-US" sz="2800" dirty="0">
                <a:latin typeface="Times New Roman" panose="02020603050405020304" pitchFamily="18" charset="0"/>
                <a:cs typeface="Times New Roman" panose="02020603050405020304" pitchFamily="18" charset="0"/>
              </a:rPr>
              <a:t>A deployment pipeline is an automated manifestation of the </a:t>
            </a:r>
            <a:r>
              <a:rPr lang="en-US" sz="2800" dirty="0">
                <a:solidFill>
                  <a:srgbClr val="FF0000"/>
                </a:solidFill>
                <a:latin typeface="Times New Roman" panose="02020603050405020304" pitchFamily="18" charset="0"/>
                <a:cs typeface="Times New Roman" panose="02020603050405020304" pitchFamily="18" charset="0"/>
              </a:rPr>
              <a:t>process </a:t>
            </a:r>
            <a:r>
              <a:rPr lang="en-US" sz="2800" dirty="0">
                <a:latin typeface="Times New Roman" panose="02020603050405020304" pitchFamily="18" charset="0"/>
                <a:cs typeface="Times New Roman" panose="02020603050405020304" pitchFamily="18" charset="0"/>
              </a:rPr>
              <a:t>for getting software from version control into the hands of your users.</a:t>
            </a: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 Process involves building the software, followed by the progress of these builds through multiple stages of testing and deployment</a:t>
            </a:r>
            <a:endParaRPr lang="en-US"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459056"/>
            <a:ext cx="9603275" cy="1049235"/>
          </a:xfrm>
        </p:spPr>
        <p:txBody>
          <a:bodyPr/>
          <a:lstStyle/>
          <a:p>
            <a:endParaRPr lang="en-US"/>
          </a:p>
        </p:txBody>
      </p:sp>
      <p:sp>
        <p:nvSpPr>
          <p:cNvPr id="3" name="Content Placeholder 2"/>
          <p:cNvSpPr>
            <a:spLocks noGrp="1"/>
          </p:cNvSpPr>
          <p:nvPr>
            <p:ph idx="1"/>
          </p:nvPr>
        </p:nvSpPr>
        <p:spPr>
          <a:xfrm>
            <a:off x="1451579" y="983674"/>
            <a:ext cx="9603275" cy="5652654"/>
          </a:xfrm>
        </p:spPr>
        <p:txBody>
          <a:bodyPr>
            <a:normAutofit/>
          </a:bodyPr>
          <a:lstStyle/>
          <a:p>
            <a:r>
              <a:rPr lang="en-US" sz="2400" dirty="0">
                <a:latin typeface="Times New Roman" panose="02020603050405020304" pitchFamily="18" charset="0"/>
                <a:cs typeface="Times New Roman" panose="02020603050405020304" pitchFamily="18" charset="0"/>
              </a:rPr>
              <a:t>Android SDK Build-Tools is a component of the Android SDK required for building Android apps. It's installed in the &lt;</a:t>
            </a:r>
            <a:r>
              <a:rPr lang="en-US" sz="2400" dirty="0" err="1">
                <a:latin typeface="Times New Roman" panose="02020603050405020304" pitchFamily="18" charset="0"/>
                <a:cs typeface="Times New Roman" panose="02020603050405020304" pitchFamily="18" charset="0"/>
              </a:rPr>
              <a:t>sdk</a:t>
            </a:r>
            <a:r>
              <a:rPr lang="en-US" sz="2400" dirty="0">
                <a:latin typeface="Times New Roman" panose="02020603050405020304" pitchFamily="18" charset="0"/>
                <a:cs typeface="Times New Roman" panose="02020603050405020304" pitchFamily="18" charset="0"/>
              </a:rPr>
              <a:t>&gt;/build-tools/ directory.</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We always keep the Build Tools component updated by downloading the latest version using the Android SDK Manager. </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By default, the Android SDK uses the most recent downloaded version of the Build Tools.</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If your projects depend on older versions of the Build Tools, the SDK Manager allows you to download and maintain separate versions of the tools for use with those projects</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804520"/>
            <a:ext cx="9603275" cy="650208"/>
          </a:xfrm>
        </p:spPr>
        <p:txBody>
          <a:bodyPr>
            <a:normAutofit fontScale="90000"/>
          </a:bodyPr>
          <a:lstStyle/>
          <a:p>
            <a:r>
              <a:rPr lang="en-US" dirty="0">
                <a:solidFill>
                  <a:srgbClr val="FF0000"/>
                </a:solidFill>
                <a:latin typeface="Times New Roman" panose="02020603050405020304" pitchFamily="18" charset="0"/>
                <a:cs typeface="Times New Roman" panose="02020603050405020304" pitchFamily="18" charset="0"/>
              </a:rPr>
              <a:t>An Overview of Build Tools</a:t>
            </a:r>
            <a:br>
              <a:rPr lang="en-US" dirty="0">
                <a:solidFill>
                  <a:srgbClr val="FF0000"/>
                </a:solidFill>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1451579" y="2015732"/>
            <a:ext cx="9603275" cy="3450613"/>
          </a:xfrm>
        </p:spPr>
        <p:txBody>
          <a:bodyPr>
            <a:normAutofit/>
          </a:bodyPr>
          <a:lstStyle/>
          <a:p>
            <a:r>
              <a:rPr lang="en-US" sz="2400" dirty="0">
                <a:latin typeface="Times New Roman" panose="02020603050405020304" pitchFamily="18" charset="0"/>
                <a:cs typeface="Times New Roman" panose="02020603050405020304" pitchFamily="18" charset="0"/>
              </a:rPr>
              <a:t>All build tools have a common core: Build tools allow to model a dependency network.</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When you run your tool, it will calculate how to reach the goal you specify by executing tasks in the correct order, running each task that your goal depends on exactly on.</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Build tool will perform every task in the dependency network</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1451580" y="804520"/>
            <a:ext cx="8662238" cy="5402316"/>
          </a:xfr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92500"/>
          </a:bodyPr>
          <a:lstStyle/>
          <a:p>
            <a:r>
              <a:rPr lang="en-US" sz="2400" dirty="0">
                <a:latin typeface="Times New Roman" panose="02020603050405020304" pitchFamily="18" charset="0"/>
                <a:cs typeface="Times New Roman" panose="02020603050405020304" pitchFamily="18" charset="0"/>
              </a:rPr>
              <a:t> Build tools will walk the entire network, invoking (but not necessarily executing) each task.</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It can start with either </a:t>
            </a:r>
            <a:r>
              <a:rPr lang="en-US" sz="2400" dirty="0" err="1">
                <a:latin typeface="Times New Roman" panose="02020603050405020304" pitchFamily="18" charset="0"/>
                <a:cs typeface="Times New Roman" panose="02020603050405020304" pitchFamily="18" charset="0"/>
              </a:rPr>
              <a:t>init</a:t>
            </a:r>
            <a:r>
              <a:rPr lang="en-US" sz="2400" dirty="0">
                <a:latin typeface="Times New Roman" panose="02020603050405020304" pitchFamily="18" charset="0"/>
                <a:cs typeface="Times New Roman" panose="02020603050405020304" pitchFamily="18" charset="0"/>
              </a:rPr>
              <a:t> or setting up test data, since these tasks are independent.</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Once it has done </a:t>
            </a:r>
            <a:r>
              <a:rPr lang="en-US" sz="2400" dirty="0" err="1">
                <a:latin typeface="Times New Roman" panose="02020603050405020304" pitchFamily="18" charset="0"/>
                <a:cs typeface="Times New Roman" panose="02020603050405020304" pitchFamily="18" charset="0"/>
              </a:rPr>
              <a:t>init</a:t>
            </a:r>
            <a:r>
              <a:rPr lang="en-US" sz="2400" dirty="0">
                <a:latin typeface="Times New Roman" panose="02020603050405020304" pitchFamily="18" charset="0"/>
                <a:cs typeface="Times New Roman" panose="02020603050405020304" pitchFamily="18" charset="0"/>
              </a:rPr>
              <a:t>, it can then compile the source or the tests—but it must do both, and set up the test data, before the tests can be run.</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A build tool must ensure that  each prerequisite must be executed exactly once.</a:t>
            </a: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400" b="1" dirty="0">
                <a:latin typeface="Times New Roman" panose="02020603050405020304" pitchFamily="18" charset="0"/>
                <a:cs typeface="Times New Roman" panose="02020603050405020304" pitchFamily="18" charset="0"/>
              </a:rPr>
              <a:t>Test data</a:t>
            </a:r>
            <a:r>
              <a:rPr lang="en-US" sz="2400" dirty="0">
                <a:latin typeface="Times New Roman" panose="02020603050405020304" pitchFamily="18" charset="0"/>
                <a:cs typeface="Times New Roman" panose="02020603050405020304" pitchFamily="18" charset="0"/>
              </a:rPr>
              <a:t> is data which has been specifically identified for use in tests.</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Some data may be used to verify that a given set of input to a given function produces some expected result.</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Other data may be used in order to challenge the ability of the program to respond to unusual, extreme, exceptional, or unexpected input</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lnSpcReduction="10000"/>
          </a:bodyPr>
          <a:lstStyle/>
          <a:p>
            <a:r>
              <a:rPr lang="en-US"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Build tools are categorized into two:</a:t>
            </a:r>
            <a:endParaRPr lang="en-US" sz="2400" dirty="0">
              <a:latin typeface="Times New Roman" panose="02020603050405020304" pitchFamily="18" charset="0"/>
              <a:cs typeface="Times New Roman" panose="02020603050405020304" pitchFamily="18" charset="0"/>
            </a:endParaRPr>
          </a:p>
          <a:p>
            <a:r>
              <a:rPr lang="en-US" sz="2400" dirty="0">
                <a:solidFill>
                  <a:srgbClr val="FF0000"/>
                </a:solidFill>
                <a:latin typeface="Times New Roman" panose="02020603050405020304" pitchFamily="18" charset="0"/>
                <a:cs typeface="Times New Roman" panose="02020603050405020304" pitchFamily="18" charset="0"/>
              </a:rPr>
              <a:t>Task-oriented build tools </a:t>
            </a:r>
            <a:r>
              <a:rPr lang="en-US" sz="2400" dirty="0">
                <a:latin typeface="Times New Roman" panose="02020603050405020304" pitchFamily="18" charset="0"/>
                <a:cs typeface="Times New Roman" panose="02020603050405020304" pitchFamily="18" charset="0"/>
              </a:rPr>
              <a:t>(for example, </a:t>
            </a:r>
            <a:r>
              <a:rPr lang="en-US" sz="2400" dirty="0">
                <a:solidFill>
                  <a:srgbClr val="FF0000"/>
                </a:solidFill>
                <a:latin typeface="Times New Roman" panose="02020603050405020304" pitchFamily="18" charset="0"/>
                <a:cs typeface="Times New Roman" panose="02020603050405020304" pitchFamily="18" charset="0"/>
              </a:rPr>
              <a:t>Ant, </a:t>
            </a:r>
            <a:r>
              <a:rPr lang="en-US" sz="2400" dirty="0" err="1">
                <a:solidFill>
                  <a:srgbClr val="FF0000"/>
                </a:solidFill>
                <a:latin typeface="Times New Roman" panose="02020603050405020304" pitchFamily="18" charset="0"/>
                <a:cs typeface="Times New Roman" panose="02020603050405020304" pitchFamily="18" charset="0"/>
              </a:rPr>
              <a:t>NAnt</a:t>
            </a:r>
            <a:r>
              <a:rPr lang="en-US" sz="2400" dirty="0">
                <a:solidFill>
                  <a:srgbClr val="FF0000"/>
                </a:solidFill>
                <a:latin typeface="Times New Roman" panose="02020603050405020304" pitchFamily="18" charset="0"/>
                <a:cs typeface="Times New Roman" panose="02020603050405020304" pitchFamily="18" charset="0"/>
              </a:rPr>
              <a:t>, and </a:t>
            </a:r>
            <a:r>
              <a:rPr lang="en-US" sz="2400" dirty="0" err="1">
                <a:solidFill>
                  <a:srgbClr val="FF0000"/>
                </a:solidFill>
                <a:latin typeface="Times New Roman" panose="02020603050405020304" pitchFamily="18" charset="0"/>
                <a:cs typeface="Times New Roman" panose="02020603050405020304" pitchFamily="18" charset="0"/>
              </a:rPr>
              <a:t>MsBuild</a:t>
            </a:r>
            <a:r>
              <a:rPr lang="en-US" sz="2400" dirty="0">
                <a:latin typeface="Times New Roman" panose="02020603050405020304" pitchFamily="18" charset="0"/>
                <a:cs typeface="Times New Roman" panose="02020603050405020304" pitchFamily="18" charset="0"/>
              </a:rPr>
              <a:t>) describe the dependency network in terms of a set of tasks. </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In a task-oriented tool, each task will know whether or not it has already been executed as part of the build. </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Thus, even though the </a:t>
            </a:r>
            <a:r>
              <a:rPr lang="en-US" sz="2400" dirty="0" err="1">
                <a:latin typeface="Times New Roman" panose="02020603050405020304" pitchFamily="18" charset="0"/>
                <a:cs typeface="Times New Roman" panose="02020603050405020304" pitchFamily="18" charset="0"/>
              </a:rPr>
              <a:t>Init</a:t>
            </a:r>
            <a:r>
              <a:rPr lang="en-US" sz="2400" dirty="0">
                <a:latin typeface="Times New Roman" panose="02020603050405020304" pitchFamily="18" charset="0"/>
                <a:cs typeface="Times New Roman" panose="02020603050405020304" pitchFamily="18" charset="0"/>
              </a:rPr>
              <a:t> task is invoked twice, it would only be executed once</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r>
              <a:rPr lang="en-US" sz="2800" dirty="0">
                <a:latin typeface="Times New Roman" panose="02020603050405020304" pitchFamily="18" charset="0"/>
                <a:cs typeface="Times New Roman" panose="02020603050405020304" pitchFamily="18" charset="0"/>
              </a:rPr>
              <a:t>Task-oriented build tools, in contrast, keep no state between builds. </a:t>
            </a: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This makes them less powerful and entirely unsuitable for compiling C++. </a:t>
            </a: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However, they work ﬁne for languages such as C# since the compilers for these languages have built-in logic for performing incremental builds.</a:t>
            </a:r>
            <a:endParaRPr lang="en-US"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804519"/>
            <a:ext cx="9603275" cy="470099"/>
          </a:xfrm>
        </p:spPr>
        <p:txBody>
          <a:bodyPr>
            <a:normAutofit fontScale="90000"/>
          </a:bodyPr>
          <a:lstStyle/>
          <a:p>
            <a:endParaRPr lang="en-US" dirty="0"/>
          </a:p>
        </p:txBody>
      </p:sp>
      <p:sp>
        <p:nvSpPr>
          <p:cNvPr id="3" name="Content Placeholder 2"/>
          <p:cNvSpPr>
            <a:spLocks noGrp="1"/>
          </p:cNvSpPr>
          <p:nvPr>
            <p:ph idx="1"/>
          </p:nvPr>
        </p:nvSpPr>
        <p:spPr>
          <a:xfrm>
            <a:off x="1451579" y="2015732"/>
            <a:ext cx="9603275" cy="3983286"/>
          </a:xfrm>
        </p:spPr>
        <p:txBody>
          <a:bodyPr>
            <a:normAutofit/>
          </a:bodyPr>
          <a:lstStyle/>
          <a:p>
            <a:r>
              <a:rPr lang="en-US" sz="2400" dirty="0">
                <a:solidFill>
                  <a:srgbClr val="FF0000"/>
                </a:solidFill>
                <a:latin typeface="Times New Roman" panose="02020603050405020304" pitchFamily="18" charset="0"/>
                <a:cs typeface="Times New Roman" panose="02020603050405020304" pitchFamily="18" charset="0"/>
              </a:rPr>
              <a:t>A product-oriented tool</a:t>
            </a:r>
            <a:r>
              <a:rPr lang="en-US" sz="2400" dirty="0">
                <a:latin typeface="Times New Roman" panose="02020603050405020304" pitchFamily="18" charset="0"/>
                <a:cs typeface="Times New Roman" panose="02020603050405020304" pitchFamily="18" charset="0"/>
              </a:rPr>
              <a:t>, such as </a:t>
            </a:r>
            <a:r>
              <a:rPr lang="en-US" sz="2400" dirty="0">
                <a:solidFill>
                  <a:srgbClr val="FF0000"/>
                </a:solidFill>
                <a:latin typeface="Times New Roman" panose="02020603050405020304" pitchFamily="18" charset="0"/>
                <a:cs typeface="Times New Roman" panose="02020603050405020304" pitchFamily="18" charset="0"/>
              </a:rPr>
              <a:t>Make</a:t>
            </a:r>
            <a:r>
              <a:rPr lang="en-US" sz="2400" dirty="0">
                <a:latin typeface="Times New Roman" panose="02020603050405020304" pitchFamily="18" charset="0"/>
                <a:cs typeface="Times New Roman" panose="02020603050405020304" pitchFamily="18" charset="0"/>
              </a:rPr>
              <a:t>, describes things in terms of the products they generate, such as an executables.</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The Compile source and Compile tests goals in our example would each result in a single ﬁle that contains all the compiled code— source.so and tests.so</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A product-oriented build system would ensure it invoked Run tests after Compile source and Compile tests.</a:t>
            </a:r>
            <a:endParaRPr lang="en-US" sz="2400" dirty="0">
              <a:latin typeface="Times New Roman" panose="02020603050405020304" pitchFamily="18" charset="0"/>
              <a:cs typeface="Times New Roman" panose="02020603050405020304" pitchFamily="18" charset="0"/>
            </a:endParaRPr>
          </a:p>
          <a:p>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800" dirty="0">
                <a:latin typeface="Times New Roman" panose="02020603050405020304" pitchFamily="18" charset="0"/>
                <a:cs typeface="Times New Roman" panose="02020603050405020304" pitchFamily="18" charset="0"/>
              </a:rPr>
              <a:t>Product-oriented build tools thus keep their state in the form of timestamps on the ﬁles generated by each of the tasks.</a:t>
            </a: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In C or C++  </a:t>
            </a:r>
            <a:r>
              <a:rPr lang="en-US" sz="2800" dirty="0">
                <a:solidFill>
                  <a:srgbClr val="FF0000"/>
                </a:solidFill>
                <a:latin typeface="Times New Roman" panose="02020603050405020304" pitchFamily="18" charset="0"/>
                <a:cs typeface="Times New Roman" panose="02020603050405020304" pitchFamily="18" charset="0"/>
              </a:rPr>
              <a:t>Make</a:t>
            </a:r>
            <a:r>
              <a:rPr lang="en-US" sz="2800" dirty="0">
                <a:latin typeface="Times New Roman" panose="02020603050405020304" pitchFamily="18" charset="0"/>
                <a:cs typeface="Times New Roman" panose="02020603050405020304" pitchFamily="18" charset="0"/>
              </a:rPr>
              <a:t> build tool will ensure that we only compile those source code ﬁles that have changed since the last time the build was run.</a:t>
            </a:r>
            <a:endParaRPr lang="en-US"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This feature, known as an incremental build, can save hours over a clean build on large projects. </a:t>
            </a: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Compilation takes a comparatively long time in C/C++ because the compilers have to do a great deal of work optimizing the code.</a:t>
            </a: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Task-oriented build tools, in contrast, keep no state between builds. This makes them less powerful and entirely unsuitable for compiling C++. </a:t>
            </a:r>
            <a:endParaRPr lang="en-US" sz="2800" dirty="0">
              <a:latin typeface="Times New Roman" panose="02020603050405020304" pitchFamily="18" charset="0"/>
              <a:cs typeface="Times New Roman" panose="02020603050405020304" pitchFamily="18" charset="0"/>
            </a:endParaRPr>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804520"/>
            <a:ext cx="9603275" cy="497808"/>
          </a:xfrm>
        </p:spPr>
        <p:txBody>
          <a:bodyPr>
            <a:normAutofit fontScale="90000"/>
          </a:bodyPr>
          <a:lstStyle/>
          <a:p>
            <a:r>
              <a:rPr lang="en-US" sz="2400" dirty="0"/>
              <a:t>What Is a Deployment Pipeline</a:t>
            </a:r>
            <a:r>
              <a:rPr lang="en-US" dirty="0"/>
              <a:t>?</a:t>
            </a:r>
            <a:endParaRPr lang="en-US" dirty="0"/>
          </a:p>
        </p:txBody>
      </p:sp>
      <p:sp>
        <p:nvSpPr>
          <p:cNvPr id="3" name="Content Placeholder 2"/>
          <p:cNvSpPr>
            <a:spLocks noGrp="1"/>
          </p:cNvSpPr>
          <p:nvPr>
            <p:ph idx="1"/>
          </p:nvPr>
        </p:nvSpPr>
        <p:spPr>
          <a:xfrm>
            <a:off x="1451579" y="1953491"/>
            <a:ext cx="9603275" cy="3512854"/>
          </a:xfrm>
        </p:spPr>
        <p:txBody>
          <a:bodyPr/>
          <a:lstStyle/>
          <a:p>
            <a:r>
              <a:rPr lang="en-US" sz="2400" dirty="0">
                <a:latin typeface="Times New Roman" panose="02020603050405020304" pitchFamily="18" charset="0"/>
                <a:cs typeface="Times New Roman" panose="02020603050405020304" pitchFamily="18" charset="0"/>
              </a:rPr>
              <a:t>The input to the pipeline is a particular revision in version control.</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Every change creates a build that will, pass through a sequence of tests .</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This process of a sequence of test stages, each evaluating the build from a different perspective, is begun with every commit to the version control system</a:t>
            </a:r>
            <a:endParaRPr lang="en-US" sz="2400" dirty="0">
              <a:latin typeface="Times New Roman" panose="02020603050405020304" pitchFamily="18" charset="0"/>
              <a:cs typeface="Times New Roman" panose="02020603050405020304" pitchFamily="18" charset="0"/>
            </a:endParaRPr>
          </a:p>
          <a:p>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804519"/>
            <a:ext cx="9603275" cy="560257"/>
          </a:xfrm>
        </p:spPr>
        <p:txBody>
          <a:bodyPr/>
          <a:lstStyle/>
          <a:p>
            <a:r>
              <a:rPr lang="en-US" dirty="0"/>
              <a:t>Different types of build tools</a:t>
            </a:r>
            <a:endParaRPr lang="en-US" dirty="0"/>
          </a:p>
        </p:txBody>
      </p:sp>
      <p:sp>
        <p:nvSpPr>
          <p:cNvPr id="3" name="Content Placeholder 2"/>
          <p:cNvSpPr>
            <a:spLocks noGrp="1"/>
          </p:cNvSpPr>
          <p:nvPr>
            <p:ph idx="1"/>
          </p:nvPr>
        </p:nvSpPr>
        <p:spPr>
          <a:xfrm>
            <a:off x="1451579" y="1378424"/>
            <a:ext cx="9603275" cy="4913194"/>
          </a:xfrm>
        </p:spPr>
        <p:txBody>
          <a:bodyPr>
            <a:noAutofit/>
          </a:bodyPr>
          <a:lstStyle/>
          <a:p>
            <a:r>
              <a:rPr lang="en-US" sz="2400" dirty="0">
                <a:latin typeface="Times New Roman" panose="02020603050405020304" pitchFamily="18" charset="0"/>
                <a:cs typeface="Times New Roman" panose="02020603050405020304" pitchFamily="18" charset="0"/>
              </a:rPr>
              <a:t>Make</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Make  is a powerful product-oriented build tool capable of tracking dependencies within a build and building only those components that are affected by a particular change.</a:t>
            </a:r>
            <a:endParaRPr lang="en-US" sz="2400" dirty="0">
              <a:latin typeface="Times New Roman" panose="02020603050405020304" pitchFamily="18" charset="0"/>
              <a:cs typeface="Times New Roman" panose="02020603050405020304" pitchFamily="18" charset="0"/>
            </a:endParaRPr>
          </a:p>
          <a:p>
            <a:r>
              <a:rPr lang="en-US" sz="2400" dirty="0" err="1">
                <a:latin typeface="Times New Roman" panose="02020603050405020304" pitchFamily="18" charset="0"/>
                <a:cs typeface="Times New Roman" panose="02020603050405020304" pitchFamily="18" charset="0"/>
              </a:rPr>
              <a:t>Makefile</a:t>
            </a:r>
            <a:r>
              <a:rPr lang="en-US" sz="2400" dirty="0">
                <a:latin typeface="Times New Roman" panose="02020603050405020304" pitchFamily="18" charset="0"/>
                <a:cs typeface="Times New Roman" panose="02020603050405020304" pitchFamily="18" charset="0"/>
              </a:rPr>
              <a:t> is a program building tool which runs on Unix, Linux, and their flavors. It aids in simplifying building program executables that may need various modules. </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Make takes the help of user-defined </a:t>
            </a:r>
            <a:r>
              <a:rPr lang="en-US" sz="2400" dirty="0" err="1">
                <a:latin typeface="Times New Roman" panose="02020603050405020304" pitchFamily="18" charset="0"/>
                <a:cs typeface="Times New Roman" panose="02020603050405020304" pitchFamily="18" charset="0"/>
              </a:rPr>
              <a:t>makefiles</a:t>
            </a:r>
            <a:r>
              <a:rPr lang="en-US" sz="2400" dirty="0">
                <a:latin typeface="Times New Roman" panose="02020603050405020304" pitchFamily="18" charset="0"/>
                <a:cs typeface="Times New Roman" panose="02020603050405020304" pitchFamily="18" charset="0"/>
              </a:rPr>
              <a:t> for building.</a:t>
            </a:r>
            <a:endParaRPr lang="en-US" sz="2400" dirty="0">
              <a:latin typeface="Times New Roman" panose="02020603050405020304" pitchFamily="18" charset="0"/>
              <a:cs typeface="Times New Roman" panose="02020603050405020304" pitchFamily="18" charset="0"/>
            </a:endParaRPr>
          </a:p>
          <a:p>
            <a:r>
              <a:rPr lang="en-US" sz="2400" dirty="0" err="1">
                <a:latin typeface="Times New Roman" panose="02020603050405020304" pitchFamily="18" charset="0"/>
                <a:cs typeface="Times New Roman" panose="02020603050405020304" pitchFamily="18" charset="0"/>
              </a:rPr>
              <a:t>Makefiles</a:t>
            </a:r>
            <a:r>
              <a:rPr lang="en-US" sz="2400" dirty="0">
                <a:latin typeface="Times New Roman" panose="02020603050405020304" pitchFamily="18" charset="0"/>
                <a:cs typeface="Times New Roman" panose="02020603050405020304" pitchFamily="18" charset="0"/>
              </a:rPr>
              <a:t> are special format files that help build and manage the projects automatically</a:t>
            </a:r>
            <a:r>
              <a:rPr lang="en-US" sz="2400" dirty="0"/>
              <a:t>.</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451579" y="914400"/>
            <a:ext cx="9603275" cy="5209309"/>
          </a:xfrm>
        </p:spPr>
        <p:txBody>
          <a:bodyPr>
            <a:noAutofit/>
          </a:bodyPr>
          <a:lstStyle/>
          <a:p>
            <a:r>
              <a:rPr lang="en-US" sz="2400" dirty="0">
                <a:latin typeface="Times New Roman" panose="02020603050405020304" pitchFamily="18" charset="0"/>
                <a:cs typeface="Times New Roman" panose="02020603050405020304" pitchFamily="18" charset="0"/>
              </a:rPr>
              <a:t> Final binary will be dependent on various source code and source header files. </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Dependencies are important because they let the make Known about the source for any target. Consider the following example −</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hello: </a:t>
            </a:r>
            <a:r>
              <a:rPr lang="en-US" sz="2400" dirty="0" err="1">
                <a:latin typeface="Times New Roman" panose="02020603050405020304" pitchFamily="18" charset="0"/>
                <a:cs typeface="Times New Roman" panose="02020603050405020304" pitchFamily="18" charset="0"/>
              </a:rPr>
              <a:t>main.o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factorial.o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hello.o</a:t>
            </a: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 $(CC) </a:t>
            </a:r>
            <a:r>
              <a:rPr lang="en-US" sz="2400" dirty="0" err="1">
                <a:latin typeface="Times New Roman" panose="02020603050405020304" pitchFamily="18" charset="0"/>
                <a:cs typeface="Times New Roman" panose="02020603050405020304" pitchFamily="18" charset="0"/>
              </a:rPr>
              <a:t>main.o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factorial.o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hello.o</a:t>
            </a:r>
            <a:r>
              <a:rPr lang="en-US" sz="2400" dirty="0">
                <a:latin typeface="Times New Roman" panose="02020603050405020304" pitchFamily="18" charset="0"/>
                <a:cs typeface="Times New Roman" panose="02020603050405020304" pitchFamily="18" charset="0"/>
              </a:rPr>
              <a:t> -o hello</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Here, we tell the make that hello is dependent on </a:t>
            </a:r>
            <a:r>
              <a:rPr lang="en-US" sz="2400" dirty="0" err="1">
                <a:latin typeface="Times New Roman" panose="02020603050405020304" pitchFamily="18" charset="0"/>
                <a:cs typeface="Times New Roman" panose="02020603050405020304" pitchFamily="18" charset="0"/>
              </a:rPr>
              <a:t>main.o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factorial.o</a:t>
            </a:r>
            <a:r>
              <a:rPr lang="en-US" sz="2400" dirty="0">
                <a:latin typeface="Times New Roman" panose="02020603050405020304" pitchFamily="18" charset="0"/>
                <a:cs typeface="Times New Roman" panose="02020603050405020304" pitchFamily="18" charset="0"/>
              </a:rPr>
              <a:t>, and </a:t>
            </a:r>
            <a:r>
              <a:rPr lang="en-US" sz="2400" dirty="0" err="1">
                <a:latin typeface="Times New Roman" panose="02020603050405020304" pitchFamily="18" charset="0"/>
                <a:cs typeface="Times New Roman" panose="02020603050405020304" pitchFamily="18" charset="0"/>
              </a:rPr>
              <a:t>hello.o</a:t>
            </a:r>
            <a:r>
              <a:rPr lang="en-US" sz="2400" dirty="0">
                <a:latin typeface="Times New Roman" panose="02020603050405020304" pitchFamily="18" charset="0"/>
                <a:cs typeface="Times New Roman" panose="02020603050405020304" pitchFamily="18" charset="0"/>
              </a:rPr>
              <a:t> files. </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Hence, whenever there is a change in any of these object files, make will take action</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4283" y="463325"/>
            <a:ext cx="9603275" cy="732733"/>
          </a:xfrm>
        </p:spPr>
        <p:txBody>
          <a:bodyPr/>
          <a:lstStyle/>
          <a:p>
            <a:r>
              <a:rPr lang="en-US" dirty="0"/>
              <a:t>Different types of build tools</a:t>
            </a:r>
            <a:endParaRPr lang="en-US" dirty="0"/>
          </a:p>
        </p:txBody>
      </p:sp>
      <p:sp>
        <p:nvSpPr>
          <p:cNvPr id="3" name="Content Placeholder 2"/>
          <p:cNvSpPr>
            <a:spLocks noGrp="1"/>
          </p:cNvSpPr>
          <p:nvPr>
            <p:ph idx="1"/>
          </p:nvPr>
        </p:nvSpPr>
        <p:spPr>
          <a:xfrm>
            <a:off x="1451579" y="1228300"/>
            <a:ext cx="9603275" cy="4238046"/>
          </a:xfrm>
        </p:spPr>
        <p:txBody>
          <a:bodyPr>
            <a:normAutofit/>
          </a:bodyPr>
          <a:lstStyle/>
          <a:p>
            <a:r>
              <a:rPr lang="en-US" sz="2800" dirty="0"/>
              <a:t>Ant</a:t>
            </a: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Ant is a task-oriented build tool. The runtime components of Ant are written in Java.</a:t>
            </a: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Ant includes a set of tasks written in Java to perform common operations such as compilation and ﬁlesystem manipulation.</a:t>
            </a: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Ant Create Specific folder structure and Compile all java programs</a:t>
            </a:r>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532264"/>
            <a:ext cx="9603275" cy="641444"/>
          </a:xfrm>
        </p:spPr>
        <p:txBody>
          <a:bodyPr/>
          <a:lstStyle/>
          <a:p>
            <a:r>
              <a:rPr lang="en-US" dirty="0"/>
              <a:t>Different types of build tools</a:t>
            </a:r>
            <a:endParaRPr lang="en-US" dirty="0"/>
          </a:p>
        </p:txBody>
      </p:sp>
      <p:sp>
        <p:nvSpPr>
          <p:cNvPr id="3" name="Content Placeholder 2"/>
          <p:cNvSpPr>
            <a:spLocks noGrp="1"/>
          </p:cNvSpPr>
          <p:nvPr>
            <p:ph idx="1"/>
          </p:nvPr>
        </p:nvSpPr>
        <p:spPr>
          <a:xfrm>
            <a:off x="1451579" y="1173708"/>
            <a:ext cx="9603275" cy="5268036"/>
          </a:xfrm>
        </p:spPr>
        <p:txBody>
          <a:bodyPr>
            <a:noAutofit/>
          </a:bodyPr>
          <a:lstStyle/>
          <a:p>
            <a:pPr marL="0" indent="0">
              <a:buNone/>
            </a:pPr>
            <a:r>
              <a:rPr lang="en-US" sz="2800" dirty="0" err="1"/>
              <a:t>NAnt</a:t>
            </a:r>
            <a:r>
              <a:rPr lang="en-US" sz="2800" dirty="0"/>
              <a:t> and </a:t>
            </a:r>
            <a:r>
              <a:rPr lang="en-US" sz="2800" dirty="0" err="1"/>
              <a:t>MSBuild</a:t>
            </a:r>
            <a:endParaRPr lang="en-US" sz="2800" dirty="0"/>
          </a:p>
          <a:p>
            <a:r>
              <a:rPr lang="en-US" sz="2800" dirty="0">
                <a:latin typeface="Times New Roman" panose="02020603050405020304" pitchFamily="18" charset="0"/>
                <a:cs typeface="Times New Roman" panose="02020603050405020304" pitchFamily="18" charset="0"/>
              </a:rPr>
              <a:t>When Microsoft ﬁrst introduced the .NET framework, it had many features in common with the Java language and environment. </a:t>
            </a: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Java developers who worked on this new platform quickly ported some of their favorite open source Java tools. </a:t>
            </a: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So instead of JUnit and </a:t>
            </a:r>
            <a:r>
              <a:rPr lang="en-US" sz="2800" dirty="0" err="1">
                <a:latin typeface="Times New Roman" panose="02020603050405020304" pitchFamily="18" charset="0"/>
                <a:cs typeface="Times New Roman" panose="02020603050405020304" pitchFamily="18" charset="0"/>
              </a:rPr>
              <a:t>JMock</a:t>
            </a:r>
            <a:r>
              <a:rPr lang="en-US" sz="2800" dirty="0">
                <a:latin typeface="Times New Roman" panose="02020603050405020304" pitchFamily="18" charset="0"/>
                <a:cs typeface="Times New Roman" panose="02020603050405020304" pitchFamily="18" charset="0"/>
              </a:rPr>
              <a:t> we have </a:t>
            </a:r>
            <a:r>
              <a:rPr lang="en-US" sz="2800" dirty="0" err="1">
                <a:latin typeface="Times New Roman" panose="02020603050405020304" pitchFamily="18" charset="0"/>
                <a:cs typeface="Times New Roman" panose="02020603050405020304" pitchFamily="18" charset="0"/>
              </a:rPr>
              <a:t>NUnit</a:t>
            </a:r>
            <a:r>
              <a:rPr lang="en-US" sz="2800" dirty="0">
                <a:latin typeface="Times New Roman" panose="02020603050405020304" pitchFamily="18" charset="0"/>
                <a:cs typeface="Times New Roman" panose="02020603050405020304" pitchFamily="18" charset="0"/>
              </a:rPr>
              <a:t> and </a:t>
            </a:r>
            <a:r>
              <a:rPr lang="en-US" sz="2800" dirty="0" err="1">
                <a:latin typeface="Times New Roman" panose="02020603050405020304" pitchFamily="18" charset="0"/>
                <a:cs typeface="Times New Roman" panose="02020603050405020304" pitchFamily="18" charset="0"/>
              </a:rPr>
              <a:t>NMock</a:t>
            </a:r>
            <a:r>
              <a:rPr lang="en-US" sz="2800" dirty="0">
                <a:latin typeface="Times New Roman" panose="02020603050405020304" pitchFamily="18" charset="0"/>
                <a:cs typeface="Times New Roman" panose="02020603050405020304" pitchFamily="18" charset="0"/>
              </a:rPr>
              <a:t>—and </a:t>
            </a:r>
            <a:r>
              <a:rPr lang="en-US" sz="2800" dirty="0" err="1">
                <a:latin typeface="Times New Roman" panose="02020603050405020304" pitchFamily="18" charset="0"/>
                <a:cs typeface="Times New Roman" panose="02020603050405020304" pitchFamily="18" charset="0"/>
              </a:rPr>
              <a:t>NAnt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NAnt</a:t>
            </a:r>
            <a:r>
              <a:rPr lang="en-US" sz="2800" dirty="0">
                <a:latin typeface="Times New Roman" panose="02020603050405020304" pitchFamily="18" charset="0"/>
                <a:cs typeface="Times New Roman" panose="02020603050405020304" pitchFamily="18" charset="0"/>
              </a:rPr>
              <a:t> uses essentially the same syntax as Ant, with only a few differences </a:t>
            </a:r>
            <a:endParaRPr lang="en-US"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800" dirty="0">
                <a:latin typeface="Times New Roman" panose="02020603050405020304" pitchFamily="18" charset="0"/>
                <a:cs typeface="Times New Roman" panose="02020603050405020304" pitchFamily="18" charset="0"/>
              </a:rPr>
              <a:t>Microsoft later introduced their own minor variation on </a:t>
            </a:r>
            <a:r>
              <a:rPr lang="en-US" sz="2800" dirty="0" err="1">
                <a:latin typeface="Times New Roman" panose="02020603050405020304" pitchFamily="18" charset="0"/>
                <a:cs typeface="Times New Roman" panose="02020603050405020304" pitchFamily="18" charset="0"/>
              </a:rPr>
              <a:t>NAnt</a:t>
            </a:r>
            <a:r>
              <a:rPr lang="en-US" sz="2800" dirty="0">
                <a:latin typeface="Times New Roman" panose="02020603050405020304" pitchFamily="18" charset="0"/>
                <a:cs typeface="Times New Roman" panose="02020603050405020304" pitchFamily="18" charset="0"/>
              </a:rPr>
              <a:t> and called it </a:t>
            </a:r>
            <a:r>
              <a:rPr lang="en-US" sz="2800" dirty="0" err="1">
                <a:latin typeface="Times New Roman" panose="02020603050405020304" pitchFamily="18" charset="0"/>
                <a:cs typeface="Times New Roman" panose="02020603050405020304" pitchFamily="18" charset="0"/>
              </a:rPr>
              <a:t>MSBuild</a:t>
            </a:r>
            <a:r>
              <a:rPr lang="en-US" sz="2800" dirty="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It is a direct descendant of Ant and </a:t>
            </a:r>
            <a:r>
              <a:rPr lang="en-US" sz="2800" dirty="0" err="1">
                <a:latin typeface="Times New Roman" panose="02020603050405020304" pitchFamily="18" charset="0"/>
                <a:cs typeface="Times New Roman" panose="02020603050405020304" pitchFamily="18" charset="0"/>
              </a:rPr>
              <a:t>Nant</a:t>
            </a:r>
            <a:r>
              <a:rPr lang="en-US" sz="2800" dirty="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 It is used in Visual Studio, to build Visual Studio solutions and projects and  manage dependencies</a:t>
            </a:r>
            <a:endParaRPr lang="en-US"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Different types of build tools</a:t>
            </a:r>
            <a:endParaRPr lang="en-US" dirty="0"/>
          </a:p>
        </p:txBody>
      </p:sp>
      <p:sp>
        <p:nvSpPr>
          <p:cNvPr id="3" name="Content Placeholder 2"/>
          <p:cNvSpPr>
            <a:spLocks noGrp="1"/>
          </p:cNvSpPr>
          <p:nvPr>
            <p:ph idx="1"/>
          </p:nvPr>
        </p:nvSpPr>
        <p:spPr>
          <a:xfrm>
            <a:off x="1451579" y="1992572"/>
            <a:ext cx="9603275" cy="4593757"/>
          </a:xfrm>
        </p:spPr>
        <p:txBody>
          <a:bodyPr>
            <a:normAutofit/>
          </a:bodyPr>
          <a:lstStyle/>
          <a:p>
            <a:pPr marL="0" indent="0">
              <a:buNone/>
            </a:pPr>
            <a:r>
              <a:rPr lang="en-US" sz="2500" dirty="0">
                <a:latin typeface="Times New Roman" panose="02020603050405020304" pitchFamily="18" charset="0"/>
                <a:cs typeface="Times New Roman" panose="02020603050405020304" pitchFamily="18" charset="0"/>
              </a:rPr>
              <a:t>Maven</a:t>
            </a:r>
            <a:endParaRPr lang="en-US" sz="25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500" dirty="0">
                <a:latin typeface="Times New Roman" panose="02020603050405020304" pitchFamily="18" charset="0"/>
                <a:cs typeface="Times New Roman" panose="02020603050405020304" pitchFamily="18" charset="0"/>
              </a:rPr>
              <a:t>Maven is a software project management and comprehension tool.</a:t>
            </a:r>
            <a:endParaRPr lang="en-US" sz="25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500" dirty="0">
                <a:latin typeface="Times New Roman" panose="02020603050405020304" pitchFamily="18" charset="0"/>
                <a:cs typeface="Times New Roman" panose="02020603050405020304" pitchFamily="18" charset="0"/>
              </a:rPr>
              <a:t>Used to  handle enterprise level Java projects development.</a:t>
            </a:r>
            <a:endParaRPr lang="en-US" sz="25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Maven  support for automated management of Java libraries and dependencies between projects</a:t>
            </a:r>
            <a:endParaRPr lang="en-US" sz="25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451579" y="1853754"/>
            <a:ext cx="9603275" cy="3612591"/>
          </a:xfrm>
        </p:spPr>
        <p:txBody>
          <a:bodyPr>
            <a:noAutofit/>
          </a:bodyPr>
          <a:lstStyle/>
          <a:p>
            <a:r>
              <a:rPr lang="en-US" sz="2400" dirty="0">
                <a:latin typeface="Times New Roman" panose="02020603050405020304" pitchFamily="18" charset="0"/>
                <a:cs typeface="Times New Roman" panose="02020603050405020304" pitchFamily="18" charset="0"/>
              </a:rPr>
              <a:t>Maven simplifies and standardizes the project build process. It handles compilation, distribution, documentation, team collaboration etc. </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Maven increases reusability and takes care of most of build related tasks.</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Developers do not have to mention each and every configuration detail. Maven provides sensible default behavior for projects. </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804519"/>
            <a:ext cx="9603275" cy="683087"/>
          </a:xfrm>
        </p:spPr>
        <p:txBody>
          <a:bodyPr/>
          <a:lstStyle/>
          <a:p>
            <a:r>
              <a:rPr lang="en-US" dirty="0"/>
              <a:t>Different types of build tools</a:t>
            </a:r>
            <a:endParaRPr lang="en-US" dirty="0"/>
          </a:p>
        </p:txBody>
      </p:sp>
      <p:sp>
        <p:nvSpPr>
          <p:cNvPr id="3" name="Content Placeholder 2"/>
          <p:cNvSpPr>
            <a:spLocks noGrp="1"/>
          </p:cNvSpPr>
          <p:nvPr>
            <p:ph idx="1"/>
          </p:nvPr>
        </p:nvSpPr>
        <p:spPr>
          <a:xfrm>
            <a:off x="1451579" y="1473958"/>
            <a:ext cx="9603275" cy="3992387"/>
          </a:xfrm>
        </p:spPr>
        <p:txBody>
          <a:bodyPr>
            <a:normAutofit/>
          </a:bodyPr>
          <a:lstStyle/>
          <a:p>
            <a:r>
              <a:rPr lang="en-US" sz="2400" dirty="0"/>
              <a:t>Rake</a:t>
            </a:r>
            <a:endParaRPr lang="en-US" sz="2400" dirty="0"/>
          </a:p>
          <a:p>
            <a:r>
              <a:rPr lang="en-US" sz="2800" dirty="0">
                <a:latin typeface="Times New Roman" panose="02020603050405020304" pitchFamily="18" charset="0"/>
                <a:cs typeface="Times New Roman" panose="02020603050405020304" pitchFamily="18" charset="0"/>
              </a:rPr>
              <a:t>Rake was developed by Ruby programmers and is widely used for Ruby projects</a:t>
            </a: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Ruby build tool,</a:t>
            </a: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Rake scripts are plain Ruby.</a:t>
            </a: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Rake tasks are also used for building .NET systems</a:t>
            </a:r>
            <a:endParaRPr lang="en-US" sz="2800" dirty="0">
              <a:latin typeface="Times New Roman" panose="02020603050405020304" pitchFamily="18" charset="0"/>
              <a:cs typeface="Times New Roman" panose="02020603050405020304" pitchFamily="18" charset="0"/>
            </a:endParaRPr>
          </a:p>
          <a:p>
            <a:endParaRPr lang="en-US" dirty="0"/>
          </a:p>
          <a:p>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804519"/>
            <a:ext cx="9603275" cy="560257"/>
          </a:xfrm>
        </p:spPr>
        <p:txBody>
          <a:bodyPr/>
          <a:lstStyle/>
          <a:p>
            <a:r>
              <a:rPr lang="en-US" dirty="0"/>
              <a:t>Different types of build tools</a:t>
            </a:r>
            <a:endParaRPr lang="en-US" dirty="0"/>
          </a:p>
        </p:txBody>
      </p:sp>
      <p:sp>
        <p:nvSpPr>
          <p:cNvPr id="3" name="Content Placeholder 2"/>
          <p:cNvSpPr>
            <a:spLocks noGrp="1"/>
          </p:cNvSpPr>
          <p:nvPr>
            <p:ph idx="1"/>
          </p:nvPr>
        </p:nvSpPr>
        <p:spPr/>
        <p:txBody>
          <a:bodyPr>
            <a:normAutofit/>
          </a:bodyPr>
          <a:lstStyle/>
          <a:p>
            <a:r>
              <a:rPr lang="en-US" sz="2800" dirty="0">
                <a:latin typeface="Times New Roman" panose="02020603050405020304" pitchFamily="18" charset="0"/>
                <a:cs typeface="Times New Roman" panose="02020603050405020304" pitchFamily="18" charset="0"/>
              </a:rPr>
              <a:t>The new generation build tools, are  </a:t>
            </a:r>
            <a:r>
              <a:rPr lang="en-US" sz="2800" dirty="0" err="1">
                <a:latin typeface="Times New Roman" panose="02020603050405020304" pitchFamily="18" charset="0"/>
                <a:cs typeface="Times New Roman" panose="02020603050405020304" pitchFamily="18" charset="0"/>
              </a:rPr>
              <a:t>Buildr</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Gradle</a:t>
            </a:r>
            <a:r>
              <a:rPr lang="en-US" sz="2800" dirty="0">
                <a:latin typeface="Times New Roman" panose="02020603050405020304" pitchFamily="18" charset="0"/>
                <a:cs typeface="Times New Roman" panose="02020603050405020304" pitchFamily="18" charset="0"/>
              </a:rPr>
              <a:t>, and Gantt.</a:t>
            </a: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It uses the same conventions that Maven does, including </a:t>
            </a:r>
            <a:r>
              <a:rPr lang="en-US" sz="2800" dirty="0" err="1">
                <a:latin typeface="Times New Roman" panose="02020603050405020304" pitchFamily="18" charset="0"/>
                <a:cs typeface="Times New Roman" panose="02020603050405020304" pitchFamily="18" charset="0"/>
              </a:rPr>
              <a:t>filesystem</a:t>
            </a:r>
            <a:r>
              <a:rPr lang="en-US" sz="2800" dirty="0">
                <a:latin typeface="Times New Roman" panose="02020603050405020304" pitchFamily="18" charset="0"/>
                <a:cs typeface="Times New Roman" panose="02020603050405020304" pitchFamily="18" charset="0"/>
              </a:rPr>
              <a:t> layout, artifact specifications, and repositories</a:t>
            </a:r>
            <a:endParaRPr lang="en-US"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Principles and Practices of Build and Deployment Scripting</a:t>
            </a:r>
            <a:endParaRPr lang="en-US" dirty="0"/>
          </a:p>
        </p:txBody>
      </p:sp>
      <p:sp>
        <p:nvSpPr>
          <p:cNvPr id="3" name="Content Placeholder 2"/>
          <p:cNvSpPr>
            <a:spLocks noGrp="1"/>
          </p:cNvSpPr>
          <p:nvPr>
            <p:ph idx="1"/>
          </p:nvPr>
        </p:nvSpPr>
        <p:spPr>
          <a:xfrm>
            <a:off x="1451579" y="2015732"/>
            <a:ext cx="9603275" cy="3900159"/>
          </a:xfrm>
        </p:spPr>
        <p:txBody>
          <a:bodyPr>
            <a:normAutofit fontScale="92500" lnSpcReduction="20000"/>
          </a:bodyPr>
          <a:lstStyle/>
          <a:p>
            <a:pP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The deployment pipeline is essentially the path to deploy your code to production reliably</a:t>
            </a:r>
            <a:endParaRPr lang="en-US" sz="2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Each stage in deployment pipeline consists of a set of commands that are run to accomplish a specific purpose</a:t>
            </a:r>
            <a:endParaRPr lang="en-US" sz="2800" b="1" i="1" dirty="0">
              <a:latin typeface="Times New Roman" panose="02020603050405020304" pitchFamily="18" charset="0"/>
              <a:cs typeface="Times New Roman" panose="02020603050405020304" pitchFamily="18" charset="0"/>
            </a:endParaRPr>
          </a:p>
          <a:p>
            <a:pPr marL="0" indent="0">
              <a:buNone/>
            </a:pPr>
            <a:r>
              <a:rPr lang="en-US" sz="2800" b="1" i="1" dirty="0">
                <a:solidFill>
                  <a:srgbClr val="FF0000"/>
                </a:solidFill>
                <a:latin typeface="Times New Roman" panose="02020603050405020304" pitchFamily="18" charset="0"/>
                <a:cs typeface="Times New Roman" panose="02020603050405020304" pitchFamily="18" charset="0"/>
              </a:rPr>
              <a:t>Create a Script for Each Stage in Your Deployment Pipeline</a:t>
            </a:r>
            <a:endParaRPr lang="en-US" sz="2800" b="1" i="1" dirty="0">
              <a:solidFill>
                <a:srgbClr val="FF0000"/>
              </a:solidFill>
              <a:latin typeface="Times New Roman" panose="02020603050405020304" pitchFamily="18" charset="0"/>
              <a:cs typeface="Times New Roman" panose="02020603050405020304" pitchFamily="18" charset="0"/>
            </a:endParaRPr>
          </a:p>
          <a:p>
            <a:pPr marL="0" indent="0">
              <a:buNone/>
            </a:pPr>
            <a:r>
              <a:rPr lang="en-US" sz="2800" dirty="0">
                <a:solidFill>
                  <a:srgbClr val="00B0F0"/>
                </a:solidFill>
                <a:latin typeface="Times New Roman" panose="02020603050405020304" pitchFamily="18" charset="0"/>
                <a:cs typeface="Times New Roman" panose="02020603050405020304" pitchFamily="18" charset="0"/>
              </a:rPr>
              <a:t>Commit script </a:t>
            </a:r>
            <a:r>
              <a:rPr lang="en-US" sz="2800" dirty="0">
                <a:latin typeface="Times New Roman" panose="02020603050405020304" pitchFamily="18" charset="0"/>
                <a:cs typeface="Times New Roman" panose="02020603050405020304" pitchFamily="18" charset="0"/>
              </a:rPr>
              <a:t>- containing all the targets required to compile your application, package it, run the commit test suite, and perform static analysis of the code.</a:t>
            </a:r>
            <a:endParaRPr lang="en-US"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latin typeface="Times New Roman" panose="02020603050405020304" pitchFamily="18" charset="0"/>
                <a:cs typeface="Times New Roman" panose="02020603050405020304" pitchFamily="18" charset="0"/>
              </a:rPr>
              <a:t>Changes moving through the deployment pipeline</a:t>
            </a:r>
            <a:endParaRPr lang="en-US" sz="2400" dirty="0"/>
          </a:p>
        </p:txBody>
      </p:sp>
      <p:pic>
        <p:nvPicPr>
          <p:cNvPr id="4" name="Content Placeholder 3"/>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2715492" y="1357746"/>
            <a:ext cx="7162800" cy="5500254"/>
          </a:xfrm>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sz="2400" dirty="0">
                <a:solidFill>
                  <a:srgbClr val="00B0F0"/>
                </a:solidFill>
                <a:latin typeface="Times New Roman" panose="02020603050405020304" pitchFamily="18" charset="0"/>
                <a:cs typeface="Times New Roman" panose="02020603050405020304" pitchFamily="18" charset="0"/>
              </a:rPr>
              <a:t>Functional acceptance test script  </a:t>
            </a:r>
            <a:r>
              <a:rPr lang="en-US" sz="2400" dirty="0">
                <a:latin typeface="Times New Roman" panose="02020603050405020304" pitchFamily="18" charset="0"/>
                <a:cs typeface="Times New Roman" panose="02020603050405020304" pitchFamily="18" charset="0"/>
              </a:rPr>
              <a:t>that calls your deployment tool to deploy the application to the appropriate environment, then prepares any data, and finally runs the acceptance tests. </a:t>
            </a:r>
            <a:endParaRPr lang="en-US" sz="2400" dirty="0">
              <a:latin typeface="Times New Roman" panose="02020603050405020304" pitchFamily="18" charset="0"/>
              <a:cs typeface="Times New Roman" panose="02020603050405020304" pitchFamily="18" charset="0"/>
            </a:endParaRPr>
          </a:p>
          <a:p>
            <a:pPr marL="0" indent="0">
              <a:buNone/>
            </a:pPr>
            <a:r>
              <a:rPr lang="en-US" sz="2400" dirty="0">
                <a:solidFill>
                  <a:srgbClr val="00B0F0"/>
                </a:solidFill>
                <a:latin typeface="Times New Roman" panose="02020603050405020304" pitchFamily="18" charset="0"/>
                <a:cs typeface="Times New Roman" panose="02020603050405020304" pitchFamily="18" charset="0"/>
              </a:rPr>
              <a:t>Nonfunctional tests scripts </a:t>
            </a:r>
            <a:r>
              <a:rPr lang="en-US" sz="2400" dirty="0">
                <a:latin typeface="Times New Roman" panose="02020603050405020304" pitchFamily="18" charset="0"/>
                <a:cs typeface="Times New Roman" panose="02020603050405020304" pitchFamily="18" charset="0"/>
              </a:rPr>
              <a:t>that run non functional test such as stress tests or security tests.</a:t>
            </a:r>
            <a:endParaRPr lang="en-US" sz="2400" dirty="0">
              <a:latin typeface="Times New Roman" panose="02020603050405020304" pitchFamily="18" charset="0"/>
              <a:cs typeface="Times New Roman" panose="02020603050405020304" pitchFamily="18" charset="0"/>
            </a:endParaRPr>
          </a:p>
          <a:p>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7931" y="763575"/>
            <a:ext cx="9603275" cy="1049235"/>
          </a:xfrm>
        </p:spPr>
        <p:txBody>
          <a:bodyPr/>
          <a:lstStyle/>
          <a:p>
            <a:r>
              <a:rPr lang="en-US" dirty="0"/>
              <a:t>Principles and Practices of Build and Deployment Scripting</a:t>
            </a:r>
            <a:endParaRPr lang="en-US" dirty="0"/>
          </a:p>
        </p:txBody>
      </p:sp>
      <p:sp>
        <p:nvSpPr>
          <p:cNvPr id="3" name="Content Placeholder 2"/>
          <p:cNvSpPr>
            <a:spLocks noGrp="1"/>
          </p:cNvSpPr>
          <p:nvPr>
            <p:ph idx="1"/>
          </p:nvPr>
        </p:nvSpPr>
        <p:spPr/>
        <p:txBody>
          <a:bodyPr>
            <a:noAutofit/>
          </a:bodyPr>
          <a:lstStyle/>
          <a:p>
            <a:r>
              <a:rPr lang="en-US" sz="2800" dirty="0">
                <a:solidFill>
                  <a:srgbClr val="FF0000"/>
                </a:solidFill>
                <a:latin typeface="Times New Roman" panose="02020603050405020304" pitchFamily="18" charset="0"/>
                <a:cs typeface="Times New Roman" panose="02020603050405020304" pitchFamily="18" charset="0"/>
              </a:rPr>
              <a:t>Use an Appropriate Technology to Deploy Your Application </a:t>
            </a:r>
            <a:endParaRPr lang="en-US" sz="2800" dirty="0">
              <a:solidFill>
                <a:srgbClr val="FF0000"/>
              </a:solidFill>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In  deployment pipeline, most stages  such as the automated acceptance test stage and user acceptance test stage after commit stage, depend upon the application being deployed to a production-like environment</a:t>
            </a: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Deployment is automated . We should use the right tool for the job when automating deployment</a:t>
            </a:r>
            <a:endParaRPr lang="en-US"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451579" y="1149928"/>
            <a:ext cx="9603275" cy="4752108"/>
          </a:xfrm>
        </p:spPr>
        <p:txBody>
          <a:bodyPr>
            <a:normAutofit fontScale="92500" lnSpcReduction="20000"/>
          </a:bodyPr>
          <a:lstStyle/>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600" dirty="0">
                <a:latin typeface="Times New Roman" panose="02020603050405020304" pitchFamily="18" charset="0"/>
                <a:cs typeface="Times New Roman" panose="02020603050405020304" pitchFamily="18" charset="0"/>
              </a:rPr>
              <a:t>WebSphere Application Server,  use the </a:t>
            </a:r>
            <a:r>
              <a:rPr lang="en-US" sz="2600" dirty="0" err="1">
                <a:latin typeface="Times New Roman" panose="02020603050405020304" pitchFamily="18" charset="0"/>
                <a:cs typeface="Times New Roman" panose="02020603050405020304" pitchFamily="18" charset="0"/>
              </a:rPr>
              <a:t>Wsadmin</a:t>
            </a:r>
            <a:r>
              <a:rPr lang="en-US" sz="2600" dirty="0">
                <a:latin typeface="Times New Roman" panose="02020603050405020304" pitchFamily="18" charset="0"/>
                <a:cs typeface="Times New Roman" panose="02020603050405020304" pitchFamily="18" charset="0"/>
              </a:rPr>
              <a:t> tool to conﬁgure the container and deploy the application. </a:t>
            </a:r>
            <a:endParaRPr lang="en-US" sz="2600" dirty="0">
              <a:latin typeface="Times New Roman" panose="02020603050405020304" pitchFamily="18" charset="0"/>
              <a:cs typeface="Times New Roman" panose="02020603050405020304" pitchFamily="18" charset="0"/>
            </a:endParaRPr>
          </a:p>
          <a:p>
            <a:r>
              <a:rPr lang="en-US" sz="2600" dirty="0">
                <a:latin typeface="Times New Roman" panose="02020603050405020304" pitchFamily="18" charset="0"/>
                <a:cs typeface="Times New Roman" panose="02020603050405020304" pitchFamily="18" charset="0"/>
              </a:rPr>
              <a:t>WebSphere Application Server is a software framework that hosts Java based web applications.</a:t>
            </a:r>
            <a:endParaRPr lang="en-US" sz="2600" dirty="0">
              <a:latin typeface="Times New Roman" panose="02020603050405020304" pitchFamily="18" charset="0"/>
              <a:cs typeface="Times New Roman" panose="02020603050405020304" pitchFamily="18" charset="0"/>
            </a:endParaRPr>
          </a:p>
          <a:p>
            <a:r>
              <a:rPr lang="en-US" sz="2600" dirty="0">
                <a:latin typeface="Times New Roman" panose="02020603050405020304" pitchFamily="18" charset="0"/>
                <a:cs typeface="Times New Roman" panose="02020603050405020304" pitchFamily="18" charset="0"/>
              </a:rPr>
              <a:t>The </a:t>
            </a:r>
            <a:r>
              <a:rPr lang="en-US" sz="2600" b="1" dirty="0" err="1">
                <a:latin typeface="Times New Roman" panose="02020603050405020304" pitchFamily="18" charset="0"/>
                <a:cs typeface="Times New Roman" panose="02020603050405020304" pitchFamily="18" charset="0"/>
              </a:rPr>
              <a:t>Wsadmin</a:t>
            </a:r>
            <a:r>
              <a:rPr lang="en-US" sz="2600" dirty="0">
                <a:latin typeface="Times New Roman" panose="02020603050405020304" pitchFamily="18" charset="0"/>
                <a:cs typeface="Times New Roman" panose="02020603050405020304" pitchFamily="18" charset="0"/>
              </a:rPr>
              <a:t> tool can be used to execute scripts written in </a:t>
            </a:r>
            <a:r>
              <a:rPr lang="en-US" sz="2600" dirty="0" err="1">
                <a:latin typeface="Times New Roman" panose="02020603050405020304" pitchFamily="18" charset="0"/>
                <a:cs typeface="Times New Roman" panose="02020603050405020304" pitchFamily="18" charset="0"/>
              </a:rPr>
              <a:t>Jacl</a:t>
            </a:r>
            <a:r>
              <a:rPr lang="en-US" sz="2600" dirty="0">
                <a:latin typeface="Times New Roman" panose="02020603050405020304" pitchFamily="18" charset="0"/>
                <a:cs typeface="Times New Roman" panose="02020603050405020304" pitchFamily="18" charset="0"/>
              </a:rPr>
              <a:t> and </a:t>
            </a:r>
            <a:r>
              <a:rPr lang="en-US" sz="2600" dirty="0" err="1">
                <a:latin typeface="Times New Roman" panose="02020603050405020304" pitchFamily="18" charset="0"/>
                <a:cs typeface="Times New Roman" panose="02020603050405020304" pitchFamily="18" charset="0"/>
                <a:hlinkClick r:id="rId1" tooltip="Jython"/>
              </a:rPr>
              <a:t>Jython</a:t>
            </a:r>
            <a:r>
              <a:rPr lang="en-US" sz="2600" dirty="0">
                <a:latin typeface="Times New Roman" panose="02020603050405020304" pitchFamily="18" charset="0"/>
                <a:cs typeface="Times New Roman" panose="02020603050405020304" pitchFamily="18" charset="0"/>
              </a:rPr>
              <a:t>, . </a:t>
            </a:r>
            <a:endParaRPr lang="en-US" sz="2600" dirty="0">
              <a:latin typeface="Times New Roman" panose="02020603050405020304" pitchFamily="18" charset="0"/>
              <a:cs typeface="Times New Roman" panose="02020603050405020304" pitchFamily="18" charset="0"/>
            </a:endParaRPr>
          </a:p>
          <a:p>
            <a:r>
              <a:rPr lang="en-US" sz="2600" dirty="0">
                <a:latin typeface="Times New Roman" panose="02020603050405020304" pitchFamily="18" charset="0"/>
                <a:cs typeface="Times New Roman" panose="02020603050405020304" pitchFamily="18" charset="0"/>
              </a:rPr>
              <a:t>These scripts and commands perform administrative tasks like application deployment, configuration changes and run-time monitoring and control of IBM WAS.</a:t>
            </a:r>
            <a:endParaRPr lang="en-US" sz="26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804520"/>
            <a:ext cx="9603275" cy="942394"/>
          </a:xfrm>
        </p:spPr>
        <p:txBody>
          <a:bodyPr>
            <a:normAutofit fontScale="90000"/>
          </a:bodyPr>
          <a:lstStyle/>
          <a:p>
            <a:r>
              <a:rPr lang="en-US" dirty="0"/>
              <a:t>Principles and Practices of Build and Deployment Scripting</a:t>
            </a:r>
            <a:endParaRPr lang="en-US" dirty="0"/>
          </a:p>
        </p:txBody>
      </p:sp>
      <p:sp>
        <p:nvSpPr>
          <p:cNvPr id="3" name="Content Placeholder 2"/>
          <p:cNvSpPr>
            <a:spLocks noGrp="1"/>
          </p:cNvSpPr>
          <p:nvPr>
            <p:ph idx="1"/>
          </p:nvPr>
        </p:nvSpPr>
        <p:spPr>
          <a:xfrm>
            <a:off x="1451579" y="1815152"/>
            <a:ext cx="9603275" cy="4312693"/>
          </a:xfrm>
        </p:spPr>
        <p:txBody>
          <a:bodyPr>
            <a:normAutofit/>
          </a:bodyPr>
          <a:lstStyle/>
          <a:p>
            <a:r>
              <a:rPr lang="en-US" sz="2800" dirty="0">
                <a:latin typeface="Times New Roman" panose="02020603050405020304" pitchFamily="18" charset="0"/>
                <a:cs typeface="Times New Roman" panose="02020603050405020304" pitchFamily="18" charset="0"/>
              </a:rPr>
              <a:t>The deployment script should cover the case of upgrading your application</a:t>
            </a:r>
            <a:endParaRPr lang="en-US" sz="2800" dirty="0">
              <a:latin typeface="Times New Roman" panose="02020603050405020304" pitchFamily="18" charset="0"/>
              <a:cs typeface="Times New Roman" panose="02020603050405020304" pitchFamily="18" charset="0"/>
            </a:endParaRPr>
          </a:p>
          <a:p>
            <a:r>
              <a:rPr lang="en-US" sz="2800" i="1" dirty="0">
                <a:solidFill>
                  <a:srgbClr val="FF0000"/>
                </a:solidFill>
              </a:rPr>
              <a:t>Use the Same Scripts to Deploy to Every Environment</a:t>
            </a:r>
            <a:endParaRPr lang="en-US" sz="2800" i="1" dirty="0">
              <a:solidFill>
                <a:srgbClr val="FF0000"/>
              </a:solidFill>
            </a:endParaRPr>
          </a:p>
          <a:p>
            <a:r>
              <a:rPr lang="en-US" sz="2800" dirty="0">
                <a:latin typeface="Times New Roman" panose="02020603050405020304" pitchFamily="18" charset="0"/>
                <a:cs typeface="Times New Roman" panose="02020603050405020304" pitchFamily="18" charset="0"/>
              </a:rPr>
              <a:t>Use the same process(using the same scripts) to deploy to every environment in which your application runs to ensure that the build and deployment process is tested effectively</a:t>
            </a:r>
            <a:endParaRPr lang="en-US"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Autofit/>
          </a:bodyPr>
          <a:lstStyle/>
          <a:p>
            <a:r>
              <a:rPr lang="en-US" sz="2400" dirty="0">
                <a:latin typeface="Times New Roman" panose="02020603050405020304" pitchFamily="18" charset="0"/>
                <a:cs typeface="Times New Roman" panose="02020603050405020304" pitchFamily="18" charset="0"/>
              </a:rPr>
              <a:t>Every environment is different in some way. </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Operating system and middleware configuration settings, the location of databases and external services, and other configuration information that needs to be set at deployment time. </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This does not mean you should use a different deployment script for every environment. Instead, keep the settings that are unique for each environment separate. </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One way to do this is to use properties files to hold configuration information. </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You can have a separate properties file for each environment. </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These files should be checked in to version control, and the correct one  is selected</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327547"/>
            <a:ext cx="9603275" cy="1037229"/>
          </a:xfrm>
        </p:spPr>
        <p:txBody>
          <a:bodyPr/>
          <a:lstStyle/>
          <a:p>
            <a:r>
              <a:rPr lang="en-US" dirty="0"/>
              <a:t>Principles and Practices of Build and Deployment Scripting</a:t>
            </a:r>
            <a:endParaRPr lang="en-US" dirty="0"/>
          </a:p>
        </p:txBody>
      </p:sp>
      <p:sp>
        <p:nvSpPr>
          <p:cNvPr id="3" name="Content Placeholder 2"/>
          <p:cNvSpPr>
            <a:spLocks noGrp="1"/>
          </p:cNvSpPr>
          <p:nvPr>
            <p:ph idx="1"/>
          </p:nvPr>
        </p:nvSpPr>
        <p:spPr>
          <a:xfrm>
            <a:off x="1451579" y="1282890"/>
            <a:ext cx="9603275" cy="4183455"/>
          </a:xfrm>
        </p:spPr>
        <p:txBody>
          <a:bodyPr>
            <a:normAutofit/>
          </a:bodyPr>
          <a:lstStyle/>
          <a:p>
            <a:r>
              <a:rPr lang="en-US" sz="2800" b="1" i="1" dirty="0">
                <a:solidFill>
                  <a:srgbClr val="FF0000"/>
                </a:solidFill>
                <a:latin typeface="Times New Roman" panose="02020603050405020304" pitchFamily="18" charset="0"/>
                <a:cs typeface="Times New Roman" panose="02020603050405020304" pitchFamily="18" charset="0"/>
              </a:rPr>
              <a:t>Use Your Operating System’s Packaging Tools</a:t>
            </a:r>
            <a:endParaRPr lang="en-US" sz="2800" b="1" i="1" dirty="0">
              <a:solidFill>
                <a:srgbClr val="FF0000"/>
              </a:solidFill>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There  are a bunch of files( created by the build process), and  libraries that  your application requires.</a:t>
            </a: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Deploying a bunch of files that need to be distributed across the filesystem is very inefficient</a:t>
            </a: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Packaging systems were invented to bundle up everything that needs to be deployed.</a:t>
            </a:r>
            <a:endParaRPr lang="en-US"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800" dirty="0">
                <a:latin typeface="Times New Roman" panose="02020603050405020304" pitchFamily="18" charset="0"/>
                <a:cs typeface="Times New Roman" panose="02020603050405020304" pitchFamily="18" charset="0"/>
              </a:rPr>
              <a:t>Debian and Ubuntu both use the Debian package system; </a:t>
            </a:r>
            <a:r>
              <a:rPr lang="en-US" sz="2800" dirty="0" err="1">
                <a:latin typeface="Times New Roman" panose="02020603050405020304" pitchFamily="18" charset="0"/>
                <a:cs typeface="Times New Roman" panose="02020603050405020304" pitchFamily="18" charset="0"/>
              </a:rPr>
              <a:t>RedHat</a:t>
            </a:r>
            <a:r>
              <a:rPr lang="en-US" sz="2800" dirty="0">
                <a:latin typeface="Times New Roman" panose="02020603050405020304" pitchFamily="18" charset="0"/>
                <a:cs typeface="Times New Roman" panose="02020603050405020304" pitchFamily="18" charset="0"/>
              </a:rPr>
              <a:t>, and many other flavors of Linux use the </a:t>
            </a:r>
            <a:r>
              <a:rPr lang="en-US" sz="2800" dirty="0" err="1">
                <a:latin typeface="Times New Roman" panose="02020603050405020304" pitchFamily="18" charset="0"/>
                <a:cs typeface="Times New Roman" panose="02020603050405020304" pitchFamily="18" charset="0"/>
              </a:rPr>
              <a:t>RedHat</a:t>
            </a:r>
            <a:r>
              <a:rPr lang="en-US" sz="2800" dirty="0">
                <a:latin typeface="Times New Roman" panose="02020603050405020304" pitchFamily="18" charset="0"/>
                <a:cs typeface="Times New Roman" panose="02020603050405020304" pitchFamily="18" charset="0"/>
              </a:rPr>
              <a:t> package system; </a:t>
            </a: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Windows users can use the Microsoft Installer system</a:t>
            </a:r>
            <a:endParaRPr lang="en-US" sz="2800" dirty="0">
              <a:latin typeface="Times New Roman" panose="02020603050405020304" pitchFamily="18" charset="0"/>
              <a:cs typeface="Times New Roman" panose="02020603050405020304" pitchFamily="18" charset="0"/>
            </a:endParaRPr>
          </a:p>
          <a:p>
            <a:endParaRPr lang="en-US" sz="2800"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451579" y="1122218"/>
            <a:ext cx="9603275" cy="4344127"/>
          </a:xfrm>
        </p:spPr>
        <p:txBody>
          <a:bodyPr>
            <a:normAutofit/>
          </a:bodyPr>
          <a:lstStyle/>
          <a:p>
            <a:r>
              <a:rPr lang="en-US" sz="2800" b="1" i="1" dirty="0">
                <a:solidFill>
                  <a:srgbClr val="FF0000"/>
                </a:solidFill>
                <a:latin typeface="Times New Roman" panose="02020603050405020304" pitchFamily="18" charset="0"/>
                <a:cs typeface="Times New Roman" panose="02020603050405020304" pitchFamily="18" charset="0"/>
              </a:rPr>
              <a:t>Ensure the Deployment Process Is Idempotent</a:t>
            </a:r>
            <a:endParaRPr lang="en-US" sz="2800" dirty="0">
              <a:solidFill>
                <a:srgbClr val="FF0000"/>
              </a:solidFill>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Your deployment process should always leave the target environment in the same (correct) state.</a:t>
            </a:r>
            <a:endParaRPr lang="en-US"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451579" y="1419368"/>
            <a:ext cx="9603275" cy="4046978"/>
          </a:xfrm>
        </p:spPr>
        <p:txBody>
          <a:bodyPr>
            <a:noAutofit/>
          </a:bodyPr>
          <a:lstStyle/>
          <a:p>
            <a:r>
              <a:rPr lang="en-US" sz="2400" b="1" i="1" dirty="0">
                <a:solidFill>
                  <a:srgbClr val="FF0000"/>
                </a:solidFill>
                <a:latin typeface="Times New Roman" panose="02020603050405020304" pitchFamily="18" charset="0"/>
                <a:cs typeface="Times New Roman" panose="02020603050405020304" pitchFamily="18" charset="0"/>
              </a:rPr>
              <a:t>Evolve Your Deployment System Incrementally</a:t>
            </a:r>
            <a:endParaRPr lang="en-US" sz="2400" dirty="0">
              <a:solidFill>
                <a:srgbClr val="FF0000"/>
              </a:solidFill>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You don’t have to have completed all of the steps to get value from your work</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Start by getting the operations team to work with developers to automate deployment of the application into a testing environment. </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Make sure that the operations people are comfortable with the tools being used to deploy. </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804519"/>
            <a:ext cx="9603275" cy="359263"/>
          </a:xfrm>
        </p:spPr>
        <p:txBody>
          <a:bodyPr>
            <a:normAutofit fontScale="90000"/>
          </a:bodyPr>
          <a:lstStyle/>
          <a:p>
            <a:endParaRPr lang="en-US" dirty="0"/>
          </a:p>
        </p:txBody>
      </p:sp>
      <p:sp>
        <p:nvSpPr>
          <p:cNvPr id="3" name="Content Placeholder 2"/>
          <p:cNvSpPr>
            <a:spLocks noGrp="1"/>
          </p:cNvSpPr>
          <p:nvPr>
            <p:ph idx="1"/>
          </p:nvPr>
        </p:nvSpPr>
        <p:spPr>
          <a:xfrm>
            <a:off x="1451579" y="1163782"/>
            <a:ext cx="9603275" cy="4302563"/>
          </a:xfrm>
        </p:spPr>
        <p:txBody>
          <a:bodyPr>
            <a:normAutofit/>
          </a:bodyPr>
          <a:lstStyle/>
          <a:p>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As the build passes conﬁdence in it increases.</a:t>
            </a: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Environments the build passes through become progressively more production like.</a:t>
            </a: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Any build that fails a stage in the process will not generally be promoted to the next.</a:t>
            </a:r>
            <a:endParaRPr lang="en-US"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Commit stage</a:t>
            </a:r>
            <a:endParaRPr lang="en-US" dirty="0"/>
          </a:p>
        </p:txBody>
      </p:sp>
      <p:sp>
        <p:nvSpPr>
          <p:cNvPr id="3" name="Content Placeholder 2"/>
          <p:cNvSpPr>
            <a:spLocks noGrp="1"/>
          </p:cNvSpPr>
          <p:nvPr>
            <p:ph idx="1"/>
          </p:nvPr>
        </p:nvSpPr>
        <p:spPr/>
        <p:txBody>
          <a:bodyPr>
            <a:normAutofit/>
          </a:bodyPr>
          <a:lstStyle/>
          <a:p>
            <a:r>
              <a:rPr lang="en-US" sz="2800" dirty="0">
                <a:latin typeface="Times New Roman" panose="02020603050405020304" pitchFamily="18" charset="0"/>
                <a:cs typeface="Times New Roman" panose="02020603050405020304" pitchFamily="18" charset="0"/>
              </a:rPr>
              <a:t>The commit stage begins with  a commit to the version control system</a:t>
            </a: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It ends with either a report of failure or, if successful, a collection of binary artifacts</a:t>
            </a: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The commit stage is also the point at which you should begin the construction of your deployment pipeline</a:t>
            </a:r>
            <a:endParaRPr lang="en-US"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Commit stage</a:t>
            </a:r>
            <a:endParaRPr lang="en-US" dirty="0"/>
          </a:p>
        </p:txBody>
      </p:sp>
      <p:sp>
        <p:nvSpPr>
          <p:cNvPr id="3" name="Content Placeholder 2"/>
          <p:cNvSpPr>
            <a:spLocks noGrp="1"/>
          </p:cNvSpPr>
          <p:nvPr>
            <p:ph idx="1"/>
          </p:nvPr>
        </p:nvSpPr>
        <p:spPr>
          <a:xfrm>
            <a:off x="1451579" y="2015732"/>
            <a:ext cx="9603275" cy="3997141"/>
          </a:xfrm>
        </p:spPr>
        <p:txBody>
          <a:bodyPr>
            <a:normAutofit fontScale="92500" lnSpcReduction="20000"/>
          </a:bodyPr>
          <a:lstStyle/>
          <a:p>
            <a:pPr marL="0" indent="0">
              <a:buNone/>
            </a:pPr>
            <a:r>
              <a:rPr lang="en-US" sz="2800" dirty="0">
                <a:latin typeface="Times New Roman" panose="02020603050405020304" pitchFamily="18" charset="0"/>
                <a:cs typeface="Times New Roman" panose="02020603050405020304" pitchFamily="18" charset="0"/>
              </a:rPr>
              <a:t>The commit stage includes the following task</a:t>
            </a: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Compiling (if necessary) and running the commit tests against the integrated source code</a:t>
            </a: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Creating binaries that can be deployed into any environment.</a:t>
            </a: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Performing any analysis necessary to check the health of the codebase.</a:t>
            </a: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Creating any other artifacts (such as  test data) that will be used later in the deployment pipeline</a:t>
            </a:r>
            <a:endParaRPr lang="en-US" sz="2800" dirty="0">
              <a:latin typeface="Times New Roman" panose="02020603050405020304" pitchFamily="18" charset="0"/>
              <a:cs typeface="Times New Roman" panose="02020603050405020304" pitchFamily="18" charset="0"/>
            </a:endParaRPr>
          </a:p>
          <a:p>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3983413" y="1620982"/>
            <a:ext cx="5784041" cy="4571999"/>
          </a:xfrm>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800" dirty="0">
                <a:latin typeface="Times New Roman" panose="02020603050405020304" pitchFamily="18" charset="0"/>
                <a:cs typeface="Times New Roman" panose="02020603050405020304" pitchFamily="18" charset="0"/>
              </a:rPr>
              <a:t>These tasks are performed by build scripts that are run by your continuous integration server.</a:t>
            </a: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For developers, the commit stage is the most important feedback cycle in the development process. </a:t>
            </a: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The result of the commit stage represents a signiﬁcant event in the life of every release candidate</a:t>
            </a:r>
            <a:endParaRPr lang="en-US"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Commit stage principles and practices</a:t>
            </a:r>
            <a:endParaRPr lang="en-US" dirty="0"/>
          </a:p>
        </p:txBody>
      </p:sp>
      <p:sp>
        <p:nvSpPr>
          <p:cNvPr id="3" name="Content Placeholder 2"/>
          <p:cNvSpPr>
            <a:spLocks noGrp="1"/>
          </p:cNvSpPr>
          <p:nvPr>
            <p:ph idx="1"/>
          </p:nvPr>
        </p:nvSpPr>
        <p:spPr>
          <a:xfrm>
            <a:off x="1451579" y="1427018"/>
            <a:ext cx="9603275" cy="4039327"/>
          </a:xfrm>
        </p:spPr>
        <p:txBody>
          <a:bodyPr>
            <a:noAutofit/>
          </a:bodyPr>
          <a:lstStyle/>
          <a:p>
            <a:pPr marL="0" indent="0">
              <a:buNone/>
            </a:pPr>
            <a:r>
              <a:rPr lang="en-US" sz="2400" dirty="0">
                <a:solidFill>
                  <a:srgbClr val="FF0000"/>
                </a:solidFill>
                <a:latin typeface="Times New Roman" panose="02020603050405020304" pitchFamily="18" charset="0"/>
                <a:cs typeface="Times New Roman" panose="02020603050405020304" pitchFamily="18" charset="0"/>
              </a:rPr>
              <a:t>Provide Fast, Useful Feedback </a:t>
            </a:r>
            <a:endParaRPr lang="en-US" sz="2400" dirty="0">
              <a:solidFill>
                <a:srgbClr val="FF0000"/>
              </a:solidFill>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Failures in the commit tests can be due to three causes:</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Either a syntax error has been introduced into the code, caught by compilation in compiled languages; </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or a semantic error has been introduced into the application, causing one or more tests to fail; </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or there is a problem with the conﬁguration of the application or its environment (including the operating system). </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Commit stage principles and practices</a:t>
            </a:r>
            <a:endParaRPr lang="en-US" dirty="0"/>
          </a:p>
        </p:txBody>
      </p:sp>
      <p:sp>
        <p:nvSpPr>
          <p:cNvPr id="3" name="Content Placeholder 2"/>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In case of failures, the commit stage should notify the developers as soon as the commit tests are complete and provide a summary of the reasons for the failures, such as a list of failed tests, the compile errors, or any other error conditions.</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Errors are easiest to ﬁx if they are detected early.</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Commit stage principles and practices</a:t>
            </a:r>
            <a:endParaRPr lang="en-US" dirty="0"/>
          </a:p>
        </p:txBody>
      </p:sp>
      <p:sp>
        <p:nvSpPr>
          <p:cNvPr id="3" name="Content Placeholder 2"/>
          <p:cNvSpPr>
            <a:spLocks noGrp="1"/>
          </p:cNvSpPr>
          <p:nvPr>
            <p:ph idx="1"/>
          </p:nvPr>
        </p:nvSpPr>
        <p:spPr>
          <a:xfrm>
            <a:off x="1451579" y="1288474"/>
            <a:ext cx="9603275" cy="4177872"/>
          </a:xfrm>
        </p:spPr>
        <p:txBody>
          <a:bodyPr>
            <a:normAutofit/>
          </a:bodyPr>
          <a:lstStyle/>
          <a:p>
            <a:pPr marL="0" indent="0">
              <a:buNone/>
            </a:pPr>
            <a:r>
              <a:rPr lang="en-US" sz="2800" dirty="0">
                <a:solidFill>
                  <a:srgbClr val="FF0000"/>
                </a:solidFill>
                <a:latin typeface="Times New Roman" panose="02020603050405020304" pitchFamily="18" charset="0"/>
                <a:cs typeface="Times New Roman" panose="02020603050405020304" pitchFamily="18" charset="0"/>
              </a:rPr>
              <a:t>What Should Break the Commit Stage? </a:t>
            </a:r>
            <a:endParaRPr lang="en-US" sz="2800" dirty="0">
              <a:solidFill>
                <a:srgbClr val="FF0000"/>
              </a:solidFill>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The commit stage is designed to fail in one of the circumstances listed above: </a:t>
            </a: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Compilation fails, tests break, or there is an environmental problem.</a:t>
            </a: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Otherwise, the commit stage succeeds, reporting that everything is OK</a:t>
            </a:r>
            <a:endParaRPr lang="en-US"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804519"/>
            <a:ext cx="9603275" cy="525517"/>
          </a:xfrm>
        </p:spPr>
        <p:txBody>
          <a:bodyPr>
            <a:normAutofit fontScale="90000"/>
          </a:bodyPr>
          <a:lstStyle/>
          <a:p>
            <a:endParaRPr lang="en-US" dirty="0"/>
          </a:p>
        </p:txBody>
      </p:sp>
      <p:sp>
        <p:nvSpPr>
          <p:cNvPr id="3" name="Content Placeholder 2"/>
          <p:cNvSpPr>
            <a:spLocks noGrp="1"/>
          </p:cNvSpPr>
          <p:nvPr>
            <p:ph idx="1"/>
          </p:nvPr>
        </p:nvSpPr>
        <p:spPr/>
        <p:txBody>
          <a:bodyPr>
            <a:noAutofit/>
          </a:bodyPr>
          <a:lstStyle/>
          <a:p>
            <a:r>
              <a:rPr lang="en-US" sz="2400" dirty="0">
                <a:latin typeface="Times New Roman" panose="02020603050405020304" pitchFamily="18" charset="0"/>
                <a:cs typeface="Times New Roman" panose="02020603050405020304" pitchFamily="18" charset="0"/>
              </a:rPr>
              <a:t>But consider the situation  if the tests pass but the quality of the code is bad.</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It should be possible to provide  a set of graphs representing code coverage and other metrics, upon completion of a commit stage run.</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This information could be aggregated using a series of thresholds into a trafﬁc lights display (red, amber, green) . </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800" dirty="0">
                <a:latin typeface="Times New Roman" panose="02020603050405020304" pitchFamily="18" charset="0"/>
                <a:cs typeface="Times New Roman" panose="02020603050405020304" pitchFamily="18" charset="0"/>
              </a:rPr>
              <a:t>We could, for example, fail the commit stage if the code coverage drops below 60%, and have it pass but with the status of amber, not green, if it goes below 80%. </a:t>
            </a: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if the commit stage fails, the rule is that the delivery team must immediately stop whatever they are doing and ﬁx it</a:t>
            </a:r>
            <a:endParaRPr lang="en-US"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Commit stage principles and practices</a:t>
            </a:r>
            <a:endParaRPr lang="en-US" dirty="0"/>
          </a:p>
        </p:txBody>
      </p:sp>
      <p:sp>
        <p:nvSpPr>
          <p:cNvPr id="3" name="Content Placeholder 2"/>
          <p:cNvSpPr>
            <a:spLocks noGrp="1"/>
          </p:cNvSpPr>
          <p:nvPr>
            <p:ph idx="1"/>
          </p:nvPr>
        </p:nvSpPr>
        <p:spPr>
          <a:xfrm>
            <a:off x="1451579" y="1385456"/>
            <a:ext cx="9603275" cy="4080890"/>
          </a:xfrm>
        </p:spPr>
        <p:txBody>
          <a:bodyPr>
            <a:normAutofit fontScale="92500" lnSpcReduction="20000"/>
          </a:bodyPr>
          <a:lstStyle/>
          <a:p>
            <a:pPr marL="0" indent="0">
              <a:buNone/>
            </a:pPr>
            <a:r>
              <a:rPr lang="en-US" sz="2800" dirty="0">
                <a:solidFill>
                  <a:srgbClr val="FF0000"/>
                </a:solidFill>
                <a:latin typeface="Times New Roman" panose="02020603050405020304" pitchFamily="18" charset="0"/>
                <a:cs typeface="Times New Roman" panose="02020603050405020304" pitchFamily="18" charset="0"/>
              </a:rPr>
              <a:t>Tend the Commit Stage Carefully </a:t>
            </a:r>
            <a:endParaRPr lang="en-US" sz="2800" dirty="0">
              <a:solidFill>
                <a:srgbClr val="FF0000"/>
              </a:solidFill>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The commit stage will include both build scripts and scripts to run unit tests, static analysis tools etc. These scripts need to be maintained carefully and treated with the same level of respect as you would treat any other part of your application</a:t>
            </a: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Ensure that your scripts are modular.</a:t>
            </a: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Structure them so as to keep common tasks, used all the time but rarely changing, separate from the tasks that you will be changing often, such as adding a new module to your codebase</a:t>
            </a:r>
            <a:endParaRPr lang="en-US" sz="2800" dirty="0">
              <a:latin typeface="Times New Roman" panose="02020603050405020304" pitchFamily="18" charset="0"/>
              <a:cs typeface="Times New Roman" panose="02020603050405020304" pitchFamily="18" charset="0"/>
            </a:endParaRP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804520"/>
            <a:ext cx="9603275" cy="483954"/>
          </a:xfrm>
        </p:spPr>
        <p:txBody>
          <a:bodyPr>
            <a:normAutofit fontScale="90000"/>
          </a:bodyPr>
          <a:lstStyle/>
          <a:p>
            <a:endParaRPr lang="en-US" dirty="0"/>
          </a:p>
        </p:txBody>
      </p:sp>
      <p:sp>
        <p:nvSpPr>
          <p:cNvPr id="3" name="Content Placeholder 2"/>
          <p:cNvSpPr>
            <a:spLocks noGrp="1"/>
          </p:cNvSpPr>
          <p:nvPr>
            <p:ph idx="1"/>
          </p:nvPr>
        </p:nvSpPr>
        <p:spPr>
          <a:xfrm>
            <a:off x="1451579" y="1288474"/>
            <a:ext cx="9603275" cy="4177871"/>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Consequences of applying this pattern(Previous figure deployment pipeline)</a:t>
            </a: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Prevented from releasing into production builds that are not thoroughly tested and found to be ﬁt for their intended purpose.</a:t>
            </a:r>
            <a:endParaRPr lang="en-US" sz="2800" dirty="0">
              <a:latin typeface="Times New Roman" panose="02020603050405020304" pitchFamily="18" charset="0"/>
              <a:cs typeface="Times New Roman" panose="02020603050405020304" pitchFamily="18" charset="0"/>
            </a:endParaRPr>
          </a:p>
          <a:p>
            <a:pPr marL="0" indent="0">
              <a:buNone/>
            </a:pPr>
            <a:endParaRPr lang="en-US" sz="2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 When deployment and production release themselves are automated, they are rapid, repeatable, and reliable.</a:t>
            </a:r>
            <a:endParaRPr lang="en-US"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874692"/>
            <a:ext cx="9603275" cy="1049235"/>
          </a:xfrm>
        </p:spPr>
        <p:txBody>
          <a:bodyPr/>
          <a:lstStyle/>
          <a:p>
            <a:r>
              <a:rPr lang="en-US" dirty="0"/>
              <a:t>Commit stage principles and practices</a:t>
            </a:r>
            <a:endParaRPr lang="en-US" dirty="0"/>
          </a:p>
        </p:txBody>
      </p:sp>
      <p:sp>
        <p:nvSpPr>
          <p:cNvPr id="3" name="Content Placeholder 2"/>
          <p:cNvSpPr>
            <a:spLocks noGrp="1"/>
          </p:cNvSpPr>
          <p:nvPr>
            <p:ph idx="1"/>
          </p:nvPr>
        </p:nvSpPr>
        <p:spPr>
          <a:xfrm>
            <a:off x="1451579" y="1399310"/>
            <a:ext cx="9603275" cy="4067036"/>
          </a:xfrm>
        </p:spPr>
        <p:txBody>
          <a:bodyPr>
            <a:normAutofit fontScale="92500" lnSpcReduction="10000"/>
          </a:bodyPr>
          <a:lstStyle/>
          <a:p>
            <a:r>
              <a:rPr lang="en-US" sz="2400" dirty="0">
                <a:solidFill>
                  <a:srgbClr val="FF0000"/>
                </a:solidFill>
                <a:latin typeface="Times New Roman" panose="02020603050405020304" pitchFamily="18" charset="0"/>
                <a:cs typeface="Times New Roman" panose="02020603050405020304" pitchFamily="18" charset="0"/>
              </a:rPr>
              <a:t>Give Developers Ownership </a:t>
            </a:r>
            <a:endParaRPr lang="en-US" sz="2400" dirty="0">
              <a:solidFill>
                <a:srgbClr val="FF0000"/>
              </a:solidFill>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Developers and operations people must feel comfortable with, and responsible for, the maintenance of their build system.</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At some organizations, there are teams of specialists who are experts at the creation of effective, modular build pipelines.</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This kind of activity should not be done by a build specialist</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The management of the environments such as adding new libraries, conﬁguration ﬁles, and so on, should be performed by developers and operations people working together </a:t>
            </a:r>
            <a:endParaRPr lang="en-US" sz="2400" dirty="0">
              <a:latin typeface="Times New Roman" panose="02020603050405020304" pitchFamily="18" charset="0"/>
              <a:cs typeface="Times New Roman" panose="02020603050405020304" pitchFamily="18" charset="0"/>
            </a:endParaRPr>
          </a:p>
          <a:p>
            <a:endParaRPr lang="en-US"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Commit stage principles and practices</a:t>
            </a:r>
            <a:endParaRPr lang="en-US" dirty="0"/>
          </a:p>
        </p:txBody>
      </p:sp>
      <p:sp>
        <p:nvSpPr>
          <p:cNvPr id="3" name="Content Placeholder 2"/>
          <p:cNvSpPr>
            <a:spLocks noGrp="1"/>
          </p:cNvSpPr>
          <p:nvPr>
            <p:ph idx="1"/>
          </p:nvPr>
        </p:nvSpPr>
        <p:spPr>
          <a:xfrm>
            <a:off x="1451579" y="1399310"/>
            <a:ext cx="9603275" cy="4067036"/>
          </a:xfrm>
        </p:spPr>
        <p:txBody>
          <a:bodyPr/>
          <a:lstStyle/>
          <a:p>
            <a:pPr marL="0" indent="0">
              <a:buNone/>
            </a:pPr>
            <a:r>
              <a:rPr lang="en-US" sz="2400" dirty="0">
                <a:solidFill>
                  <a:srgbClr val="FF0000"/>
                </a:solidFill>
                <a:latin typeface="Times New Roman" panose="02020603050405020304" pitchFamily="18" charset="0"/>
                <a:cs typeface="Times New Roman" panose="02020603050405020304" pitchFamily="18" charset="0"/>
              </a:rPr>
              <a:t>Use a Build Master for Very Large Teams </a:t>
            </a:r>
            <a:endParaRPr lang="en-US" sz="2400" dirty="0">
              <a:solidFill>
                <a:srgbClr val="FF0000"/>
              </a:solidFill>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In small  teams of up to twenty or thirty individuals,  If the build is broken,  it is usually easy enough to locate the person or persons responsible and either remind them of the fact if they are not working on it</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In larger teams,  it is useful to have someone to play the role of a “build master.”</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Their job is to oversee and direct the maintenance of the build, but also to encourage and enforce build discipline</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800" dirty="0">
                <a:latin typeface="Times New Roman" panose="02020603050405020304" pitchFamily="18" charset="0"/>
                <a:cs typeface="Times New Roman" panose="02020603050405020304" pitchFamily="18" charset="0"/>
              </a:rPr>
              <a:t>If a build breaks, the build master notices and reminds of  the team to ﬁx the build quickly or back out their changes.</a:t>
            </a: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The build master should never be a permanent role. </a:t>
            </a: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Team members should rotate through it, on a weekly basis</a:t>
            </a:r>
            <a:endParaRPr lang="en-US"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result of  commit stage</a:t>
            </a:r>
            <a:endParaRPr lang="en-US" dirty="0"/>
          </a:p>
        </p:txBody>
      </p:sp>
      <p:sp>
        <p:nvSpPr>
          <p:cNvPr id="3" name="Content Placeholder 2"/>
          <p:cNvSpPr>
            <a:spLocks noGrp="1"/>
          </p:cNvSpPr>
          <p:nvPr>
            <p:ph idx="1"/>
          </p:nvPr>
        </p:nvSpPr>
        <p:spPr/>
        <p:txBody>
          <a:bodyPr>
            <a:noAutofit/>
          </a:bodyPr>
          <a:lstStyle/>
          <a:p>
            <a:r>
              <a:rPr lang="en-US" sz="2800" dirty="0">
                <a:latin typeface="Times New Roman" panose="02020603050405020304" pitchFamily="18" charset="0"/>
                <a:cs typeface="Times New Roman" panose="02020603050405020304" pitchFamily="18" charset="0"/>
              </a:rPr>
              <a:t>The commit stage, like every stage in the deployment pipeline, has both inputs and outputs. </a:t>
            </a: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The inputs are source code, and the outputs are binaries and reports.</a:t>
            </a: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The reports produced include the test results, which are essential to work out what went wrong if the tests fail, and reports from analysis of the codebase.</a:t>
            </a:r>
            <a:endParaRPr lang="en-US"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800" dirty="0">
                <a:latin typeface="Times New Roman" panose="02020603050405020304" pitchFamily="18" charset="0"/>
                <a:cs typeface="Times New Roman" panose="02020603050405020304" pitchFamily="18" charset="0"/>
              </a:rPr>
              <a:t>Analysis reports can include things like test coverage, cut and paste analysis, and any other useful metrics that help establish the health of the codebase</a:t>
            </a:r>
            <a:endParaRPr lang="en-US"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804519"/>
            <a:ext cx="9603275" cy="1051577"/>
          </a:xfrm>
        </p:spPr>
        <p:txBody>
          <a:bodyPr/>
          <a:lstStyle/>
          <a:p>
            <a:r>
              <a:rPr lang="en-US" dirty="0"/>
              <a:t>The result of  commit stage</a:t>
            </a:r>
            <a:endParaRPr lang="en-US" dirty="0"/>
          </a:p>
        </p:txBody>
      </p:sp>
      <p:sp>
        <p:nvSpPr>
          <p:cNvPr id="3" name="Content Placeholder 2"/>
          <p:cNvSpPr>
            <a:spLocks noGrp="1"/>
          </p:cNvSpPr>
          <p:nvPr>
            <p:ph idx="1"/>
          </p:nvPr>
        </p:nvSpPr>
        <p:spPr>
          <a:xfrm>
            <a:off x="1451579" y="1296538"/>
            <a:ext cx="9603275" cy="4169808"/>
          </a:xfrm>
        </p:spPr>
        <p:txBody>
          <a:bodyPr>
            <a:normAutofit/>
          </a:bodyPr>
          <a:lstStyle/>
          <a:p>
            <a:r>
              <a:rPr lang="en-US" sz="3100" b="1" i="1" dirty="0"/>
              <a:t>The Artifact Repository</a:t>
            </a:r>
            <a:endParaRPr lang="en-US" sz="3100" b="1" i="1" dirty="0"/>
          </a:p>
          <a:p>
            <a:r>
              <a:rPr lang="en-US" sz="2800" dirty="0">
                <a:latin typeface="Times New Roman" panose="02020603050405020304" pitchFamily="18" charset="0"/>
                <a:cs typeface="Times New Roman" panose="02020603050405020304" pitchFamily="18" charset="0"/>
              </a:rPr>
              <a:t>Most modern continuous integration servers provide an artifact repository, including settings which allow unwanted artifacts to be removed after some length of time</a:t>
            </a: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Alternatively, we could use a dedicated artifact repository like Nexus, or some other Maven-style repository manager, to handle.</a:t>
            </a:r>
            <a:endParaRPr lang="en-US"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804519"/>
            <a:ext cx="9603275" cy="1106167"/>
          </a:xfrm>
        </p:spPr>
        <p:txBody>
          <a:bodyPr>
            <a:normAutofit fontScale="90000"/>
          </a:bodyPr>
          <a:lstStyle/>
          <a:p>
            <a:pPr marL="228600" lvl="0" indent="-228600">
              <a:lnSpc>
                <a:spcPct val="120000"/>
              </a:lnSpc>
              <a:spcBef>
                <a:spcPts val="1000"/>
              </a:spcBef>
            </a:pPr>
            <a:br>
              <a:rPr lang="en-US" sz="2000" cap="none" dirty="0">
                <a:solidFill>
                  <a:prstClr val="black"/>
                </a:solidFill>
                <a:ea typeface="+mn-ea"/>
                <a:cs typeface="+mn-cs"/>
              </a:rPr>
            </a:br>
            <a:br>
              <a:rPr lang="en-US" sz="2000" cap="none" dirty="0">
                <a:solidFill>
                  <a:prstClr val="black"/>
                </a:solidFill>
                <a:ea typeface="+mn-ea"/>
                <a:cs typeface="+mn-cs"/>
              </a:rPr>
            </a:br>
            <a:r>
              <a:rPr lang="en-US" sz="2200" cap="none" dirty="0">
                <a:solidFill>
                  <a:prstClr val="black"/>
                </a:solidFill>
                <a:ea typeface="+mn-ea"/>
                <a:cs typeface="+mn-cs"/>
              </a:rPr>
              <a:t>Figure shows a diagram of the use of an artifact repository in a typical installation</a:t>
            </a:r>
            <a:br>
              <a:rPr lang="en-US" sz="2200" cap="none" dirty="0">
                <a:solidFill>
                  <a:prstClr val="black"/>
                </a:solidFill>
                <a:ea typeface="+mn-ea"/>
                <a:cs typeface="+mn-cs"/>
              </a:rPr>
            </a:br>
            <a:endParaRPr lang="en-US" sz="2200" dirty="0"/>
          </a:p>
        </p:txBody>
      </p:sp>
      <p:pic>
        <p:nvPicPr>
          <p:cNvPr id="4" name="Content Placeholder 3"/>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289560" y="365760"/>
            <a:ext cx="11155680" cy="6492240"/>
          </a:xfrm>
        </p:spPr>
      </p:pic>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451579" y="559559"/>
            <a:ext cx="9603275" cy="4906788"/>
          </a:xfrm>
        </p:spPr>
        <p:txBody>
          <a:bodyPr>
            <a:normAutofit/>
          </a:bodyPr>
          <a:lstStyle/>
          <a:p>
            <a:r>
              <a:rPr lang="en-US" sz="2800" dirty="0"/>
              <a:t>The following details each step in the happy path of a release candidate that makes it successfully into production</a:t>
            </a:r>
            <a:endParaRPr lang="en-US" sz="2800" dirty="0">
              <a:latin typeface="Times New Roman" panose="02020603050405020304" pitchFamily="18" charset="0"/>
              <a:cs typeface="Times New Roman" panose="02020603050405020304" pitchFamily="18" charset="0"/>
            </a:endParaRPr>
          </a:p>
          <a:p>
            <a:pPr marL="0" indent="0">
              <a:buNone/>
            </a:pPr>
            <a:endParaRPr lang="en-US" sz="2800" dirty="0">
              <a:latin typeface="Times New Roman" panose="02020603050405020304" pitchFamily="18" charset="0"/>
              <a:cs typeface="Times New Roman" panose="02020603050405020304" pitchFamily="18" charset="0"/>
            </a:endParaRPr>
          </a:p>
          <a:p>
            <a:pPr marL="0" indent="0">
              <a:buNone/>
            </a:pPr>
            <a:r>
              <a:rPr lang="en-US" sz="2800" dirty="0">
                <a:latin typeface="Times New Roman" panose="02020603050405020304" pitchFamily="18" charset="0"/>
                <a:cs typeface="Times New Roman" panose="02020603050405020304" pitchFamily="18" charset="0"/>
              </a:rPr>
              <a:t>1. Somebody on your delivery team commits a change.</a:t>
            </a:r>
            <a:endParaRPr lang="en-US" sz="2800" dirty="0">
              <a:latin typeface="Times New Roman" panose="02020603050405020304" pitchFamily="18" charset="0"/>
              <a:cs typeface="Times New Roman" panose="02020603050405020304" pitchFamily="18" charset="0"/>
            </a:endParaRPr>
          </a:p>
          <a:p>
            <a:pPr marL="0" indent="0">
              <a:buNone/>
            </a:pPr>
            <a:r>
              <a:rPr lang="en-US" sz="2800" dirty="0">
                <a:latin typeface="Times New Roman" panose="02020603050405020304" pitchFamily="18" charset="0"/>
                <a:cs typeface="Times New Roman" panose="02020603050405020304" pitchFamily="18" charset="0"/>
              </a:rPr>
              <a:t>2. Your continuous integration server runs the commit stage.</a:t>
            </a:r>
            <a:endParaRPr lang="en-US" sz="2800" dirty="0">
              <a:latin typeface="Times New Roman" panose="02020603050405020304" pitchFamily="18" charset="0"/>
              <a:cs typeface="Times New Roman" panose="02020603050405020304" pitchFamily="18" charset="0"/>
            </a:endParaRPr>
          </a:p>
          <a:p>
            <a:pPr marL="0" indent="0">
              <a:buNone/>
            </a:pPr>
            <a:r>
              <a:rPr lang="en-US" sz="2800" dirty="0">
                <a:latin typeface="Times New Roman" panose="02020603050405020304" pitchFamily="18" charset="0"/>
                <a:cs typeface="Times New Roman" panose="02020603050405020304" pitchFamily="18" charset="0"/>
              </a:rPr>
              <a:t>3. On successful completion, the binary as well as any reports and metadata are saved to the artifact repository.</a:t>
            </a:r>
            <a:endParaRPr lang="en-US"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492523" y="2029380"/>
            <a:ext cx="9603275" cy="3450613"/>
          </a:xfrm>
        </p:spPr>
        <p:txBody>
          <a:bodyPr>
            <a:noAutofit/>
          </a:bodyPr>
          <a:lstStyle/>
          <a:p>
            <a:pPr marL="0" indent="0">
              <a:buNone/>
            </a:pPr>
            <a:r>
              <a:rPr lang="en-US" sz="2800" dirty="0">
                <a:latin typeface="Times New Roman" panose="02020603050405020304" pitchFamily="18" charset="0"/>
                <a:cs typeface="Times New Roman" panose="02020603050405020304" pitchFamily="18" charset="0"/>
              </a:rPr>
              <a:t>4. Your CI server then retrieves the binaries created by the commit stage and deploys to a production-like test environment.</a:t>
            </a:r>
            <a:endParaRPr lang="en-US" sz="2800" dirty="0">
              <a:latin typeface="Times New Roman" panose="02020603050405020304" pitchFamily="18" charset="0"/>
              <a:cs typeface="Times New Roman" panose="02020603050405020304" pitchFamily="18" charset="0"/>
            </a:endParaRPr>
          </a:p>
          <a:p>
            <a:pPr marL="0" indent="0">
              <a:buNone/>
            </a:pPr>
            <a:r>
              <a:rPr lang="en-US" sz="2800" dirty="0">
                <a:latin typeface="Times New Roman" panose="02020603050405020304" pitchFamily="18" charset="0"/>
                <a:cs typeface="Times New Roman" panose="02020603050405020304" pitchFamily="18" charset="0"/>
              </a:rPr>
              <a:t>5. Your continuous integration server then runs the acceptance tests, reusing the binaries created by the commit stage.</a:t>
            </a:r>
            <a:endParaRPr lang="en-US" sz="2800" dirty="0">
              <a:latin typeface="Times New Roman" panose="02020603050405020304" pitchFamily="18" charset="0"/>
              <a:cs typeface="Times New Roman" panose="02020603050405020304" pitchFamily="18" charset="0"/>
            </a:endParaRPr>
          </a:p>
          <a:p>
            <a:pPr marL="0" indent="0">
              <a:buNone/>
            </a:pPr>
            <a:r>
              <a:rPr lang="en-US" sz="2800" dirty="0">
                <a:latin typeface="Times New Roman" panose="02020603050405020304" pitchFamily="18" charset="0"/>
                <a:cs typeface="Times New Roman" panose="02020603050405020304" pitchFamily="18" charset="0"/>
              </a:rPr>
              <a:t>6. On successful completion, the release candidate is marked as having passed the acceptance tests</a:t>
            </a:r>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pPr marL="0" indent="0">
              <a:buNone/>
            </a:pPr>
            <a:r>
              <a:rPr lang="en-US" sz="2800" dirty="0">
                <a:latin typeface="Times New Roman" panose="02020603050405020304" pitchFamily="18" charset="0"/>
                <a:cs typeface="Times New Roman" panose="02020603050405020304" pitchFamily="18" charset="0"/>
              </a:rPr>
              <a:t>7. Testers can obtain a list of all builds that have passed the acceptance tests, and can press a button to run the automated process to deploy them into a manual testing environment.</a:t>
            </a:r>
            <a:endParaRPr lang="en-US" sz="2800" dirty="0">
              <a:latin typeface="Times New Roman" panose="02020603050405020304" pitchFamily="18" charset="0"/>
              <a:cs typeface="Times New Roman" panose="02020603050405020304" pitchFamily="18" charset="0"/>
            </a:endParaRPr>
          </a:p>
          <a:p>
            <a:pPr marL="0" indent="0">
              <a:buNone/>
            </a:pPr>
            <a:r>
              <a:rPr lang="en-US" sz="2800" dirty="0">
                <a:latin typeface="Times New Roman" panose="02020603050405020304" pitchFamily="18" charset="0"/>
                <a:cs typeface="Times New Roman" panose="02020603050405020304" pitchFamily="18" charset="0"/>
              </a:rPr>
              <a:t>8. Testers perform manual testing.</a:t>
            </a:r>
            <a:endParaRPr lang="en-US" sz="2800" dirty="0">
              <a:latin typeface="Times New Roman" panose="02020603050405020304" pitchFamily="18" charset="0"/>
              <a:cs typeface="Times New Roman" panose="02020603050405020304" pitchFamily="18" charset="0"/>
            </a:endParaRPr>
          </a:p>
          <a:p>
            <a:pPr marL="0" indent="0">
              <a:buNone/>
            </a:pPr>
            <a:r>
              <a:rPr lang="en-US" sz="2800" dirty="0">
                <a:latin typeface="Times New Roman" panose="02020603050405020304" pitchFamily="18" charset="0"/>
                <a:cs typeface="Times New Roman" panose="02020603050405020304" pitchFamily="18" charset="0"/>
              </a:rPr>
              <a:t>9. On successful conclusion of manual testing, testers update the status of the release candidate to indicate it has passed </a:t>
            </a:r>
            <a:r>
              <a:rPr lang="en-US" sz="2800" b="1" dirty="0">
                <a:latin typeface="Times New Roman" panose="02020603050405020304" pitchFamily="18" charset="0"/>
                <a:cs typeface="Times New Roman" panose="02020603050405020304" pitchFamily="18" charset="0"/>
              </a:rPr>
              <a:t>manual testing</a:t>
            </a:r>
            <a:r>
              <a:rPr lang="en-US" sz="2800" dirty="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804520"/>
            <a:ext cx="9603275" cy="442390"/>
          </a:xfrm>
        </p:spPr>
        <p:txBody>
          <a:bodyPr>
            <a:normAutofit fontScale="90000"/>
          </a:bodyPr>
          <a:lstStyle/>
          <a:p>
            <a:endParaRPr lang="en-US" dirty="0"/>
          </a:p>
        </p:txBody>
      </p:sp>
      <p:sp>
        <p:nvSpPr>
          <p:cNvPr id="3" name="Content Placeholder 2"/>
          <p:cNvSpPr>
            <a:spLocks noGrp="1"/>
          </p:cNvSpPr>
          <p:nvPr>
            <p:ph idx="1"/>
          </p:nvPr>
        </p:nvSpPr>
        <p:spPr>
          <a:xfrm>
            <a:off x="1451579" y="1052946"/>
            <a:ext cx="9603275" cy="4413400"/>
          </a:xfrm>
        </p:spPr>
        <p:txBody>
          <a:bodyPr>
            <a:normAutofit/>
          </a:bodyPr>
          <a:lstStyle/>
          <a:p>
            <a:pPr marL="0" indent="0">
              <a:buNone/>
            </a:pPr>
            <a:r>
              <a:rPr lang="en-US" sz="2800" dirty="0" smtClean="0">
                <a:latin typeface="Times New Roman" panose="02020603050405020304" pitchFamily="18" charset="0"/>
                <a:cs typeface="Times New Roman" panose="02020603050405020304" pitchFamily="18" charset="0"/>
              </a:rPr>
              <a:t>Stages of Deployment Pipeline</a:t>
            </a:r>
            <a:endParaRPr lang="en-US" sz="2800" dirty="0">
              <a:latin typeface="Times New Roman" panose="02020603050405020304" pitchFamily="18" charset="0"/>
              <a:cs typeface="Times New Roman" panose="02020603050405020304" pitchFamily="18" charset="0"/>
            </a:endParaRPr>
          </a:p>
          <a:p>
            <a:pPr marL="0" indent="0">
              <a:buNone/>
            </a:pPr>
            <a:r>
              <a:rPr lang="en-US" sz="2800" dirty="0" smtClean="0">
                <a:latin typeface="Times New Roman" panose="02020603050405020304" pitchFamily="18" charset="0"/>
                <a:cs typeface="Times New Roman" panose="02020603050405020304" pitchFamily="18" charset="0"/>
              </a:rPr>
              <a:t>1.The </a:t>
            </a:r>
            <a:r>
              <a:rPr lang="en-US" sz="2800" dirty="0">
                <a:latin typeface="Times New Roman" panose="02020603050405020304" pitchFamily="18" charset="0"/>
                <a:cs typeface="Times New Roman" panose="02020603050405020304" pitchFamily="18" charset="0"/>
              </a:rPr>
              <a:t>commit stage asserts that the system works at the technical level. It compiles, passes a suite of (primarily unit-level) automated tests, and runs code analysis. </a:t>
            </a:r>
            <a:endParaRPr lang="en-US" sz="2800" dirty="0">
              <a:latin typeface="Times New Roman" panose="02020603050405020304" pitchFamily="18" charset="0"/>
              <a:cs typeface="Times New Roman" panose="02020603050405020304" pitchFamily="18" charset="0"/>
            </a:endParaRPr>
          </a:p>
          <a:p>
            <a:pPr marL="0" indent="0">
              <a:buNone/>
            </a:pPr>
            <a:r>
              <a:rPr lang="en-US" sz="2800" dirty="0" smtClean="0">
                <a:latin typeface="Times New Roman" panose="02020603050405020304" pitchFamily="18" charset="0"/>
                <a:cs typeface="Times New Roman" panose="02020603050405020304" pitchFamily="18" charset="0"/>
              </a:rPr>
              <a:t>2. Automated </a:t>
            </a:r>
            <a:r>
              <a:rPr lang="en-US" sz="2800" dirty="0">
                <a:latin typeface="Times New Roman" panose="02020603050405020304" pitchFamily="18" charset="0"/>
                <a:cs typeface="Times New Roman" panose="02020603050405020304" pitchFamily="18" charset="0"/>
              </a:rPr>
              <a:t>acceptance test stages assert that the system works at the functional and nonfunctional level, that behaviorally it meets the needs of its users and the speciﬁcations of the customer</a:t>
            </a:r>
            <a:endParaRPr lang="en-US"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10. Your CI server retrieves the latest candidate that has passed acceptance</a:t>
            </a: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testing, or manual testing depending on the pipeline configuration, from the</a:t>
            </a: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artifact repository and deploys the application to the production test</a:t>
            </a: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environment.</a:t>
            </a: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11. The capacity tests are run against the release candidate.</a:t>
            </a: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12. If successful, the status of the candidate is updated to “capacity-tested.”</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pPr marL="0" indent="0">
              <a:buNone/>
            </a:pPr>
            <a:r>
              <a:rPr lang="en-US" sz="2400" dirty="0">
                <a:latin typeface="Times New Roman" panose="02020603050405020304" pitchFamily="18" charset="0"/>
                <a:cs typeface="Times New Roman" panose="02020603050405020304" pitchFamily="18" charset="0"/>
              </a:rPr>
              <a:t>13. This pattern is repeated for as many stages as the pipeline requires.</a:t>
            </a: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14. Once the RC has passed through all of the relevant stages, it is “ready for</a:t>
            </a: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release,” and can be released by anybody with the appropriate authorization,</a:t>
            </a: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usually a combination of sign-off by QA and operations people.</a:t>
            </a: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15. At the conclusion of the release process, the RC is marked as “released.”</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Commit test suite principles and practices</a:t>
            </a:r>
            <a:endParaRPr lang="en-US" dirty="0"/>
          </a:p>
        </p:txBody>
      </p:sp>
      <p:sp>
        <p:nvSpPr>
          <p:cNvPr id="3" name="Content Placeholder 2"/>
          <p:cNvSpPr>
            <a:spLocks noGrp="1"/>
          </p:cNvSpPr>
          <p:nvPr>
            <p:ph idx="1"/>
          </p:nvPr>
        </p:nvSpPr>
        <p:spPr/>
        <p:txBody>
          <a:bodyPr>
            <a:noAutofit/>
          </a:bodyPr>
          <a:lstStyle/>
          <a:p>
            <a:r>
              <a:rPr lang="en-US" sz="2800" dirty="0">
                <a:latin typeface="Times New Roman" panose="02020603050405020304" pitchFamily="18" charset="0"/>
                <a:cs typeface="Times New Roman" panose="02020603050405020304" pitchFamily="18" charset="0"/>
              </a:rPr>
              <a:t>The most important property of unit tests is that they should be very fast to execute. Sometimes we fail the build if the suite isn’t sufficiently fast. </a:t>
            </a: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The second important property is that they should cover a large proportion of the codebase (around 80% is a good rule of thumb), giving you a good level of confidence that when they pass, the application is fairly likely to be working.</a:t>
            </a:r>
            <a:endParaRPr lang="en-US"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Commit test suite principles and practices</a:t>
            </a:r>
            <a:endParaRPr lang="en-US" dirty="0"/>
          </a:p>
        </p:txBody>
      </p:sp>
      <p:sp>
        <p:nvSpPr>
          <p:cNvPr id="3" name="Content Placeholder 2"/>
          <p:cNvSpPr>
            <a:spLocks noGrp="1"/>
          </p:cNvSpPr>
          <p:nvPr>
            <p:ph idx="1"/>
          </p:nvPr>
        </p:nvSpPr>
        <p:spPr/>
        <p:txBody>
          <a:bodyPr>
            <a:normAutofit/>
          </a:bodyPr>
          <a:lstStyle/>
          <a:p>
            <a:r>
              <a:rPr lang="en-US" sz="2800" dirty="0">
                <a:latin typeface="Times New Roman" panose="02020603050405020304" pitchFamily="18" charset="0"/>
                <a:cs typeface="Times New Roman" panose="02020603050405020304" pitchFamily="18" charset="0"/>
              </a:rPr>
              <a:t>Mike Cohn has a good way of visualizing how we should structure our automated test suite</a:t>
            </a:r>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Commit test suite principles and practices</a:t>
            </a:r>
            <a:endParaRPr lang="en-US" dirty="0"/>
          </a:p>
        </p:txBody>
      </p:sp>
      <p:sp>
        <p:nvSpPr>
          <p:cNvPr id="3" name="Content Placeholder 2"/>
          <p:cNvSpPr>
            <a:spLocks noGrp="1"/>
          </p:cNvSpPr>
          <p:nvPr>
            <p:ph idx="1"/>
          </p:nvPr>
        </p:nvSpPr>
        <p:spPr>
          <a:xfrm>
            <a:off x="1451579" y="1460310"/>
            <a:ext cx="9603275" cy="4006035"/>
          </a:xfrm>
        </p:spPr>
        <p:txBody>
          <a:bodyPr>
            <a:normAutofit fontScale="85000" lnSpcReduction="10000"/>
          </a:bodyPr>
          <a:lstStyle/>
          <a:p>
            <a:pPr marL="0" indent="0">
              <a:buNone/>
            </a:pPr>
            <a:endParaRPr lang="en-US" sz="2800" b="1" i="1" dirty="0">
              <a:latin typeface="Times New Roman" panose="02020603050405020304" pitchFamily="18" charset="0"/>
              <a:cs typeface="Times New Roman" panose="02020603050405020304" pitchFamily="18" charset="0"/>
            </a:endParaRPr>
          </a:p>
          <a:p>
            <a:pPr marL="0" indent="0">
              <a:buNone/>
            </a:pPr>
            <a:r>
              <a:rPr lang="en-US" sz="2800" b="1" i="1" dirty="0">
                <a:solidFill>
                  <a:srgbClr val="FF0000"/>
                </a:solidFill>
                <a:latin typeface="Times New Roman" panose="02020603050405020304" pitchFamily="18" charset="0"/>
                <a:cs typeface="Times New Roman" panose="02020603050405020304" pitchFamily="18" charset="0"/>
              </a:rPr>
              <a:t>Avoid the User Interface</a:t>
            </a:r>
            <a:endParaRPr lang="en-US" sz="2800" b="1" i="1" dirty="0">
              <a:solidFill>
                <a:srgbClr val="FF0000"/>
              </a:solidFill>
              <a:latin typeface="Times New Roman" panose="02020603050405020304" pitchFamily="18" charset="0"/>
              <a:cs typeface="Times New Roman" panose="02020603050405020304" pitchFamily="18" charset="0"/>
            </a:endParaRPr>
          </a:p>
          <a:p>
            <a:pPr marL="0" indent="0">
              <a:buNone/>
            </a:pPr>
            <a:r>
              <a:rPr lang="en-US" sz="2800" dirty="0">
                <a:latin typeface="Times New Roman" panose="02020603050405020304" pitchFamily="18" charset="0"/>
                <a:cs typeface="Times New Roman" panose="02020603050405020304" pitchFamily="18" charset="0"/>
              </a:rPr>
              <a:t>For the purposes of commit tests, it is not recommended to test via the UI </a:t>
            </a:r>
            <a:endParaRPr lang="en-US" sz="2800" dirty="0">
              <a:latin typeface="Times New Roman" panose="02020603050405020304" pitchFamily="18" charset="0"/>
              <a:cs typeface="Times New Roman" panose="02020603050405020304" pitchFamily="18" charset="0"/>
            </a:endParaRPr>
          </a:p>
          <a:p>
            <a:pPr marL="0" indent="0">
              <a:buNone/>
            </a:pPr>
            <a:r>
              <a:rPr lang="en-US" sz="2800" dirty="0">
                <a:latin typeface="Times New Roman" panose="02020603050405020304" pitchFamily="18" charset="0"/>
                <a:cs typeface="Times New Roman" panose="02020603050405020304" pitchFamily="18" charset="0"/>
              </a:rPr>
              <a:t>The difficulty with UI testing is twofold.</a:t>
            </a:r>
            <a:endParaRPr lang="en-US" sz="2800" dirty="0">
              <a:latin typeface="Times New Roman" panose="02020603050405020304" pitchFamily="18" charset="0"/>
              <a:cs typeface="Times New Roman" panose="02020603050405020304" pitchFamily="18" charset="0"/>
            </a:endParaRPr>
          </a:p>
          <a:p>
            <a:pPr marL="0" indent="0">
              <a:buNone/>
            </a:pPr>
            <a:r>
              <a:rPr lang="en-US" sz="2800" dirty="0">
                <a:latin typeface="Times New Roman" panose="02020603050405020304" pitchFamily="18" charset="0"/>
                <a:cs typeface="Times New Roman" panose="02020603050405020304" pitchFamily="18" charset="0"/>
              </a:rPr>
              <a:t> First, it  involves a lot of components or levels of the software under test.</a:t>
            </a:r>
            <a:endParaRPr lang="en-US" sz="2800" dirty="0">
              <a:latin typeface="Times New Roman" panose="02020603050405020304" pitchFamily="18" charset="0"/>
              <a:cs typeface="Times New Roman" panose="02020603050405020304" pitchFamily="18" charset="0"/>
            </a:endParaRPr>
          </a:p>
          <a:p>
            <a:pPr marL="0" indent="0">
              <a:buNone/>
            </a:pPr>
            <a:r>
              <a:rPr lang="en-US" sz="2800" dirty="0">
                <a:latin typeface="Times New Roman" panose="02020603050405020304" pitchFamily="18" charset="0"/>
                <a:cs typeface="Times New Roman" panose="02020603050405020304" pitchFamily="18" charset="0"/>
              </a:rPr>
              <a:t>Second, UIs are designed to work at human timescales which, compared to computer timescales, are desperately slow.</a:t>
            </a:r>
            <a:endParaRPr lang="en-US"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sz="2800" b="1" i="1" dirty="0">
                <a:solidFill>
                  <a:srgbClr val="FF0000"/>
                </a:solidFill>
                <a:latin typeface="Times New Roman" panose="02020603050405020304" pitchFamily="18" charset="0"/>
                <a:cs typeface="Times New Roman" panose="02020603050405020304" pitchFamily="18" charset="0"/>
              </a:rPr>
              <a:t>Avoid the Database</a:t>
            </a:r>
            <a:endParaRPr lang="en-US" sz="2800" b="1" i="1" dirty="0">
              <a:solidFill>
                <a:srgbClr val="FF0000"/>
              </a:solidFill>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The unit tests that form the bulk of your commit tests should never rely on the database. </a:t>
            </a: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To achieve this, we should be able to separate the code under test from its storage. This requires good layering in the code.</a:t>
            </a:r>
            <a:endParaRPr lang="en-US"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451579" y="2015732"/>
            <a:ext cx="9603275" cy="3811862"/>
          </a:xfrm>
        </p:spPr>
        <p:txBody>
          <a:bodyPr>
            <a:noAutofit/>
          </a:bodyPr>
          <a:lstStyle/>
          <a:p>
            <a:pPr marL="0" indent="0">
              <a:buNone/>
            </a:pPr>
            <a:r>
              <a:rPr lang="en-US" sz="2400" b="1" i="1" dirty="0">
                <a:solidFill>
                  <a:srgbClr val="FF0000"/>
                </a:solidFill>
                <a:latin typeface="Times New Roman" panose="02020603050405020304" pitchFamily="18" charset="0"/>
                <a:cs typeface="Times New Roman" panose="02020603050405020304" pitchFamily="18" charset="0"/>
              </a:rPr>
              <a:t>Using Test Doubles</a:t>
            </a:r>
            <a:endParaRPr lang="en-US" sz="2400" b="1" i="1" dirty="0">
              <a:solidFill>
                <a:srgbClr val="FF0000"/>
              </a:solidFill>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The ideal unit tests are focused on a small, closely related number of code</a:t>
            </a: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components, typically a single class or a few closely related classes.</a:t>
            </a: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The use of test doubles are very effective in this case.</a:t>
            </a:r>
            <a:endParaRPr lang="en-US" sz="2400" dirty="0">
              <a:latin typeface="Times New Roman" panose="02020603050405020304" pitchFamily="18" charset="0"/>
              <a:cs typeface="Times New Roman" panose="02020603050405020304" pitchFamily="18" charset="0"/>
            </a:endParaRPr>
          </a:p>
          <a:p>
            <a:pPr marL="0" indent="0">
              <a:buNone/>
            </a:pPr>
            <a:endParaRPr lang="en-US" sz="2400" b="1" i="1" dirty="0"/>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sz="2400" dirty="0">
                <a:solidFill>
                  <a:srgbClr val="FF0000"/>
                </a:solidFill>
                <a:latin typeface="Times New Roman" panose="02020603050405020304" pitchFamily="18" charset="0"/>
                <a:cs typeface="Times New Roman" panose="02020603050405020304" pitchFamily="18" charset="0"/>
              </a:rPr>
              <a:t>Brute  Force</a:t>
            </a:r>
            <a:endParaRPr lang="en-US" sz="2400" dirty="0">
              <a:solidFill>
                <a:srgbClr val="FF0000"/>
              </a:solidFill>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Developers will always argue for the fastest commit cycle. </a:t>
            </a: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This need must be balanced with the commit stage’s ability to identify the most common errors that you are likely to introduce. </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pPr marL="0" indent="0">
              <a:buNone/>
            </a:pPr>
            <a:r>
              <a:rPr lang="en-US" sz="2400" dirty="0">
                <a:latin typeface="Times New Roman" panose="02020603050405020304" pitchFamily="18" charset="0"/>
                <a:cs typeface="Times New Roman" panose="02020603050405020304" pitchFamily="18" charset="0"/>
              </a:rPr>
              <a:t>This is an optimization process that can only work through trial and error. </a:t>
            </a: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Sometimes, it is better to accept a slower commit stage than to spend too much time optimizing the tests for speed or reducing the proportion of bugs they catch.</a:t>
            </a:r>
            <a:endParaRPr lang="en-US" sz="2400" dirty="0">
              <a:latin typeface="Times New Roman" panose="02020603050405020304" pitchFamily="18" charset="0"/>
              <a:cs typeface="Times New Roman" panose="02020603050405020304" pitchFamily="18" charset="0"/>
            </a:endParaRPr>
          </a:p>
          <a:p>
            <a:pPr marL="0" indent="0">
              <a:buNone/>
            </a:pPr>
            <a:r>
              <a:rPr lang="en-US" sz="2400">
                <a:latin typeface="Times New Roman" panose="02020603050405020304" pitchFamily="18" charset="0"/>
                <a:cs typeface="Times New Roman" panose="02020603050405020304" pitchFamily="18" charset="0"/>
              </a:rPr>
              <a:t>Modern </a:t>
            </a:r>
            <a:r>
              <a:rPr lang="en-US" sz="2400" dirty="0">
                <a:latin typeface="Times New Roman" panose="02020603050405020304" pitchFamily="18" charset="0"/>
                <a:cs typeface="Times New Roman" panose="02020603050405020304" pitchFamily="18" charset="0"/>
              </a:rPr>
              <a:t>CI servers have “build grid” functionality that makes easy test execution</a:t>
            </a:r>
            <a:endParaRPr lang="en-US" sz="2400" dirty="0">
              <a:latin typeface="Times New Roman" panose="02020603050405020304" pitchFamily="18" charset="0"/>
              <a:cs typeface="Times New Roman" panose="02020603050405020304" pitchFamily="18" charset="0"/>
            </a:endParaRPr>
          </a:p>
          <a:p>
            <a:pPr marL="0" indent="0">
              <a:buNone/>
            </a:pPr>
            <a:r>
              <a:rPr lang="en-US" sz="2400" dirty="0" err="1">
                <a:latin typeface="Times New Roman" panose="02020603050405020304" pitchFamily="18" charset="0"/>
                <a:cs typeface="Times New Roman" panose="02020603050405020304" pitchFamily="18" charset="0"/>
              </a:rPr>
              <a:t>Example:selenium</a:t>
            </a:r>
            <a:r>
              <a:rPr lang="en-US" sz="2400" dirty="0">
                <a:latin typeface="Times New Roman" panose="02020603050405020304" pitchFamily="18" charset="0"/>
                <a:cs typeface="Times New Roman" panose="02020603050405020304" pitchFamily="18" charset="0"/>
              </a:rPr>
              <a:t> grid on </a:t>
            </a:r>
            <a:r>
              <a:rPr lang="en-US" sz="2400" dirty="0" err="1">
                <a:latin typeface="Times New Roman" panose="02020603050405020304" pitchFamily="18" charset="0"/>
                <a:cs typeface="Times New Roman" panose="02020603050405020304" pitchFamily="18" charset="0"/>
              </a:rPr>
              <a:t>jenkins</a:t>
            </a: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804520"/>
            <a:ext cx="9603275" cy="594790"/>
          </a:xfrm>
        </p:spPr>
        <p:txBody>
          <a:bodyPr/>
          <a:lstStyle/>
          <a:p>
            <a:endParaRPr lang="en-US" dirty="0"/>
          </a:p>
        </p:txBody>
      </p:sp>
      <p:sp>
        <p:nvSpPr>
          <p:cNvPr id="3" name="Content Placeholder 2"/>
          <p:cNvSpPr>
            <a:spLocks noGrp="1"/>
          </p:cNvSpPr>
          <p:nvPr>
            <p:ph idx="1"/>
          </p:nvPr>
        </p:nvSpPr>
        <p:spPr>
          <a:xfrm>
            <a:off x="1451579" y="2036618"/>
            <a:ext cx="9603275" cy="3429727"/>
          </a:xfrm>
        </p:spPr>
        <p:txBody>
          <a:bodyPr>
            <a:normAutofit fontScale="92500"/>
          </a:bodyPr>
          <a:lstStyle/>
          <a:p>
            <a:pPr marL="0" indent="0">
              <a:buNone/>
            </a:pPr>
            <a:r>
              <a:rPr lang="en-US" dirty="0" smtClean="0"/>
              <a:t>3. </a:t>
            </a:r>
            <a:r>
              <a:rPr lang="en-US" sz="2400" dirty="0">
                <a:latin typeface="Times New Roman" panose="02020603050405020304" pitchFamily="18" charset="0"/>
                <a:cs typeface="Times New Roman" panose="02020603050405020304" pitchFamily="18" charset="0"/>
              </a:rPr>
              <a:t>Manual test stages assert that the system is usable and fulﬁlls its requirements, detect any defects not caught by automated tests, and verify that it provides value to its users. These stages might typically include exploratory testing environments, integration environments, and UAT (user acceptance testing). </a:t>
            </a:r>
            <a:endParaRPr lang="en-US" sz="2400" dirty="0">
              <a:latin typeface="Times New Roman" panose="02020603050405020304" pitchFamily="18" charset="0"/>
              <a:cs typeface="Times New Roman" panose="02020603050405020304" pitchFamily="18" charset="0"/>
            </a:endParaRPr>
          </a:p>
          <a:p>
            <a:pPr marL="0" indent="0">
              <a:buNone/>
            </a:pPr>
            <a:r>
              <a:rPr lang="en-US" sz="2400" dirty="0" smtClean="0">
                <a:latin typeface="Times New Roman" panose="02020603050405020304" pitchFamily="18" charset="0"/>
                <a:cs typeface="Times New Roman" panose="02020603050405020304" pitchFamily="18" charset="0"/>
              </a:rPr>
              <a:t>4. Release </a:t>
            </a:r>
            <a:r>
              <a:rPr lang="en-US" sz="2400" dirty="0">
                <a:latin typeface="Times New Roman" panose="02020603050405020304" pitchFamily="18" charset="0"/>
                <a:cs typeface="Times New Roman" panose="02020603050405020304" pitchFamily="18" charset="0"/>
              </a:rPr>
              <a:t>stage delivers the system to users, either as packaged software or by deploying it into a production or staging environment (a staging environment is a testing environment identical to the production environment).</a:t>
            </a:r>
            <a:endParaRPr lang="en-US" sz="2400" dirty="0">
              <a:latin typeface="Times New Roman" panose="02020603050405020304" pitchFamily="18" charset="0"/>
              <a:cs typeface="Times New Roman" panose="02020603050405020304" pitchFamily="18" charset="0"/>
            </a:endParaRP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3673" y="166255"/>
            <a:ext cx="10071181" cy="1687499"/>
          </a:xfrm>
        </p:spPr>
        <p:txBody>
          <a:bodyPr>
            <a:normAutofit/>
          </a:bodyPr>
          <a:lstStyle/>
          <a:p>
            <a:r>
              <a:rPr lang="en-US" sz="2800" dirty="0"/>
              <a:t>A Basic Deployment Pipeline </a:t>
            </a:r>
            <a:endParaRPr lang="en-US" sz="2800" dirty="0"/>
          </a:p>
        </p:txBody>
      </p:sp>
      <p:pic>
        <p:nvPicPr>
          <p:cNvPr id="4" name="Content Placeholder 3"/>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983673" y="665018"/>
            <a:ext cx="10210800" cy="6345382"/>
          </a:xfr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TM10001114[[fn=Gallery]]</Template>
  <TotalTime>0</TotalTime>
  <Words>24771</Words>
  <Application>WPS Presentation</Application>
  <PresentationFormat>Custom</PresentationFormat>
  <Paragraphs>407</Paragraphs>
  <Slides>78</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78</vt:i4>
      </vt:variant>
    </vt:vector>
  </HeadingPairs>
  <TitlesOfParts>
    <vt:vector size="87" baseType="lpstr">
      <vt:lpstr>Arial</vt:lpstr>
      <vt:lpstr>SimSun</vt:lpstr>
      <vt:lpstr>Wingdings</vt:lpstr>
      <vt:lpstr>Times New Roman</vt:lpstr>
      <vt:lpstr>Gill Sans MT</vt:lpstr>
      <vt:lpstr>Microsoft YaHei</vt:lpstr>
      <vt:lpstr>Arial Unicode MS</vt:lpstr>
      <vt:lpstr>Calibri</vt:lpstr>
      <vt:lpstr>Gallery</vt:lpstr>
      <vt:lpstr>MODULE 3</vt:lpstr>
      <vt:lpstr>What Is a Deployment Pipeline?</vt:lpstr>
      <vt:lpstr>What Is a Deployment Pipeline?</vt:lpstr>
      <vt:lpstr>Changes moving through the deployment pipeline</vt:lpstr>
      <vt:lpstr>PowerPoint 演示文稿</vt:lpstr>
      <vt:lpstr>PowerPoint 演示文稿</vt:lpstr>
      <vt:lpstr>PowerPoint 演示文稿</vt:lpstr>
      <vt:lpstr>PowerPoint 演示文稿</vt:lpstr>
      <vt:lpstr>A Basic Deployment Pipeline </vt:lpstr>
      <vt:lpstr>PowerPoint 演示文稿</vt:lpstr>
      <vt:lpstr>PowerPoint 演示文稿</vt:lpstr>
      <vt:lpstr>Deployment pipeline practises</vt:lpstr>
      <vt:lpstr>Deployment pipeline practises</vt:lpstr>
      <vt:lpstr>PowerPoint 演示文稿</vt:lpstr>
      <vt:lpstr>PowerPoint 演示文稿</vt:lpstr>
      <vt:lpstr>PowerPoint 演示文稿</vt:lpstr>
      <vt:lpstr>PowerPoint 演示文稿</vt:lpstr>
      <vt:lpstr>Deployment pipeline practises</vt:lpstr>
      <vt:lpstr>Build and deployment scripting</vt:lpstr>
      <vt:lpstr>PowerPoint 演示文稿</vt:lpstr>
      <vt:lpstr>An Overview of Build Tools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Different types of build tools</vt:lpstr>
      <vt:lpstr>PowerPoint 演示文稿</vt:lpstr>
      <vt:lpstr>Different types of build tools</vt:lpstr>
      <vt:lpstr>Different types of build tools</vt:lpstr>
      <vt:lpstr>PowerPoint 演示文稿</vt:lpstr>
      <vt:lpstr>Different types of build tools</vt:lpstr>
      <vt:lpstr>PowerPoint 演示文稿</vt:lpstr>
      <vt:lpstr>Different types of build tools</vt:lpstr>
      <vt:lpstr>Different types of build tools</vt:lpstr>
      <vt:lpstr>Principles and Practices of Build and Deployment Scripting</vt:lpstr>
      <vt:lpstr>PowerPoint 演示文稿</vt:lpstr>
      <vt:lpstr>Principles and Practices of Build and Deployment Scripting</vt:lpstr>
      <vt:lpstr>PowerPoint 演示文稿</vt:lpstr>
      <vt:lpstr>Principles and Practices of Build and Deployment Scripting</vt:lpstr>
      <vt:lpstr>PowerPoint 演示文稿</vt:lpstr>
      <vt:lpstr>PowerPoint 演示文稿</vt:lpstr>
      <vt:lpstr>Principles and Practices of Build and Deployment Scripting</vt:lpstr>
      <vt:lpstr>PowerPoint 演示文稿</vt:lpstr>
      <vt:lpstr>PowerPoint 演示文稿</vt:lpstr>
      <vt:lpstr>PowerPoint 演示文稿</vt:lpstr>
      <vt:lpstr>Commit stage</vt:lpstr>
      <vt:lpstr>Commit stage</vt:lpstr>
      <vt:lpstr>PowerPoint 演示文稿</vt:lpstr>
      <vt:lpstr>PowerPoint 演示文稿</vt:lpstr>
      <vt:lpstr>Commit stage principles and practices</vt:lpstr>
      <vt:lpstr>Commit stage principles and practices</vt:lpstr>
      <vt:lpstr>Commit stage principles and practices</vt:lpstr>
      <vt:lpstr>PowerPoint 演示文稿</vt:lpstr>
      <vt:lpstr>PowerPoint 演示文稿</vt:lpstr>
      <vt:lpstr>Commit stage principles and practices</vt:lpstr>
      <vt:lpstr>Commit stage principles and practices</vt:lpstr>
      <vt:lpstr>Commit stage principles and practices</vt:lpstr>
      <vt:lpstr>PowerPoint 演示文稿</vt:lpstr>
      <vt:lpstr>The result of  commit stage</vt:lpstr>
      <vt:lpstr>PowerPoint 演示文稿</vt:lpstr>
      <vt:lpstr>The result of  commit stage</vt:lpstr>
      <vt:lpstr>  Figure shows a diagram of the use of an artifact repository in a typical installation </vt:lpstr>
      <vt:lpstr>PowerPoint 演示文稿</vt:lpstr>
      <vt:lpstr>PowerPoint 演示文稿</vt:lpstr>
      <vt:lpstr>PowerPoint 演示文稿</vt:lpstr>
      <vt:lpstr>PowerPoint 演示文稿</vt:lpstr>
      <vt:lpstr>PowerPoint 演示文稿</vt:lpstr>
      <vt:lpstr>Commit test suite principles and practices</vt:lpstr>
      <vt:lpstr>Commit test suite principles and practices</vt:lpstr>
      <vt:lpstr>Commit test suite principles and practices</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2</dc:title>
  <dc:creator>Jetty</dc:creator>
  <cp:lastModifiedBy>Ammu</cp:lastModifiedBy>
  <cp:revision>270</cp:revision>
  <dcterms:created xsi:type="dcterms:W3CDTF">2017-02-03T21:24:00Z</dcterms:created>
  <dcterms:modified xsi:type="dcterms:W3CDTF">2021-05-24T05:41:43Z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1033-11.2.0.10093</vt:lpwstr>
  </property>
</Properties>
</file>