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63" r:id="rId3"/>
    <p:sldId id="272" r:id="rId4"/>
    <p:sldId id="257" r:id="rId5"/>
    <p:sldId id="258" r:id="rId6"/>
    <p:sldId id="261" r:id="rId7"/>
    <p:sldId id="262" r:id="rId8"/>
    <p:sldId id="264" r:id="rId9"/>
    <p:sldId id="268" r:id="rId10"/>
    <p:sldId id="273" r:id="rId11"/>
    <p:sldId id="266" r:id="rId12"/>
    <p:sldId id="271" r:id="rId13"/>
    <p:sldId id="259" r:id="rId14"/>
    <p:sldId id="260" r:id="rId15"/>
    <p:sldId id="269"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8587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5493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61714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1124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05330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5053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214283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9149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2621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2138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741725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2717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172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7012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4146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8222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6/27/2024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3320795"/>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guru99.com/end-to-end-testing.html" TargetMode="External"/><Relationship Id="rId2" Type="http://schemas.openxmlformats.org/officeDocument/2006/relationships/hyperlink" Target="https://www.guru99.com/junit-tutorial.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623870" cy="1135500"/>
          </a:xfrm>
        </p:spPr>
        <p:txBody>
          <a:bodyPr>
            <a:normAutofit fontScale="90000"/>
          </a:bodyPr>
          <a:lstStyle/>
          <a:p>
            <a:r>
              <a:rPr lang="en-US" sz="4800" dirty="0" smtClean="0">
                <a:latin typeface="Times New Roman" panose="02020603050405020304" pitchFamily="18" charset="0"/>
                <a:cs typeface="Times New Roman" panose="02020603050405020304" pitchFamily="18" charset="0"/>
              </a:rPr>
              <a:t>PARALLEL  TESTING </a:t>
            </a:r>
            <a:r>
              <a:rPr lang="en-US" sz="2800" dirty="0" smtClean="0">
                <a:latin typeface="Times New Roman" panose="02020603050405020304" pitchFamily="18" charset="0"/>
                <a:cs typeface="Times New Roman" panose="02020603050405020304" pitchFamily="18" charset="0"/>
              </a:rPr>
              <a:t>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(SELENIUM JAVA + TESTNG)</a:t>
            </a:r>
            <a:endParaRPr lang="en-IN"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dirty="0" smtClean="0"/>
              <a:t>ANJANA P (11265)</a:t>
            </a:r>
            <a:endParaRPr lang="en-IN" dirty="0"/>
          </a:p>
        </p:txBody>
      </p:sp>
    </p:spTree>
    <p:extLst>
      <p:ext uri="{BB962C8B-B14F-4D97-AF65-F5344CB8AC3E}">
        <p14:creationId xmlns:p14="http://schemas.microsoft.com/office/powerpoint/2010/main" val="1465522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5110" y="809897"/>
            <a:ext cx="6740078" cy="3752736"/>
          </a:xfrm>
          <a:prstGeom prst="rect">
            <a:avLst/>
          </a:prstGeom>
        </p:spPr>
      </p:pic>
    </p:spTree>
    <p:extLst>
      <p:ext uri="{BB962C8B-B14F-4D97-AF65-F5344CB8AC3E}">
        <p14:creationId xmlns:p14="http://schemas.microsoft.com/office/powerpoint/2010/main" val="3257480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6754"/>
            <a:ext cx="8596668" cy="1058092"/>
          </a:xfrm>
        </p:spPr>
        <p:txBody>
          <a:bodyPr>
            <a:noAutofit/>
          </a:bodyPr>
          <a:lstStyle/>
          <a:p>
            <a:r>
              <a:rPr lang="en-US" dirty="0" smtClean="0">
                <a:latin typeface="Times New Roman" panose="02020603050405020304" pitchFamily="18" charset="0"/>
                <a:cs typeface="Times New Roman" panose="02020603050405020304" pitchFamily="18" charset="0"/>
              </a:rPr>
              <a:t>Output</a:t>
            </a:r>
            <a:endParaRPr lang="en-IN"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1645" y="2281477"/>
            <a:ext cx="4692664" cy="2982853"/>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4131" y="901337"/>
            <a:ext cx="4105949" cy="4754880"/>
          </a:xfrm>
          <a:prstGeom prst="rect">
            <a:avLst/>
          </a:prstGeom>
        </p:spPr>
      </p:pic>
    </p:spTree>
    <p:extLst>
      <p:ext uri="{BB962C8B-B14F-4D97-AF65-F5344CB8AC3E}">
        <p14:creationId xmlns:p14="http://schemas.microsoft.com/office/powerpoint/2010/main" val="1460135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74320"/>
            <a:ext cx="8911687" cy="836023"/>
          </a:xfrm>
        </p:spPr>
        <p:txBody>
          <a:bodyPr>
            <a:normAutofit/>
          </a:bodyPr>
          <a:lstStyle/>
          <a:p>
            <a:r>
              <a:rPr lang="en-US" dirty="0">
                <a:latin typeface="Times New Roman" panose="02020603050405020304" pitchFamily="18" charset="0"/>
                <a:cs typeface="Times New Roman" panose="02020603050405020304" pitchFamily="18" charset="0"/>
              </a:rPr>
              <a:t>R</a:t>
            </a:r>
            <a:r>
              <a:rPr lang="en-US" dirty="0" smtClean="0">
                <a:latin typeface="Times New Roman" panose="02020603050405020304" pitchFamily="18" charset="0"/>
                <a:cs typeface="Times New Roman" panose="02020603050405020304" pitchFamily="18" charset="0"/>
              </a:rPr>
              <a:t>eport</a:t>
            </a:r>
            <a:endParaRPr lang="en-IN"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4458" y="940526"/>
            <a:ext cx="6150854" cy="5577840"/>
          </a:xfrm>
        </p:spPr>
      </p:pic>
    </p:spTree>
    <p:extLst>
      <p:ext uri="{BB962C8B-B14F-4D97-AF65-F5344CB8AC3E}">
        <p14:creationId xmlns:p14="http://schemas.microsoft.com/office/powerpoint/2010/main" val="1773005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3291" y="532670"/>
            <a:ext cx="8911687" cy="1280890"/>
          </a:xfrm>
        </p:spPr>
        <p:txBody>
          <a:bodyPr/>
          <a:lstStyle/>
          <a:p>
            <a:r>
              <a:rPr lang="en-IN" dirty="0" smtClean="0">
                <a:latin typeface="Times New Roman" panose="02020603050405020304" pitchFamily="18" charset="0"/>
                <a:cs typeface="Times New Roman" panose="02020603050405020304" pitchFamily="18" charset="0"/>
              </a:rPr>
              <a:t>ADVANTAGES OF PARALLEL TESTING</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36915"/>
            <a:ext cx="9590072" cy="5225142"/>
          </a:xfrm>
        </p:spPr>
        <p:txBody>
          <a:bodyPr>
            <a:normAutofit lnSpcReduction="10000"/>
          </a:bodyPr>
          <a:lstStyle/>
          <a:p>
            <a:r>
              <a:rPr lang="en-US" sz="2400" b="1" dirty="0">
                <a:latin typeface="Times New Roman" panose="02020603050405020304" pitchFamily="18" charset="0"/>
                <a:cs typeface="Times New Roman" panose="02020603050405020304" pitchFamily="18" charset="0"/>
              </a:rPr>
              <a:t>Reduces Time</a:t>
            </a:r>
            <a:r>
              <a:rPr lang="en-US" sz="2400" dirty="0">
                <a:latin typeface="Times New Roman" panose="02020603050405020304" pitchFamily="18" charset="0"/>
                <a:cs typeface="Times New Roman" panose="02020603050405020304" pitchFamily="18" charset="0"/>
              </a:rPr>
              <a:t>: Running the tests in parallel reduces the overall execution time.</a:t>
            </a:r>
          </a:p>
          <a:p>
            <a:r>
              <a:rPr lang="en-US" sz="2400" b="1" dirty="0">
                <a:latin typeface="Times New Roman" panose="02020603050405020304" pitchFamily="18" charset="0"/>
                <a:cs typeface="Times New Roman" panose="02020603050405020304" pitchFamily="18" charset="0"/>
              </a:rPr>
              <a:t>Allow Multi-Threaded Tests</a:t>
            </a:r>
            <a:r>
              <a:rPr lang="en-US" sz="2400" dirty="0">
                <a:latin typeface="Times New Roman" panose="02020603050405020304" pitchFamily="18" charset="0"/>
                <a:cs typeface="Times New Roman" panose="02020603050405020304" pitchFamily="18" charset="0"/>
              </a:rPr>
              <a:t>: Using the parallel execution in </a:t>
            </a:r>
            <a:r>
              <a:rPr lang="en-US" sz="2400" dirty="0" err="1">
                <a:latin typeface="Times New Roman" panose="02020603050405020304" pitchFamily="18" charset="0"/>
                <a:cs typeface="Times New Roman" panose="02020603050405020304" pitchFamily="18" charset="0"/>
              </a:rPr>
              <a:t>TestNG</a:t>
            </a:r>
            <a:r>
              <a:rPr lang="en-US" sz="2400" dirty="0">
                <a:latin typeface="Times New Roman" panose="02020603050405020304" pitchFamily="18" charset="0"/>
                <a:cs typeface="Times New Roman" panose="02020603050405020304" pitchFamily="18" charset="0"/>
              </a:rPr>
              <a:t>, we can allow multiple threads to run simultaneously on the test case providing independence in the execution of different components of the software</a:t>
            </a:r>
            <a:r>
              <a:rPr lang="en-US" sz="2400" dirty="0" smtClean="0">
                <a:latin typeface="Times New Roman" panose="02020603050405020304" pitchFamily="18" charset="0"/>
                <a:cs typeface="Times New Roman" panose="02020603050405020304" pitchFamily="18" charset="0"/>
              </a:rPr>
              <a:t>.</a:t>
            </a:r>
          </a:p>
          <a:p>
            <a:r>
              <a:rPr lang="en-US" sz="2400" b="1" dirty="0" smtClean="0">
                <a:latin typeface="Times New Roman" panose="02020603050405020304" pitchFamily="18" charset="0"/>
                <a:cs typeface="Times New Roman" panose="02020603050405020304" pitchFamily="18" charset="0"/>
              </a:rPr>
              <a:t>Improved efficiency: </a:t>
            </a:r>
            <a:r>
              <a:rPr lang="en-US" sz="2400" dirty="0" smtClean="0">
                <a:latin typeface="Times New Roman" panose="02020603050405020304" pitchFamily="18" charset="0"/>
                <a:cs typeface="Times New Roman" panose="02020603050405020304" pitchFamily="18" charset="0"/>
              </a:rPr>
              <a:t>Parallel testing maximizes resource utilization by distributing tests across multiple machines, threads, or processes. It improving testing efficiency.</a:t>
            </a:r>
          </a:p>
          <a:p>
            <a:r>
              <a:rPr lang="en-US" sz="2400" b="1" dirty="0" smtClean="0">
                <a:latin typeface="Times New Roman" panose="02020603050405020304" pitchFamily="18" charset="0"/>
                <a:cs typeface="Times New Roman" panose="02020603050405020304" pitchFamily="18" charset="0"/>
              </a:rPr>
              <a:t>Early bug detection: </a:t>
            </a:r>
            <a:r>
              <a:rPr lang="en-US" sz="2400" dirty="0" smtClean="0">
                <a:latin typeface="Times New Roman" panose="02020603050405020304" pitchFamily="18" charset="0"/>
                <a:cs typeface="Times New Roman" panose="02020603050405020304" pitchFamily="18" charset="0"/>
              </a:rPr>
              <a:t>Running tests in parallel allows for faster detection of bugs and issues. Defects can be identified and addressed earlier in the development cycle, leading to faster resolution and reduced overall costs.</a:t>
            </a:r>
          </a:p>
          <a:p>
            <a:r>
              <a:rPr lang="en-US" sz="2400" dirty="0" smtClean="0">
                <a:latin typeface="Times New Roman" panose="02020603050405020304" pitchFamily="18" charset="0"/>
                <a:cs typeface="Times New Roman" panose="02020603050405020304" pitchFamily="18" charset="0"/>
              </a:rPr>
              <a:t>We are just  organizing the execution by the use of annotation.</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6694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731" y="624110"/>
            <a:ext cx="9897881" cy="1280890"/>
          </a:xfrm>
        </p:spPr>
        <p:txBody>
          <a:bodyPr/>
          <a:lstStyle/>
          <a:p>
            <a:r>
              <a:rPr lang="en-IN" dirty="0" smtClean="0">
                <a:latin typeface="Times New Roman" panose="02020603050405020304" pitchFamily="18" charset="0"/>
                <a:cs typeface="Times New Roman" panose="02020603050405020304" pitchFamily="18" charset="0"/>
              </a:rPr>
              <a:t>DISADVANTAGES OF PARALLEL TESTING</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8774" y="2024743"/>
            <a:ext cx="10827278" cy="4565259"/>
          </a:xfrm>
        </p:spPr>
        <p:txBody>
          <a:bodyPr>
            <a:normAutofit/>
          </a:bodyPr>
          <a:lstStyle/>
          <a:p>
            <a:r>
              <a:rPr lang="en-US" sz="2400" b="1" dirty="0" smtClean="0">
                <a:latin typeface="Times New Roman" panose="02020603050405020304" pitchFamily="18" charset="0"/>
                <a:cs typeface="Times New Roman" panose="02020603050405020304" pitchFamily="18" charset="0"/>
              </a:rPr>
              <a:t>Fails On Dependent Modules </a:t>
            </a:r>
            <a:r>
              <a:rPr lang="en-US" sz="2400" dirty="0" smtClean="0">
                <a:latin typeface="Times New Roman" panose="02020603050405020304" pitchFamily="18" charset="0"/>
                <a:cs typeface="Times New Roman" panose="02020603050405020304" pitchFamily="18" charset="0"/>
              </a:rPr>
              <a:t>:  Most </a:t>
            </a:r>
            <a:r>
              <a:rPr lang="en-US" sz="2400" dirty="0">
                <a:latin typeface="Times New Roman" panose="02020603050405020304" pitchFamily="18" charset="0"/>
                <a:cs typeface="Times New Roman" panose="02020603050405020304" pitchFamily="18" charset="0"/>
              </a:rPr>
              <a:t>of the times the tests are inter-dependent, hence failing chances are more.</a:t>
            </a:r>
          </a:p>
          <a:p>
            <a:pPr algn="just"/>
            <a:r>
              <a:rPr lang="en-US" sz="2400" b="1" dirty="0" smtClean="0">
                <a:latin typeface="Times New Roman" panose="02020603050405020304" pitchFamily="18" charset="0"/>
                <a:cs typeface="Times New Roman" panose="02020603050405020304" pitchFamily="18" charset="0"/>
              </a:rPr>
              <a:t>Program Flow Sequence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tester should be well aware of the program flow to create parallel testing modules</a:t>
            </a:r>
            <a:r>
              <a:rPr lang="en-US" sz="2400" dirty="0" smtClean="0">
                <a:latin typeface="Times New Roman" panose="02020603050405020304" pitchFamily="18" charset="0"/>
                <a:cs typeface="Times New Roman" panose="02020603050405020304" pitchFamily="18" charset="0"/>
              </a:rPr>
              <a:t>.</a:t>
            </a:r>
            <a:r>
              <a:rPr lang="en-US" dirty="0"/>
              <a:t> </a:t>
            </a:r>
            <a:r>
              <a:rPr lang="en-US" sz="2400" dirty="0">
                <a:latin typeface="Times New Roman" panose="02020603050405020304" pitchFamily="18" charset="0"/>
                <a:cs typeface="Times New Roman" panose="02020603050405020304" pitchFamily="18" charset="0"/>
              </a:rPr>
              <a:t>Testers need to know which modules must run simultaneously and which modules must follow a pattern to ensure proper operation.</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9568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13509"/>
            <a:ext cx="8911687" cy="1591491"/>
          </a:xfrm>
        </p:spPr>
        <p:txBody>
          <a:bodyPr/>
          <a:lstStyle/>
          <a:p>
            <a:r>
              <a:rPr lang="en-US" dirty="0" smtClean="0">
                <a:latin typeface="Times New Roman" panose="02020603050405020304" pitchFamily="18" charset="0"/>
                <a:cs typeface="Times New Roman" panose="02020603050405020304" pitchFamily="18" charset="0"/>
              </a:rPr>
              <a:t>          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4846" y="1267097"/>
            <a:ext cx="10289766" cy="4644125"/>
          </a:xfrm>
        </p:spPr>
        <p:txBody>
          <a:bodyPr>
            <a:normAutofit/>
          </a:bodyPr>
          <a:lstStyle/>
          <a:p>
            <a:r>
              <a:rPr lang="en-US" sz="2400" dirty="0">
                <a:latin typeface="Times New Roman" panose="02020603050405020304" pitchFamily="18" charset="0"/>
                <a:cs typeface="Times New Roman" panose="02020603050405020304" pitchFamily="18" charset="0"/>
              </a:rPr>
              <a:t> Parallel execution allows multiple tests to run simultaneously, reducing the total execution </a:t>
            </a:r>
            <a:r>
              <a:rPr lang="en-US" sz="2400" dirty="0" smtClean="0">
                <a:latin typeface="Times New Roman" panose="02020603050405020304" pitchFamily="18" charset="0"/>
                <a:cs typeface="Times New Roman" panose="02020603050405020304" pitchFamily="18" charset="0"/>
              </a:rPr>
              <a:t>time </a:t>
            </a:r>
            <a:r>
              <a:rPr lang="en-US" sz="2400" dirty="0">
                <a:latin typeface="Times New Roman" panose="02020603050405020304" pitchFamily="18" charset="0"/>
                <a:cs typeface="Times New Roman" panose="02020603050405020304" pitchFamily="18" charset="0"/>
              </a:rPr>
              <a:t>and improves test efficiency</a:t>
            </a:r>
            <a:r>
              <a:rPr lang="en-US" sz="2400" dirty="0" smtClean="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It allows you to run multiple tests concurrently on different browsers, devices, or environments instead of running them sequentially</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Resource </a:t>
            </a:r>
            <a:r>
              <a:rPr lang="en-US" sz="2400" dirty="0">
                <a:latin typeface="Times New Roman" panose="02020603050405020304" pitchFamily="18" charset="0"/>
                <a:cs typeface="Times New Roman" panose="02020603050405020304" pitchFamily="18" charset="0"/>
              </a:rPr>
              <a:t>Optimization: You can make better use of your hardware resources, as multiple tests can run concurrently on different threads or even on different </a:t>
            </a:r>
            <a:r>
              <a:rPr lang="en-US" sz="2400" dirty="0" smtClean="0">
                <a:latin typeface="Times New Roman" panose="02020603050405020304" pitchFamily="18" charset="0"/>
                <a:cs typeface="Times New Roman" panose="02020603050405020304" pitchFamily="18" charset="0"/>
              </a:rPr>
              <a:t>machines.</a:t>
            </a:r>
          </a:p>
          <a:p>
            <a:r>
              <a:rPr lang="en-US" sz="2400" dirty="0" smtClean="0">
                <a:latin typeface="Times New Roman" panose="02020603050405020304" pitchFamily="18" charset="0"/>
                <a:cs typeface="Times New Roman" panose="02020603050405020304" pitchFamily="18" charset="0"/>
              </a:rPr>
              <a:t>Each </a:t>
            </a:r>
            <a:r>
              <a:rPr lang="en-US" sz="2400" dirty="0">
                <a:latin typeface="Times New Roman" panose="02020603050405020304" pitchFamily="18" charset="0"/>
                <a:cs typeface="Times New Roman" panose="02020603050405020304" pitchFamily="18" charset="0"/>
              </a:rPr>
              <a:t>test runs independently, utilizing separate browser instances or devices, ensuring that tests do not interfere.</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8900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01582" y="6271140"/>
            <a:ext cx="8144622" cy="1646302"/>
          </a:xfrm>
        </p:spPr>
        <p:txBody>
          <a:bodyPr/>
          <a:lstStyle/>
          <a:p>
            <a:endParaRPr lang="en-IN" dirty="0"/>
          </a:p>
        </p:txBody>
      </p:sp>
      <p:pic>
        <p:nvPicPr>
          <p:cNvPr id="1026" name="Picture 2" descr="Thank You Images – Browse 306,068 Stock Photos, Vectors, and Video | Adobe  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6604" y="2207305"/>
            <a:ext cx="599703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699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668" y="609600"/>
            <a:ext cx="7680333" cy="566057"/>
          </a:xfrm>
        </p:spPr>
        <p:txBody>
          <a:bodyPr>
            <a:noAutofit/>
          </a:bodyPr>
          <a:lstStyle/>
          <a:p>
            <a:r>
              <a:rPr lang="en-US" dirty="0" smtClean="0">
                <a:latin typeface="Times New Roman" panose="02020603050405020304" pitchFamily="18" charset="0"/>
                <a:cs typeface="Times New Roman" panose="02020603050405020304" pitchFamily="18" charset="0"/>
              </a:rPr>
              <a:t>TESTNG</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267097"/>
            <a:ext cx="8596668" cy="4774265"/>
          </a:xfrm>
        </p:spPr>
        <p:txBody>
          <a:bodyPr>
            <a:normAutofit/>
          </a:bodyPr>
          <a:lstStyle/>
          <a:p>
            <a:r>
              <a:rPr lang="en-US" sz="2400" b="1" dirty="0" err="1">
                <a:latin typeface="Times New Roman" panose="02020603050405020304" pitchFamily="18" charset="0"/>
                <a:cs typeface="Times New Roman" panose="02020603050405020304" pitchFamily="18" charset="0"/>
              </a:rPr>
              <a:t>TestNG</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an automation testing framework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NG </a:t>
            </a:r>
            <a:r>
              <a:rPr lang="en-US" sz="2400" dirty="0">
                <a:latin typeface="Times New Roman" panose="02020603050405020304" pitchFamily="18" charset="0"/>
                <a:cs typeface="Times New Roman" panose="02020603050405020304" pitchFamily="18" charset="0"/>
              </a:rPr>
              <a:t>stands for “Next Generation”. </a:t>
            </a:r>
            <a:endParaRPr lang="en-US" sz="2400" dirty="0" smtClean="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TestNG</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inspired by </a:t>
            </a:r>
            <a:r>
              <a:rPr lang="en-US" sz="2400" dirty="0">
                <a:latin typeface="Times New Roman" panose="02020603050405020304" pitchFamily="18" charset="0"/>
                <a:cs typeface="Times New Roman" panose="02020603050405020304" pitchFamily="18" charset="0"/>
                <a:hlinkClick r:id="rId2"/>
              </a:rPr>
              <a:t>JUnit </a:t>
            </a:r>
            <a:r>
              <a:rPr lang="en-US" sz="2400" dirty="0">
                <a:latin typeface="Times New Roman" panose="02020603050405020304" pitchFamily="18" charset="0"/>
                <a:cs typeface="Times New Roman" panose="02020603050405020304" pitchFamily="18" charset="0"/>
              </a:rPr>
              <a:t>which uses the annotations </a:t>
            </a:r>
            <a:r>
              <a:rPr lang="en-US" sz="2400" dirty="0" smtClean="0">
                <a:latin typeface="Times New Roman" panose="02020603050405020304" pitchFamily="18" charset="0"/>
                <a:cs typeface="Times New Roman" panose="02020603050405020304" pitchFamily="18" charset="0"/>
              </a:rPr>
              <a:t>(@).</a:t>
            </a:r>
          </a:p>
          <a:p>
            <a:r>
              <a:rPr lang="en-US" sz="2400" dirty="0" err="1" smtClean="0">
                <a:latin typeface="Times New Roman" panose="02020603050405020304" pitchFamily="18" charset="0"/>
                <a:cs typeface="Times New Roman" panose="02020603050405020304" pitchFamily="18" charset="0"/>
              </a:rPr>
              <a:t>TestNG</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overcomes the disadvantages of JUnit and is designed to make </a:t>
            </a:r>
            <a:r>
              <a:rPr lang="en-US" sz="2400" dirty="0">
                <a:latin typeface="Times New Roman" panose="02020603050405020304" pitchFamily="18" charset="0"/>
                <a:cs typeface="Times New Roman" panose="02020603050405020304" pitchFamily="18" charset="0"/>
                <a:hlinkClick r:id="rId3"/>
              </a:rPr>
              <a:t>end-to-end testing</a:t>
            </a:r>
            <a:r>
              <a:rPr lang="en-US" sz="2400" dirty="0">
                <a:latin typeface="Times New Roman" panose="02020603050405020304" pitchFamily="18" charset="0"/>
                <a:cs typeface="Times New Roman" panose="02020603050405020304" pitchFamily="18" charset="0"/>
              </a:rPr>
              <a:t> easy.</a:t>
            </a:r>
          </a:p>
          <a:p>
            <a:r>
              <a:rPr lang="en-US" sz="2400" dirty="0">
                <a:latin typeface="Times New Roman" panose="02020603050405020304" pitchFamily="18" charset="0"/>
                <a:cs typeface="Times New Roman" panose="02020603050405020304" pitchFamily="18" charset="0"/>
              </a:rPr>
              <a:t>Using </a:t>
            </a:r>
            <a:r>
              <a:rPr lang="en-US" sz="2400" dirty="0" err="1">
                <a:latin typeface="Times New Roman" panose="02020603050405020304" pitchFamily="18" charset="0"/>
                <a:cs typeface="Times New Roman" panose="02020603050405020304" pitchFamily="18" charset="0"/>
              </a:rPr>
              <a:t>TestNG</a:t>
            </a:r>
            <a:r>
              <a:rPr lang="en-US" sz="2400" dirty="0">
                <a:latin typeface="Times New Roman" panose="02020603050405020304" pitchFamily="18" charset="0"/>
                <a:cs typeface="Times New Roman" panose="02020603050405020304" pitchFamily="18" charset="0"/>
              </a:rPr>
              <a:t>, you can generate a proper report, and you can easily come to know how many test cases are passed, failed, and skipped.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You </a:t>
            </a:r>
            <a:r>
              <a:rPr lang="en-US" sz="2400" dirty="0">
                <a:latin typeface="Times New Roman" panose="02020603050405020304" pitchFamily="18" charset="0"/>
                <a:cs typeface="Times New Roman" panose="02020603050405020304" pitchFamily="18" charset="0"/>
              </a:rPr>
              <a:t>can execute the failed test cases separately.</a:t>
            </a:r>
          </a:p>
        </p:txBody>
      </p:sp>
    </p:spTree>
    <p:extLst>
      <p:ext uri="{BB962C8B-B14F-4D97-AF65-F5344CB8AC3E}">
        <p14:creationId xmlns:p14="http://schemas.microsoft.com/office/powerpoint/2010/main" val="2012997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SELENIUM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31520" y="1345474"/>
            <a:ext cx="10773092" cy="4565748"/>
          </a:xfrm>
        </p:spPr>
        <p:txBody>
          <a:bodyPr>
            <a:normAutofit/>
          </a:bodyPr>
          <a:lstStyle/>
          <a:p>
            <a:r>
              <a:rPr lang="en-US" sz="2400" dirty="0" smtClean="0">
                <a:latin typeface="Times New Roman" panose="02020603050405020304" pitchFamily="18" charset="0"/>
                <a:cs typeface="Times New Roman" panose="02020603050405020304" pitchFamily="18" charset="0"/>
              </a:rPr>
              <a:t>It is a open source testing tool.</a:t>
            </a:r>
          </a:p>
          <a:p>
            <a:r>
              <a:rPr lang="en-US" sz="2400" dirty="0" smtClean="0">
                <a:latin typeface="Times New Roman" panose="02020603050405020304" pitchFamily="18" charset="0"/>
                <a:cs typeface="Times New Roman" panose="02020603050405020304" pitchFamily="18" charset="0"/>
              </a:rPr>
              <a:t>It is used for automating web application.</a:t>
            </a:r>
          </a:p>
          <a:p>
            <a:r>
              <a:rPr lang="en-US" sz="2400" dirty="0" smtClean="0">
                <a:latin typeface="Times New Roman" panose="02020603050405020304" pitchFamily="18" charset="0"/>
                <a:cs typeface="Times New Roman" panose="02020603050405020304" pitchFamily="18" charset="0"/>
              </a:rPr>
              <a:t>Selenium framework is a suite of automation testing tools based on the </a:t>
            </a:r>
            <a:r>
              <a:rPr lang="en-US" sz="2400" dirty="0" err="1" smtClean="0">
                <a:latin typeface="Times New Roman" panose="02020603050405020304" pitchFamily="18" charset="0"/>
                <a:cs typeface="Times New Roman" panose="02020603050405020304" pitchFamily="18" charset="0"/>
              </a:rPr>
              <a:t>javascript</a:t>
            </a:r>
            <a:r>
              <a:rPr lang="en-US" sz="2400" dirty="0" smtClean="0">
                <a:latin typeface="Times New Roman" panose="02020603050405020304" pitchFamily="18" charset="0"/>
                <a:cs typeface="Times New Roman" panose="02020603050405020304" pitchFamily="18" charset="0"/>
              </a:rPr>
              <a:t> framework.</a:t>
            </a:r>
          </a:p>
          <a:p>
            <a:r>
              <a:rPr lang="en-US" sz="2400" dirty="0" smtClean="0">
                <a:latin typeface="Times New Roman" panose="02020603050405020304" pitchFamily="18" charset="0"/>
                <a:cs typeface="Times New Roman" panose="02020603050405020304" pitchFamily="18" charset="0"/>
              </a:rPr>
              <a:t>Selenium is a suite of software tools</a:t>
            </a:r>
          </a:p>
          <a:p>
            <a:r>
              <a:rPr lang="en-US" sz="2400" dirty="0" smtClean="0">
                <a:latin typeface="Times New Roman" panose="02020603050405020304" pitchFamily="18" charset="0"/>
                <a:cs typeface="Times New Roman" panose="02020603050405020304" pitchFamily="18" charset="0"/>
              </a:rPr>
              <a:t>It allows developers and testers to automate the testing of web applications across different </a:t>
            </a:r>
            <a:r>
              <a:rPr lang="en-US" sz="2400" dirty="0" err="1" smtClean="0">
                <a:latin typeface="Times New Roman" panose="02020603050405020304" pitchFamily="18" charset="0"/>
                <a:cs typeface="Times New Roman" panose="02020603050405020304" pitchFamily="18" charset="0"/>
              </a:rPr>
              <a:t>browers</a:t>
            </a:r>
            <a:r>
              <a:rPr lang="en-US" sz="2400" dirty="0" smtClean="0">
                <a:latin typeface="Times New Roman" panose="02020603050405020304" pitchFamily="18" charset="0"/>
                <a:cs typeface="Times New Roman" panose="02020603050405020304" pitchFamily="18" charset="0"/>
              </a:rPr>
              <a:t> and platforms.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3649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2046" y="609600"/>
            <a:ext cx="7601956" cy="735874"/>
          </a:xfrm>
        </p:spPr>
        <p:txBody>
          <a:bodyPr/>
          <a:lstStyle/>
          <a:p>
            <a:r>
              <a:rPr lang="en-US" dirty="0" smtClean="0">
                <a:latin typeface="Times New Roman" panose="02020603050405020304" pitchFamily="18" charset="0"/>
                <a:cs typeface="Times New Roman" panose="02020603050405020304" pitchFamily="18" charset="0"/>
              </a:rPr>
              <a:t>PARALLEL  EXECUTION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724297"/>
            <a:ext cx="8596668" cy="4317066"/>
          </a:xfrm>
        </p:spPr>
        <p:txBody>
          <a:bodyPr>
            <a:normAutofit/>
          </a:bodyPr>
          <a:lstStyle/>
          <a:p>
            <a:r>
              <a:rPr lang="en-US" sz="2400" dirty="0">
                <a:latin typeface="Times New Roman" panose="02020603050405020304" pitchFamily="18" charset="0"/>
                <a:cs typeface="Times New Roman" panose="02020603050405020304" pitchFamily="18" charset="0"/>
              </a:rPr>
              <a:t>Parallel </a:t>
            </a:r>
            <a:r>
              <a:rPr lang="en-US" sz="2400" dirty="0" smtClean="0">
                <a:latin typeface="Times New Roman" panose="02020603050405020304" pitchFamily="18" charset="0"/>
                <a:cs typeface="Times New Roman" panose="02020603050405020304" pitchFamily="18" charset="0"/>
              </a:rPr>
              <a:t>testing is </a:t>
            </a:r>
            <a:r>
              <a:rPr lang="en-US" sz="2400" dirty="0">
                <a:latin typeface="Times New Roman" panose="02020603050405020304" pitchFamily="18" charset="0"/>
                <a:cs typeface="Times New Roman" panose="02020603050405020304" pitchFamily="18" charset="0"/>
              </a:rPr>
              <a:t>a process where multiple tests are executed simultaneously/in parallel in different thread </a:t>
            </a:r>
            <a:r>
              <a:rPr lang="en-US" sz="2400" dirty="0" smtClean="0">
                <a:latin typeface="Times New Roman" panose="02020603050405020304" pitchFamily="18" charset="0"/>
                <a:cs typeface="Times New Roman" panose="02020603050405020304" pitchFamily="18" charset="0"/>
              </a:rPr>
              <a:t>processes with </a:t>
            </a:r>
            <a:r>
              <a:rPr lang="en-US" sz="2400" dirty="0">
                <a:latin typeface="Times New Roman" panose="02020603050405020304" pitchFamily="18" charset="0"/>
                <a:cs typeface="Times New Roman" panose="02020603050405020304" pitchFamily="18" charset="0"/>
              </a:rPr>
              <a:t>respect to Selenium and </a:t>
            </a:r>
            <a:r>
              <a:rPr lang="en-US" sz="2400" dirty="0" err="1" smtClean="0">
                <a:latin typeface="Times New Roman" panose="02020603050405020304" pitchFamily="18" charset="0"/>
                <a:cs typeface="Times New Roman" panose="02020603050405020304" pitchFamily="18" charset="0"/>
              </a:rPr>
              <a:t>TestNG</a:t>
            </a:r>
            <a:r>
              <a:rPr lang="en-US" sz="2400" dirty="0" smtClean="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t </a:t>
            </a:r>
            <a:r>
              <a:rPr lang="en-US" sz="2400" dirty="0">
                <a:latin typeface="Times New Roman" panose="02020603050405020304" pitchFamily="18" charset="0"/>
                <a:cs typeface="Times New Roman" panose="02020603050405020304" pitchFamily="18" charset="0"/>
              </a:rPr>
              <a:t>allows you to execute multiple tests on different browsers, devices, environments in parallel and at the same time, instead of running it sequentially</a:t>
            </a:r>
            <a:r>
              <a:rPr lang="en-US"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The main purpose of running tests in parallel mode is to reduce execution time and do maximum environment coverage (browsers/devices/environment) in less time.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9038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05394"/>
            <a:ext cx="8596668" cy="5335969"/>
          </a:xfrm>
        </p:spPr>
        <p:txBody>
          <a:bodyPr>
            <a:normAutofit/>
          </a:bodyPr>
          <a:lstStyle/>
          <a:p>
            <a:r>
              <a:rPr lang="en-US" sz="2400" u="sng" dirty="0" smtClean="0">
                <a:latin typeface="Times New Roman" panose="02020603050405020304" pitchFamily="18" charset="0"/>
                <a:cs typeface="Times New Roman" panose="02020603050405020304" pitchFamily="18" charset="0"/>
              </a:rPr>
              <a:t>           FOR EXAMPLE:</a:t>
            </a:r>
          </a:p>
          <a:p>
            <a:r>
              <a:rPr lang="en-US" sz="2400" dirty="0">
                <a:latin typeface="Times New Roman" panose="02020603050405020304" pitchFamily="18" charset="0"/>
                <a:cs typeface="Times New Roman" panose="02020603050405020304" pitchFamily="18" charset="0"/>
              </a:rPr>
              <a:t>If you go with the traditional sequential flow, you need to execute the suite for </a:t>
            </a:r>
            <a:r>
              <a:rPr lang="en-US" sz="2400" dirty="0" smtClean="0">
                <a:latin typeface="Times New Roman" panose="02020603050405020304" pitchFamily="18" charset="0"/>
                <a:cs typeface="Times New Roman" panose="02020603050405020304" pitchFamily="18" charset="0"/>
              </a:rPr>
              <a:t>Demo </a:t>
            </a:r>
            <a:r>
              <a:rPr lang="en-US" sz="2400" dirty="0">
                <a:latin typeface="Times New Roman" panose="02020603050405020304" pitchFamily="18" charset="0"/>
                <a:cs typeface="Times New Roman" panose="02020603050405020304" pitchFamily="18" charset="0"/>
              </a:rPr>
              <a:t>W</a:t>
            </a:r>
            <a:r>
              <a:rPr lang="en-US" sz="2400" dirty="0" smtClean="0">
                <a:latin typeface="Times New Roman" panose="02020603050405020304" pitchFamily="18" charset="0"/>
                <a:cs typeface="Times New Roman" panose="02020603050405020304" pitchFamily="18" charset="0"/>
              </a:rPr>
              <a:t>eb </a:t>
            </a:r>
            <a:r>
              <a:rPr lang="en-US" sz="2400" dirty="0">
                <a:latin typeface="Times New Roman" panose="02020603050405020304" pitchFamily="18" charset="0"/>
                <a:cs typeface="Times New Roman" panose="02020603050405020304" pitchFamily="18" charset="0"/>
              </a:rPr>
              <a:t>S</a:t>
            </a:r>
            <a:r>
              <a:rPr lang="en-US" sz="2400" dirty="0" smtClean="0">
                <a:latin typeface="Times New Roman" panose="02020603050405020304" pitchFamily="18" charset="0"/>
                <a:cs typeface="Times New Roman" panose="02020603050405020304" pitchFamily="18" charset="0"/>
              </a:rPr>
              <a:t>hop </a:t>
            </a:r>
            <a:r>
              <a:rPr lang="en-US" sz="2400" dirty="0">
                <a:latin typeface="Times New Roman" panose="02020603050405020304" pitchFamily="18" charset="0"/>
                <a:cs typeface="Times New Roman" panose="02020603050405020304" pitchFamily="18" charset="0"/>
              </a:rPr>
              <a:t>browser first which would take 1 </a:t>
            </a:r>
            <a:r>
              <a:rPr lang="en-US" sz="2400" dirty="0" err="1">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and then you need to execute for </a:t>
            </a:r>
            <a:r>
              <a:rPr lang="en-US" sz="2400" dirty="0" smtClean="0">
                <a:latin typeface="Times New Roman" panose="02020603050405020304" pitchFamily="18" charset="0"/>
                <a:cs typeface="Times New Roman" panose="02020603050405020304" pitchFamily="18" charset="0"/>
              </a:rPr>
              <a:t>Flipkart </a:t>
            </a:r>
            <a:r>
              <a:rPr lang="en-US" sz="2400" dirty="0">
                <a:latin typeface="Times New Roman" panose="02020603050405020304" pitchFamily="18" charset="0"/>
                <a:cs typeface="Times New Roman" panose="02020603050405020304" pitchFamily="18" charset="0"/>
              </a:rPr>
              <a:t>browser which takes another 1 </a:t>
            </a:r>
            <a:r>
              <a:rPr lang="en-US" sz="2400" dirty="0" err="1" smtClean="0">
                <a:latin typeface="Times New Roman" panose="02020603050405020304" pitchFamily="18" charset="0"/>
                <a:cs typeface="Times New Roman" panose="02020603050405020304" pitchFamily="18" charset="0"/>
              </a:rPr>
              <a:t>hr</a:t>
            </a:r>
            <a:r>
              <a:rPr lang="en-US" sz="2400" dirty="0" smtClean="0">
                <a:latin typeface="Times New Roman" panose="02020603050405020304" pitchFamily="18" charset="0"/>
                <a:cs typeface="Times New Roman" panose="02020603050405020304" pitchFamily="18" charset="0"/>
              </a:rPr>
              <a:t> and then you need to execute for </a:t>
            </a:r>
            <a:r>
              <a:rPr lang="en-US" sz="2400" dirty="0" err="1" smtClean="0">
                <a:latin typeface="Times New Roman" panose="02020603050405020304" pitchFamily="18" charset="0"/>
                <a:cs typeface="Times New Roman" panose="02020603050405020304" pitchFamily="18" charset="0"/>
              </a:rPr>
              <a:t>Shopsy</a:t>
            </a:r>
            <a:r>
              <a:rPr lang="en-US" sz="2400" dirty="0" smtClean="0">
                <a:latin typeface="Times New Roman" panose="02020603050405020304" pitchFamily="18" charset="0"/>
                <a:cs typeface="Times New Roman" panose="02020603050405020304" pitchFamily="18" charset="0"/>
              </a:rPr>
              <a:t> browser which takes another 1hr.</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So, in total you would need </a:t>
            </a:r>
            <a:r>
              <a:rPr lang="en-US" sz="2400" dirty="0" smtClean="0">
                <a:latin typeface="Times New Roman" panose="02020603050405020304" pitchFamily="18" charset="0"/>
                <a:cs typeface="Times New Roman" panose="02020603050405020304" pitchFamily="18" charset="0"/>
              </a:rPr>
              <a:t>3 </a:t>
            </a:r>
            <a:r>
              <a:rPr lang="en-US" sz="2400" dirty="0" err="1">
                <a:latin typeface="Times New Roman" panose="02020603050405020304" pitchFamily="18" charset="0"/>
                <a:cs typeface="Times New Roman" panose="02020603050405020304" pitchFamily="18" charset="0"/>
              </a:rPr>
              <a:t>hrs</a:t>
            </a:r>
            <a:r>
              <a:rPr lang="en-US" sz="2400" dirty="0">
                <a:latin typeface="Times New Roman" panose="02020603050405020304" pitchFamily="18" charset="0"/>
                <a:cs typeface="Times New Roman" panose="02020603050405020304" pitchFamily="18" charset="0"/>
              </a:rPr>
              <a:t> to test in both the browsers.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By </a:t>
            </a:r>
            <a:r>
              <a:rPr lang="en-US" sz="2400" dirty="0">
                <a:latin typeface="Times New Roman" panose="02020603050405020304" pitchFamily="18" charset="0"/>
                <a:cs typeface="Times New Roman" panose="02020603050405020304" pitchFamily="18" charset="0"/>
              </a:rPr>
              <a:t>using a parallel mechanism, you can run simultaneously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browsers in just 1 </a:t>
            </a:r>
            <a:r>
              <a:rPr lang="en-US" sz="2400" dirty="0" err="1">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thereby reducing the execution time by 50%</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3370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300446"/>
            <a:ext cx="10269341" cy="1058091"/>
          </a:xfrm>
        </p:spPr>
        <p:txBody>
          <a:bodyPr>
            <a:noAutofit/>
          </a:bodyPr>
          <a:lstStyle/>
          <a:p>
            <a:r>
              <a:rPr lang="en-US" b="1" dirty="0" smtClean="0">
                <a:latin typeface="Times New Roman" panose="02020603050405020304" pitchFamily="18" charset="0"/>
                <a:cs typeface="Times New Roman" panose="02020603050405020304" pitchFamily="18" charset="0"/>
              </a:rPr>
              <a:t>HOW TO PERFORM PARALLEL EXECUTION IN TESTNG</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38590" y="1449977"/>
            <a:ext cx="9341877" cy="5525589"/>
          </a:xfrm>
        </p:spPr>
        <p:txBody>
          <a:bodyPr>
            <a:normAutofit/>
          </a:bodyPr>
          <a:lstStyle/>
          <a:p>
            <a:pPr lvl="0" defTabSz="914400" eaLnBrk="0" fontAlgn="base" hangingPunct="0">
              <a:spcBef>
                <a:spcPct val="0"/>
              </a:spcBef>
              <a:spcAft>
                <a:spcPct val="0"/>
              </a:spcAft>
              <a:buClrTx/>
              <a:buSzTx/>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parallel </a:t>
            </a:r>
            <a:r>
              <a:rPr lang="en-US" sz="2400" dirty="0">
                <a:latin typeface="Times New Roman" panose="02020603050405020304" pitchFamily="18" charset="0"/>
                <a:cs typeface="Times New Roman" panose="02020603050405020304" pitchFamily="18" charset="0"/>
              </a:rPr>
              <a:t>testing must be used with the test case methods to run them in parallel </a:t>
            </a:r>
            <a:r>
              <a:rPr lang="en-US" sz="2400" dirty="0" err="1" smtClean="0">
                <a:latin typeface="Times New Roman" panose="02020603050405020304" pitchFamily="18" charset="0"/>
                <a:cs typeface="Times New Roman" panose="02020603050405020304" pitchFamily="18" charset="0"/>
              </a:rPr>
              <a:t>TestNG</a:t>
            </a:r>
            <a:r>
              <a:rPr lang="en-US" sz="2400" dirty="0" smtClean="0">
                <a:latin typeface="Times New Roman" panose="02020603050405020304" pitchFamily="18" charset="0"/>
                <a:cs typeface="Times New Roman" panose="02020603050405020304" pitchFamily="18" charset="0"/>
              </a:rPr>
              <a:t> .</a:t>
            </a:r>
          </a:p>
          <a:p>
            <a:pPr lvl="0" defTabSz="914400" eaLnBrk="0" fontAlgn="base" hangingPunct="0">
              <a:spcBef>
                <a:spcPct val="0"/>
              </a:spcBef>
              <a:spcAft>
                <a:spcPct val="0"/>
              </a:spcAft>
              <a:buClrTx/>
              <a:buSzTx/>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parallel </a:t>
            </a:r>
            <a:r>
              <a:rPr lang="en-US" sz="2400" dirty="0">
                <a:latin typeface="Times New Roman" panose="02020603050405020304" pitchFamily="18" charset="0"/>
                <a:cs typeface="Times New Roman" panose="02020603050405020304" pitchFamily="18" charset="0"/>
              </a:rPr>
              <a:t>testing accepts the following keywords (</a:t>
            </a:r>
            <a:r>
              <a:rPr lang="en-US" sz="2400" i="1" dirty="0">
                <a:latin typeface="Times New Roman" panose="02020603050405020304" pitchFamily="18" charset="0"/>
                <a:cs typeface="Times New Roman" panose="02020603050405020304" pitchFamily="18" charset="0"/>
              </a:rPr>
              <a:t>values</a:t>
            </a:r>
            <a:r>
              <a:rPr lang="en-US" sz="2400" dirty="0">
                <a:latin typeface="Times New Roman" panose="02020603050405020304" pitchFamily="18" charset="0"/>
                <a:cs typeface="Times New Roman" panose="02020603050405020304" pitchFamily="18" charset="0"/>
              </a:rPr>
              <a:t>) in </a:t>
            </a:r>
            <a:r>
              <a:rPr lang="en-US" sz="2400" dirty="0" err="1" smtClean="0">
                <a:latin typeface="Times New Roman" panose="02020603050405020304" pitchFamily="18" charset="0"/>
                <a:cs typeface="Times New Roman" panose="02020603050405020304" pitchFamily="18" charset="0"/>
              </a:rPr>
              <a:t>TestNG</a:t>
            </a:r>
            <a:r>
              <a:rPr lang="en-US" sz="2400" dirty="0" smtClean="0">
                <a:latin typeface="Times New Roman" panose="02020603050405020304" pitchFamily="18" charset="0"/>
                <a:cs typeface="Times New Roman" panose="02020603050405020304" pitchFamily="18" charset="0"/>
              </a:rPr>
              <a:t>.</a:t>
            </a:r>
          </a:p>
          <a:p>
            <a:pPr lvl="0" defTabSz="914400" eaLnBrk="0" fontAlgn="base" hangingPunct="0">
              <a:spcBef>
                <a:spcPct val="0"/>
              </a:spcBef>
              <a:spcAft>
                <a:spcPct val="0"/>
              </a:spcAft>
              <a:buClrTx/>
              <a:buSzTx/>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Parallel test execution in </a:t>
            </a:r>
            <a:r>
              <a:rPr lang="en-US" sz="2400" dirty="0" err="1">
                <a:latin typeface="Times New Roman" panose="02020603050405020304" pitchFamily="18" charset="0"/>
                <a:cs typeface="Times New Roman" panose="02020603050405020304" pitchFamily="18" charset="0"/>
              </a:rPr>
              <a:t>TestNG</a:t>
            </a:r>
            <a:r>
              <a:rPr lang="en-US" sz="2400" dirty="0">
                <a:latin typeface="Times New Roman" panose="02020603050405020304" pitchFamily="18" charset="0"/>
                <a:cs typeface="Times New Roman" panose="02020603050405020304" pitchFamily="18" charset="0"/>
              </a:rPr>
              <a:t> triggers with the help of keyword "</a:t>
            </a:r>
            <a:r>
              <a:rPr lang="en-US" sz="2400" b="1" i="1" dirty="0">
                <a:latin typeface="Times New Roman" panose="02020603050405020304" pitchFamily="18" charset="0"/>
                <a:cs typeface="Times New Roman" panose="02020603050405020304" pitchFamily="18" charset="0"/>
              </a:rPr>
              <a:t>parallel</a:t>
            </a:r>
            <a:r>
              <a:rPr lang="en-US" sz="2400" dirty="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buClrTx/>
              <a:buSzTx/>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marL="514350" lvl="0" indent="-514350" defTabSz="914400" eaLnBrk="0" fontAlgn="base" hangingPunct="0">
              <a:spcBef>
                <a:spcPct val="0"/>
              </a:spcBef>
              <a:spcAft>
                <a:spcPct val="0"/>
              </a:spcAft>
              <a:buClrTx/>
              <a:buSzTx/>
              <a:buFont typeface="+mj-lt"/>
              <a:buAutoNum type="romanUcPeriod"/>
            </a:pPr>
            <a:r>
              <a:rPr lang="en-US" altLang="en-US" sz="2400" b="1" dirty="0" smtClean="0">
                <a:solidFill>
                  <a:srgbClr val="212529"/>
                </a:solidFill>
                <a:latin typeface="Times New Roman" panose="02020603050405020304" pitchFamily="18" charset="0"/>
                <a:cs typeface="Times New Roman" panose="02020603050405020304" pitchFamily="18" charset="0"/>
              </a:rPr>
              <a:t>Methods</a:t>
            </a:r>
            <a:r>
              <a:rPr lang="en-US" altLang="en-US" sz="2400" dirty="0">
                <a:solidFill>
                  <a:srgbClr val="212529"/>
                </a:solidFill>
                <a:latin typeface="Times New Roman" panose="02020603050405020304" pitchFamily="18" charset="0"/>
                <a:cs typeface="Times New Roman" panose="02020603050405020304" pitchFamily="18" charset="0"/>
              </a:rPr>
              <a:t>: This will run the parallel tests on all </a:t>
            </a:r>
            <a:r>
              <a:rPr lang="en-US" altLang="en-US" sz="2400" dirty="0">
                <a:solidFill>
                  <a:srgbClr val="E83E8C"/>
                </a:solidFill>
                <a:latin typeface="Times New Roman" panose="02020603050405020304" pitchFamily="18" charset="0"/>
                <a:cs typeface="Times New Roman" panose="02020603050405020304" pitchFamily="18" charset="0"/>
              </a:rPr>
              <a:t>@Test</a:t>
            </a:r>
            <a:r>
              <a:rPr lang="en-US" altLang="en-US" sz="2400" dirty="0">
                <a:solidFill>
                  <a:srgbClr val="212529"/>
                </a:solidFill>
                <a:latin typeface="Times New Roman" panose="02020603050405020304" pitchFamily="18" charset="0"/>
                <a:cs typeface="Times New Roman" panose="02020603050405020304" pitchFamily="18" charset="0"/>
              </a:rPr>
              <a:t> methods in </a:t>
            </a:r>
            <a:r>
              <a:rPr lang="en-US" altLang="en-US" sz="2400" dirty="0" err="1" smtClean="0">
                <a:solidFill>
                  <a:srgbClr val="212529"/>
                </a:solidFill>
                <a:latin typeface="Times New Roman" panose="02020603050405020304" pitchFamily="18" charset="0"/>
                <a:cs typeface="Times New Roman" panose="02020603050405020304" pitchFamily="18" charset="0"/>
              </a:rPr>
              <a:t>TestNG</a:t>
            </a:r>
            <a:r>
              <a:rPr lang="en-US" altLang="en-US" sz="2400" dirty="0" smtClean="0">
                <a:solidFill>
                  <a:srgbClr val="212529"/>
                </a:solidFill>
                <a:latin typeface="Times New Roman" panose="02020603050405020304" pitchFamily="18" charset="0"/>
                <a:cs typeface="Times New Roman" panose="02020603050405020304" pitchFamily="18" charset="0"/>
              </a:rPr>
              <a:t>.</a:t>
            </a:r>
          </a:p>
          <a:p>
            <a:pPr marL="514350" lvl="0" indent="-514350" defTabSz="914400" eaLnBrk="0" fontAlgn="base" hangingPunct="0">
              <a:spcBef>
                <a:spcPct val="0"/>
              </a:spcBef>
              <a:spcAft>
                <a:spcPct val="0"/>
              </a:spcAft>
              <a:buClrTx/>
              <a:buSzTx/>
              <a:buFont typeface="+mj-lt"/>
              <a:buAutoNum type="romanUcPeriod"/>
            </a:pPr>
            <a:r>
              <a:rPr lang="en-US" altLang="en-US" sz="2400" b="1" dirty="0" smtClean="0">
                <a:solidFill>
                  <a:srgbClr val="212529"/>
                </a:solidFill>
                <a:latin typeface="Times New Roman" panose="02020603050405020304" pitchFamily="18" charset="0"/>
                <a:cs typeface="Times New Roman" panose="02020603050405020304" pitchFamily="18" charset="0"/>
              </a:rPr>
              <a:t>Tests</a:t>
            </a:r>
            <a:r>
              <a:rPr lang="en-US" altLang="en-US" sz="2400" dirty="0">
                <a:solidFill>
                  <a:srgbClr val="212529"/>
                </a:solidFill>
                <a:latin typeface="Times New Roman" panose="02020603050405020304" pitchFamily="18" charset="0"/>
                <a:cs typeface="Times New Roman" panose="02020603050405020304" pitchFamily="18" charset="0"/>
              </a:rPr>
              <a:t>: All the test cases present inside the &lt;test&gt; tag will run with this </a:t>
            </a:r>
            <a:r>
              <a:rPr lang="en-US" altLang="en-US" sz="2400" dirty="0" smtClean="0">
                <a:solidFill>
                  <a:srgbClr val="212529"/>
                </a:solidFill>
                <a:latin typeface="Times New Roman" panose="02020603050405020304" pitchFamily="18" charset="0"/>
                <a:cs typeface="Times New Roman" panose="02020603050405020304" pitchFamily="18" charset="0"/>
              </a:rPr>
              <a:t>value.</a:t>
            </a:r>
          </a:p>
          <a:p>
            <a:pPr marL="514350" lvl="0" indent="-514350" defTabSz="914400" eaLnBrk="0" fontAlgn="base" hangingPunct="0">
              <a:spcBef>
                <a:spcPct val="0"/>
              </a:spcBef>
              <a:spcAft>
                <a:spcPct val="0"/>
              </a:spcAft>
              <a:buClrTx/>
              <a:buSzTx/>
              <a:buFont typeface="+mj-lt"/>
              <a:buAutoNum type="romanUcPeriod"/>
            </a:pPr>
            <a:r>
              <a:rPr lang="en-US" altLang="en-US" sz="2400" b="1" dirty="0" smtClean="0">
                <a:solidFill>
                  <a:srgbClr val="212529"/>
                </a:solidFill>
                <a:latin typeface="Times New Roman" panose="02020603050405020304" pitchFamily="18" charset="0"/>
                <a:cs typeface="Times New Roman" panose="02020603050405020304" pitchFamily="18" charset="0"/>
              </a:rPr>
              <a:t>Classes</a:t>
            </a:r>
            <a:r>
              <a:rPr lang="en-US" altLang="en-US" sz="2400" dirty="0">
                <a:solidFill>
                  <a:srgbClr val="212529"/>
                </a:solidFill>
                <a:latin typeface="Times New Roman" panose="02020603050405020304" pitchFamily="18" charset="0"/>
                <a:cs typeface="Times New Roman" panose="02020603050405020304" pitchFamily="18" charset="0"/>
              </a:rPr>
              <a:t>: All the test cases present inside the classes that exist in the XML will run in parallel</a:t>
            </a:r>
            <a:r>
              <a:rPr lang="en-US" altLang="en-US" sz="2400" dirty="0" smtClean="0">
                <a:solidFill>
                  <a:srgbClr val="212529"/>
                </a:solidFill>
                <a:latin typeface="Times New Roman" panose="02020603050405020304" pitchFamily="18" charset="0"/>
                <a:cs typeface="Times New Roman" panose="02020603050405020304" pitchFamily="18" charset="0"/>
              </a:rPr>
              <a:t>.</a:t>
            </a:r>
          </a:p>
          <a:p>
            <a:pPr marL="514350" lvl="0" indent="-514350" defTabSz="914400" eaLnBrk="0" fontAlgn="base" hangingPunct="0">
              <a:spcBef>
                <a:spcPct val="0"/>
              </a:spcBef>
              <a:spcAft>
                <a:spcPct val="0"/>
              </a:spcAft>
              <a:buClrTx/>
              <a:buSzTx/>
              <a:buFont typeface="+mj-lt"/>
              <a:buAutoNum type="romanUcPeriod"/>
            </a:pP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Thread-count</a:t>
            </a:r>
            <a:r>
              <a:rPr lang="en-US" sz="2400" dirty="0">
                <a:latin typeface="Times New Roman" panose="02020603050405020304" pitchFamily="18" charset="0"/>
                <a:cs typeface="Times New Roman" panose="02020603050405020304" pitchFamily="18" charset="0"/>
              </a:rPr>
              <a:t>: This is used for parallel execution, based on the number script. It will execute in parallel or sequential order.</a:t>
            </a:r>
            <a:endParaRPr lang="en-US" altLang="en-US" sz="2400" dirty="0">
              <a:solidFill>
                <a:srgbClr val="212529"/>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endParaRPr lang="en-US" altLang="en-US" sz="2800" dirty="0">
              <a:solidFill>
                <a:schemeClr val="tx1"/>
              </a:solidFill>
              <a:latin typeface="Arial" panose="020B0604020202020204" pitchFamily="34" charset="0"/>
            </a:endParaRPr>
          </a:p>
          <a:p>
            <a:pPr lvl="0" defTabSz="914400" eaLnBrk="0" fontAlgn="base" hangingPunct="0">
              <a:spcBef>
                <a:spcPct val="0"/>
              </a:spcBef>
              <a:spcAft>
                <a:spcPct val="0"/>
              </a:spcAft>
              <a:buClrTx/>
              <a:buSzTx/>
              <a:buFont typeface="Wingdings" panose="05000000000000000000" pitchFamily="2" charset="2"/>
              <a:buChar char="Ø"/>
            </a:pPr>
            <a:endParaRPr lang="en-US" altLang="en-US" dirty="0">
              <a:solidFill>
                <a:schemeClr val="accent1"/>
              </a:solidFill>
              <a:latin typeface="Arial" panose="020B0604020202020204" pitchFamily="34" charset="0"/>
            </a:endParaRPr>
          </a:p>
        </p:txBody>
      </p:sp>
      <p:sp>
        <p:nvSpPr>
          <p:cNvPr id="5" name="Rectangle 2"/>
          <p:cNvSpPr>
            <a:spLocks noChangeArrowheads="1"/>
          </p:cNvSpPr>
          <p:nvPr/>
        </p:nvSpPr>
        <p:spPr bwMode="auto">
          <a:xfrm>
            <a:off x="0" y="-138499"/>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2754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0788" y="609600"/>
            <a:ext cx="7863213" cy="696686"/>
          </a:xfrm>
        </p:spPr>
        <p:txBody>
          <a:bodyPr/>
          <a:lstStyle/>
          <a:p>
            <a:r>
              <a:rPr lang="en-IN" dirty="0"/>
              <a:t> </a:t>
            </a:r>
            <a:r>
              <a:rPr lang="en-IN" dirty="0" err="1" smtClean="0">
                <a:latin typeface="Times New Roman" panose="02020603050405020304" pitchFamily="18" charset="0"/>
                <a:cs typeface="Times New Roman" panose="02020603050405020304" pitchFamily="18" charset="0"/>
              </a:rPr>
              <a:t>Testng.Xml</a:t>
            </a:r>
            <a:r>
              <a:rPr lang="en-IN" dirty="0" smtClean="0">
                <a:latin typeface="Times New Roman" panose="02020603050405020304" pitchFamily="18" charset="0"/>
                <a:cs typeface="Times New Roman" panose="02020603050405020304" pitchFamily="18" charset="0"/>
              </a:rPr>
              <a:t> File</a:t>
            </a:r>
            <a:endParaRPr lang="en-IN"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0788" y="1750423"/>
            <a:ext cx="8242663" cy="4846320"/>
          </a:xfrm>
        </p:spPr>
      </p:pic>
    </p:spTree>
    <p:extLst>
      <p:ext uri="{BB962C8B-B14F-4D97-AF65-F5344CB8AC3E}">
        <p14:creationId xmlns:p14="http://schemas.microsoft.com/office/powerpoint/2010/main" val="3772461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1440"/>
            <a:ext cx="8596668" cy="666205"/>
          </a:xfrm>
        </p:spPr>
        <p:txBody>
          <a:bodyPr>
            <a:normAutofit/>
          </a:bodyPr>
          <a:lstStyle/>
          <a:p>
            <a:r>
              <a:rPr lang="en-US" dirty="0" smtClean="0">
                <a:latin typeface="Times New Roman" panose="02020603050405020304" pitchFamily="18" charset="0"/>
                <a:cs typeface="Times New Roman" panose="02020603050405020304" pitchFamily="18" charset="0"/>
              </a:rPr>
              <a:t>Selenium Code</a:t>
            </a:r>
            <a:endParaRPr lang="en-IN"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5869" y="914399"/>
            <a:ext cx="8418839" cy="5590903"/>
          </a:xfrm>
        </p:spPr>
      </p:pic>
    </p:spTree>
    <p:extLst>
      <p:ext uri="{BB962C8B-B14F-4D97-AF65-F5344CB8AC3E}">
        <p14:creationId xmlns:p14="http://schemas.microsoft.com/office/powerpoint/2010/main" val="3077043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65760"/>
            <a:ext cx="8974183" cy="6257109"/>
          </a:xfrm>
          <a:prstGeom prst="rect">
            <a:avLst/>
          </a:prstGeom>
        </p:spPr>
      </p:pic>
    </p:spTree>
    <p:extLst>
      <p:ext uri="{BB962C8B-B14F-4D97-AF65-F5344CB8AC3E}">
        <p14:creationId xmlns:p14="http://schemas.microsoft.com/office/powerpoint/2010/main" val="254595111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3418</TotalTime>
  <Words>373</Words>
  <Application>Microsoft Office PowerPoint</Application>
  <PresentationFormat>Widescreen</PresentationFormat>
  <Paragraphs>50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Century Gothic</vt:lpstr>
      <vt:lpstr>Times New Roman</vt:lpstr>
      <vt:lpstr>Wingdings</vt:lpstr>
      <vt:lpstr>Wingdings 3</vt:lpstr>
      <vt:lpstr>Wisp</vt:lpstr>
      <vt:lpstr>PARALLEL  TESTING    (SELENIUM JAVA + TESTNG)</vt:lpstr>
      <vt:lpstr>TESTNG</vt:lpstr>
      <vt:lpstr>SELENIUM</vt:lpstr>
      <vt:lpstr>PARALLEL  EXECUTION</vt:lpstr>
      <vt:lpstr>PowerPoint Presentation</vt:lpstr>
      <vt:lpstr>HOW TO PERFORM PARALLEL EXECUTION IN TESTNG </vt:lpstr>
      <vt:lpstr> Testng.Xml File</vt:lpstr>
      <vt:lpstr>Selenium Code</vt:lpstr>
      <vt:lpstr>PowerPoint Presentation</vt:lpstr>
      <vt:lpstr>PowerPoint Presentation</vt:lpstr>
      <vt:lpstr>Output</vt:lpstr>
      <vt:lpstr>Report</vt:lpstr>
      <vt:lpstr>ADVANTAGES OF PARALLEL TESTING</vt:lpstr>
      <vt:lpstr>DISADVANTAGES OF PARALLEL TESTING</vt:lpstr>
      <vt:lpstr>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Execution</dc:title>
  <dc:creator>Anju</dc:creator>
  <cp:lastModifiedBy>Anju</cp:lastModifiedBy>
  <cp:revision>75</cp:revision>
  <dcterms:created xsi:type="dcterms:W3CDTF">2024-06-20T05:47:37Z</dcterms:created>
  <dcterms:modified xsi:type="dcterms:W3CDTF">2024-06-27T08:33:48Z</dcterms:modified>
</cp:coreProperties>
</file>