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client-server-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introduction-of-3-tier-architecture-in-dbms-set-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software" TargetMode="External"/><Relationship Id="rId2" Type="http://schemas.openxmlformats.org/officeDocument/2006/relationships/hyperlink" Target="https://www.javatpoint.com/hardwar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		DBMS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8539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1999" y="480201"/>
            <a:ext cx="8917577" cy="6309420"/>
          </a:xfrm>
          <a:prstGeom prst="rect">
            <a:avLst/>
          </a:prstGeom>
        </p:spPr>
        <p:txBody>
          <a:bodyPr wrap="square">
            <a:spAutoFit/>
          </a:bodyPr>
          <a:lstStyle/>
          <a:p>
            <a:pPr marL="342900" indent="-342900">
              <a:buFont typeface="Wingdings" panose="05000000000000000000" pitchFamily="2" charset="2"/>
              <a:buChar char="v"/>
            </a:pPr>
            <a:r>
              <a:rPr lang="en-US" sz="2400" dirty="0">
                <a:solidFill>
                  <a:srgbClr val="333333"/>
                </a:solidFill>
                <a:latin typeface="Times New Roman" panose="02020603050405020304" pitchFamily="18" charset="0"/>
                <a:cs typeface="Times New Roman" panose="02020603050405020304" pitchFamily="18" charset="0"/>
              </a:rPr>
              <a:t>Database management system is </a:t>
            </a:r>
            <a:r>
              <a:rPr lang="en-US" sz="2400" dirty="0" smtClean="0">
                <a:solidFill>
                  <a:srgbClr val="333333"/>
                </a:solidFill>
                <a:latin typeface="Times New Roman" panose="02020603050405020304" pitchFamily="18" charset="0"/>
                <a:cs typeface="Times New Roman" panose="02020603050405020304" pitchFamily="18" charset="0"/>
              </a:rPr>
              <a:t>software that </a:t>
            </a:r>
            <a:r>
              <a:rPr lang="en-US" sz="2400" dirty="0">
                <a:solidFill>
                  <a:srgbClr val="333333"/>
                </a:solidFill>
                <a:latin typeface="Times New Roman" panose="02020603050405020304" pitchFamily="18" charset="0"/>
                <a:cs typeface="Times New Roman" panose="02020603050405020304" pitchFamily="18" charset="0"/>
              </a:rPr>
              <a:t>is used to manage the </a:t>
            </a:r>
            <a:r>
              <a:rPr lang="en-US" sz="2400" dirty="0" smtClean="0">
                <a:solidFill>
                  <a:srgbClr val="333333"/>
                </a:solidFill>
                <a:latin typeface="Times New Roman" panose="02020603050405020304" pitchFamily="18" charset="0"/>
                <a:cs typeface="Times New Roman" panose="02020603050405020304" pitchFamily="18" charset="0"/>
              </a:rPr>
              <a:t>database.</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database is a collection of inter-related data which is used to retrieve, insert and delete the data efficiently.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also used to organize the data in the form of a table, schema, views, and reports, </a:t>
            </a:r>
            <a:r>
              <a:rPr lang="en-US" sz="2400" dirty="0" smtClean="0">
                <a:latin typeface="Times New Roman" panose="02020603050405020304" pitchFamily="18" charset="0"/>
                <a:cs typeface="Times New Roman" panose="02020603050405020304" pitchFamily="18" charset="0"/>
              </a:rPr>
              <a:t>etc.</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Database </a:t>
            </a:r>
            <a:r>
              <a:rPr lang="en-US" sz="2400" dirty="0">
                <a:latin typeface="Times New Roman" panose="02020603050405020304" pitchFamily="18" charset="0"/>
                <a:cs typeface="Times New Roman" panose="02020603050405020304" pitchFamily="18" charset="0"/>
              </a:rPr>
              <a:t>management system is a software which is used to manage the database.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example: </a:t>
            </a:r>
            <a:r>
              <a:rPr lang="en-US" sz="2400" b="1" dirty="0">
                <a:latin typeface="Times New Roman" panose="02020603050405020304" pitchFamily="18" charset="0"/>
                <a:cs typeface="Times New Roman" panose="02020603050405020304" pitchFamily="18" charset="0"/>
                <a:hlinkClick r:id="rId2"/>
              </a:rPr>
              <a:t>MySQL</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hlinkClick r:id="rId3"/>
              </a:rPr>
              <a:t>Oracle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etc</a:t>
            </a:r>
            <a:r>
              <a:rPr lang="en-US" sz="2400" b="1" dirty="0">
                <a:latin typeface="Times New Roman" panose="02020603050405020304" pitchFamily="18" charset="0"/>
                <a:cs typeface="Times New Roman" panose="02020603050405020304" pitchFamily="18" charset="0"/>
              </a:rPr>
              <a:t> are a very popular commercial database which is used in different </a:t>
            </a:r>
            <a:r>
              <a:rPr lang="en-US" sz="2400" b="1" dirty="0" smtClean="0">
                <a:latin typeface="Times New Roman" panose="02020603050405020304" pitchFamily="18" charset="0"/>
                <a:cs typeface="Times New Roman" panose="02020603050405020304" pitchFamily="18" charset="0"/>
              </a:rPr>
              <a:t>applications.</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DBMS </a:t>
            </a:r>
            <a:r>
              <a:rPr lang="en-US" sz="2400" dirty="0">
                <a:latin typeface="Times New Roman" panose="02020603050405020304" pitchFamily="18" charset="0"/>
                <a:cs typeface="Times New Roman" panose="02020603050405020304" pitchFamily="18" charset="0"/>
              </a:rPr>
              <a:t>provides an interface to perform various operations like database creation, storing data in it, updating data, creating a table in the database and a lot </a:t>
            </a:r>
            <a:r>
              <a:rPr lang="en-US" sz="2400" dirty="0" smtClean="0">
                <a:latin typeface="Times New Roman" panose="02020603050405020304" pitchFamily="18" charset="0"/>
                <a:cs typeface="Times New Roman" panose="02020603050405020304" pitchFamily="18" charset="0"/>
              </a:rPr>
              <a:t>more.</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provides protection and security to the database. In the case of multiple users, it also maintains data consistency.</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56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873" y="477521"/>
            <a:ext cx="9492343" cy="4154984"/>
          </a:xfrm>
          <a:prstGeom prst="rect">
            <a:avLst/>
          </a:prstGeom>
        </p:spPr>
        <p:txBody>
          <a:bodyPr wrap="square">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 The college Database organizes the data about the admin, staff, students and faculty </a:t>
            </a:r>
            <a:r>
              <a:rPr lang="en-US" sz="2400" dirty="0" smtClean="0">
                <a:latin typeface="Times New Roman" panose="02020603050405020304" pitchFamily="18" charset="0"/>
                <a:cs typeface="Times New Roman" panose="02020603050405020304" pitchFamily="18" charset="0"/>
              </a:rPr>
              <a:t>etc.</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Using </a:t>
            </a:r>
            <a:r>
              <a:rPr lang="en-US" sz="2400" dirty="0">
                <a:latin typeface="Times New Roman" panose="02020603050405020304" pitchFamily="18" charset="0"/>
                <a:cs typeface="Times New Roman" panose="02020603050405020304" pitchFamily="18" charset="0"/>
              </a:rPr>
              <a:t>the database, you can easily retrieve, insert, and delete the </a:t>
            </a:r>
            <a:r>
              <a:rPr lang="en-US" sz="2400" dirty="0" smtClean="0">
                <a:latin typeface="Times New Roman" panose="02020603050405020304" pitchFamily="18" charset="0"/>
                <a:cs typeface="Times New Roman" panose="02020603050405020304" pitchFamily="18" charset="0"/>
              </a:rPr>
              <a:t>information.</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ata </a:t>
            </a:r>
            <a:r>
              <a:rPr lang="en-US" sz="2400" b="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ase </a:t>
            </a:r>
            <a:r>
              <a:rPr lang="en-US" sz="2400" b="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anagement </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ystem is a system software for easy, efficient and reliable data processing and management. It can be used for:</a:t>
            </a:r>
          </a:p>
          <a:p>
            <a:pPr marL="1257300" lvl="2"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Creation </a:t>
            </a:r>
            <a:r>
              <a:rPr lang="en-US" sz="2400" dirty="0">
                <a:latin typeface="Times New Roman" panose="02020603050405020304" pitchFamily="18" charset="0"/>
                <a:cs typeface="Times New Roman" panose="02020603050405020304" pitchFamily="18" charset="0"/>
              </a:rPr>
              <a:t>of a </a:t>
            </a:r>
            <a:r>
              <a:rPr lang="en-US" sz="2400" dirty="0" smtClean="0">
                <a:latin typeface="Times New Roman" panose="02020603050405020304" pitchFamily="18" charset="0"/>
                <a:cs typeface="Times New Roman" panose="02020603050405020304" pitchFamily="18" charset="0"/>
              </a:rPr>
              <a:t>database.</a:t>
            </a:r>
          </a:p>
          <a:p>
            <a:pPr marL="1257300" lvl="2"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Retrieval </a:t>
            </a:r>
            <a:r>
              <a:rPr lang="en-US" sz="2400" dirty="0">
                <a:latin typeface="Times New Roman" panose="02020603050405020304" pitchFamily="18" charset="0"/>
                <a:cs typeface="Times New Roman" panose="02020603050405020304" pitchFamily="18" charset="0"/>
              </a:rPr>
              <a:t>of information from the </a:t>
            </a:r>
            <a:r>
              <a:rPr lang="en-US" sz="2400" dirty="0" smtClean="0">
                <a:latin typeface="Times New Roman" panose="02020603050405020304" pitchFamily="18" charset="0"/>
                <a:cs typeface="Times New Roman" panose="02020603050405020304" pitchFamily="18" charset="0"/>
              </a:rPr>
              <a:t>database.</a:t>
            </a:r>
          </a:p>
          <a:p>
            <a:pPr marL="1257300" lvl="2"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Updating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database.</a:t>
            </a:r>
          </a:p>
          <a:p>
            <a:pPr marL="1257300" lvl="2"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Managing </a:t>
            </a:r>
            <a:r>
              <a:rPr lang="en-US" sz="2400" dirty="0">
                <a:latin typeface="Times New Roman" panose="02020603050405020304" pitchFamily="18" charset="0"/>
                <a:cs typeface="Times New Roman" panose="02020603050405020304" pitchFamily="18" charset="0"/>
              </a:rPr>
              <a:t>a database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85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3840"/>
            <a:ext cx="8596668" cy="422366"/>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DBMS ARCHITECTURE</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31967"/>
            <a:ext cx="8596668" cy="5009396"/>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DBMS Architecture helps users to get their requests done while connecting to the database</a:t>
            </a:r>
            <a:r>
              <a:rPr lang="en-US" sz="2400" dirty="0" smtClean="0">
                <a:latin typeface="Times New Roman" panose="02020603050405020304" pitchFamily="18" charset="0"/>
                <a:cs typeface="Times New Roman" panose="02020603050405020304" pitchFamily="18" charset="0"/>
              </a:rPr>
              <a:t>.</a:t>
            </a:r>
          </a:p>
          <a:p>
            <a:pPr marL="0" indent="0" fontAlgn="base">
              <a:buNone/>
            </a:pPr>
            <a:r>
              <a:rPr lang="en-US" sz="2400" b="1" dirty="0">
                <a:latin typeface="Times New Roman" panose="02020603050405020304" pitchFamily="18" charset="0"/>
                <a:cs typeface="Times New Roman" panose="02020603050405020304" pitchFamily="18" charset="0"/>
              </a:rPr>
              <a:t>1-Tier Architecture</a:t>
            </a: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1-Tier Architecture the database is directly available to the user, the user can directly sit on the DBMS and use it that is, the client, server, and Database are all present on the same </a:t>
            </a:r>
            <a:r>
              <a:rPr lang="en-US" sz="2400" dirty="0" smtClean="0">
                <a:latin typeface="Times New Roman" panose="02020603050405020304" pitchFamily="18" charset="0"/>
                <a:cs typeface="Times New Roman" panose="02020603050405020304" pitchFamily="18" charset="0"/>
              </a:rPr>
              <a:t>machine.</a:t>
            </a:r>
          </a:p>
          <a:p>
            <a:pPr fontAlgn="base">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It is called as application layer.(front end)</a:t>
            </a:r>
          </a:p>
          <a:p>
            <a:pPr marL="0" indent="0" fontAlgn="base">
              <a:buNone/>
            </a:pPr>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b="1" dirty="0">
                <a:latin typeface="Times New Roman" panose="02020603050405020304" pitchFamily="18" charset="0"/>
                <a:cs typeface="Times New Roman" panose="02020603050405020304" pitchFamily="18" charset="0"/>
              </a:rPr>
              <a:t>2-Tier Architecture</a:t>
            </a: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2-tier architecture is similar to a basic</a:t>
            </a:r>
            <a:r>
              <a:rPr lang="en-US" sz="2400" u="sng" dirty="0">
                <a:latin typeface="Times New Roman" panose="02020603050405020304" pitchFamily="18" charset="0"/>
                <a:cs typeface="Times New Roman" panose="02020603050405020304" pitchFamily="18" charset="0"/>
                <a:hlinkClick r:id="rId2"/>
              </a:rPr>
              <a:t> client-server model</a:t>
            </a:r>
            <a:r>
              <a:rPr lang="en-US" sz="2400" dirty="0">
                <a:latin typeface="Times New Roman" panose="02020603050405020304" pitchFamily="18" charset="0"/>
                <a:cs typeface="Times New Roman" panose="02020603050405020304" pitchFamily="18" charset="0"/>
              </a:rPr>
              <a:t>. The application at the client end directly communicates with the database on the server side</a:t>
            </a:r>
            <a:r>
              <a:rPr lang="en-US" sz="2400"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APIs like ODBC and JDBC are used for this interaction.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35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7" y="325959"/>
            <a:ext cx="9479280" cy="6370975"/>
          </a:xfrm>
          <a:prstGeom prst="rect">
            <a:avLst/>
          </a:prstGeom>
        </p:spPr>
        <p:txBody>
          <a:bodyPr wrap="square">
            <a:spAutoFit/>
          </a:bodyPr>
          <a:lstStyle/>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server side is responsible for providing query processing and transaction management functionalities.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 client side, the user interfaces and application programs are run. The application on the client side establishes a connection with the server side to communicate with the DBMS.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called as database layer.(back end)</a:t>
            </a:r>
          </a:p>
          <a:p>
            <a:pPr fontAlgn="base"/>
            <a:endParaRPr lang="en-US" sz="2400" u="sng" dirty="0" smtClean="0">
              <a:latin typeface="Times New Roman" panose="02020603050405020304" pitchFamily="18" charset="0"/>
              <a:cs typeface="Times New Roman" panose="02020603050405020304" pitchFamily="18" charset="0"/>
              <a:hlinkClick r:id="rId2"/>
            </a:endParaRPr>
          </a:p>
          <a:p>
            <a:pPr fontAlgn="base"/>
            <a:r>
              <a:rPr lang="en-US" sz="2400" u="sng" dirty="0" smtClean="0">
                <a:latin typeface="Times New Roman" panose="02020603050405020304" pitchFamily="18" charset="0"/>
                <a:cs typeface="Times New Roman" panose="02020603050405020304" pitchFamily="18" charset="0"/>
                <a:hlinkClick r:id="rId2"/>
              </a:rPr>
              <a:t>3-Tier Architecture</a:t>
            </a:r>
            <a:r>
              <a:rPr lang="en-US" sz="2400" u="sng" dirty="0" smtClean="0">
                <a:latin typeface="Times New Roman" panose="02020603050405020304" pitchFamily="18" charset="0"/>
                <a:cs typeface="Times New Roman" panose="02020603050405020304" pitchFamily="18" charset="0"/>
              </a:rPr>
              <a:t>(BUSINESS LAYER)</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another layer between the client and the server.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client does not directly communicate with the server.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Instead</a:t>
            </a:r>
            <a:r>
              <a:rPr lang="en-US" sz="2400" dirty="0">
                <a:latin typeface="Times New Roman" panose="02020603050405020304" pitchFamily="18" charset="0"/>
                <a:cs typeface="Times New Roman" panose="02020603050405020304" pitchFamily="18" charset="0"/>
              </a:rPr>
              <a:t>, it interacts with an application server which further communicates with the database system and then the </a:t>
            </a:r>
            <a:r>
              <a:rPr lang="en-US" sz="2400" dirty="0" smtClean="0">
                <a:latin typeface="Times New Roman" panose="02020603050405020304" pitchFamily="18" charset="0"/>
                <a:cs typeface="Times New Roman" panose="02020603050405020304" pitchFamily="18" charset="0"/>
              </a:rPr>
              <a:t>query </a:t>
            </a:r>
            <a:r>
              <a:rPr lang="en-US" sz="2400" dirty="0">
                <a:latin typeface="Times New Roman" panose="02020603050405020304" pitchFamily="18" charset="0"/>
                <a:cs typeface="Times New Roman" panose="02020603050405020304" pitchFamily="18" charset="0"/>
              </a:rPr>
              <a:t>processing and transaction management takes place.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intermediate layer acts as a medium for the exchange of partially processed data between the server and the client.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type of architecture is used in the case of large web applications.</a:t>
            </a:r>
            <a:r>
              <a:rPr lang="en-US" dirty="0"/>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57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434" y="488071"/>
            <a:ext cx="7939989" cy="646331"/>
          </a:xfrm>
          <a:prstGeom prst="rect">
            <a:avLst/>
          </a:prstGeom>
        </p:spPr>
        <p:txBody>
          <a:bodyPr wrap="square">
            <a:spAutoFit/>
          </a:bodyPr>
          <a:lstStyle/>
          <a:p>
            <a:pPr algn="just"/>
            <a:r>
              <a:rPr lang="en-IN" sz="3600" dirty="0" smtClean="0">
                <a:solidFill>
                  <a:srgbClr val="610B38"/>
                </a:solidFill>
                <a:latin typeface="Times New Roman" panose="02020603050405020304" pitchFamily="18" charset="0"/>
                <a:cs typeface="Times New Roman" panose="02020603050405020304" pitchFamily="18" charset="0"/>
              </a:rPr>
              <a:t> ADVANTAGES OF DBMS</a:t>
            </a:r>
            <a:endParaRPr lang="en-IN" sz="3600" b="0" i="0" dirty="0">
              <a:solidFill>
                <a:srgbClr val="610B38"/>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668434" y="1223775"/>
            <a:ext cx="9141772" cy="4893647"/>
          </a:xfrm>
          <a:prstGeom prst="rect">
            <a:avLst/>
          </a:prstGeom>
        </p:spPr>
        <p:txBody>
          <a:bodyPr wrap="square">
            <a:spAutoFit/>
          </a:bodyPr>
          <a:lstStyle/>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Controls database redundancy:</a:t>
            </a:r>
            <a:r>
              <a:rPr lang="en-US" sz="2400" dirty="0">
                <a:solidFill>
                  <a:srgbClr val="000000"/>
                </a:solidFill>
                <a:latin typeface="Times New Roman" panose="02020603050405020304" pitchFamily="18" charset="0"/>
                <a:cs typeface="Times New Roman" panose="02020603050405020304" pitchFamily="18" charset="0"/>
              </a:rPr>
              <a:t> It can control data redundancy because it stores all the data in one single database file and that recorded data is placed in the database.</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Data sharing:</a:t>
            </a:r>
            <a:r>
              <a:rPr lang="en-US" sz="2400" dirty="0">
                <a:solidFill>
                  <a:srgbClr val="000000"/>
                </a:solidFill>
                <a:latin typeface="Times New Roman" panose="02020603050405020304" pitchFamily="18" charset="0"/>
                <a:cs typeface="Times New Roman" panose="02020603050405020304" pitchFamily="18" charset="0"/>
              </a:rPr>
              <a:t> In DBMS, the authorized users of an organization can share the data among multiple users.</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Easily Maintenance:</a:t>
            </a:r>
            <a:r>
              <a:rPr lang="en-US" sz="2400" dirty="0">
                <a:solidFill>
                  <a:srgbClr val="000000"/>
                </a:solidFill>
                <a:latin typeface="Times New Roman" panose="02020603050405020304" pitchFamily="18" charset="0"/>
                <a:cs typeface="Times New Roman" panose="02020603050405020304" pitchFamily="18" charset="0"/>
              </a:rPr>
              <a:t> It can be easily maintainable due to the centralized nature of the database system.</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Reduce time:</a:t>
            </a:r>
            <a:r>
              <a:rPr lang="en-US" sz="2400" dirty="0">
                <a:solidFill>
                  <a:srgbClr val="000000"/>
                </a:solidFill>
                <a:latin typeface="Times New Roman" panose="02020603050405020304" pitchFamily="18" charset="0"/>
                <a:cs typeface="Times New Roman" panose="02020603050405020304" pitchFamily="18" charset="0"/>
              </a:rPr>
              <a:t> It reduces development time and maintenance need.</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Backup:</a:t>
            </a:r>
            <a:r>
              <a:rPr lang="en-US" sz="2400" dirty="0">
                <a:solidFill>
                  <a:srgbClr val="000000"/>
                </a:solidFill>
                <a:latin typeface="Times New Roman" panose="02020603050405020304" pitchFamily="18" charset="0"/>
                <a:cs typeface="Times New Roman" panose="02020603050405020304" pitchFamily="18" charset="0"/>
              </a:rPr>
              <a:t> It provides backup and recovery subsystems which create automatic backup of data from </a:t>
            </a:r>
            <a:r>
              <a:rPr lang="en-US" sz="2400" dirty="0">
                <a:solidFill>
                  <a:srgbClr val="008000"/>
                </a:solidFill>
                <a:latin typeface="Times New Roman" panose="02020603050405020304" pitchFamily="18" charset="0"/>
                <a:cs typeface="Times New Roman" panose="02020603050405020304" pitchFamily="18" charset="0"/>
                <a:hlinkClick r:id="rId2"/>
              </a:rPr>
              <a:t>hardware</a:t>
            </a:r>
            <a:r>
              <a:rPr lang="en-US" sz="2400" dirty="0">
                <a:solidFill>
                  <a:srgbClr val="000000"/>
                </a:solidFill>
                <a:latin typeface="Times New Roman" panose="02020603050405020304" pitchFamily="18" charset="0"/>
                <a:cs typeface="Times New Roman" panose="02020603050405020304" pitchFamily="18" charset="0"/>
              </a:rPr>
              <a:t> and </a:t>
            </a:r>
            <a:r>
              <a:rPr lang="en-US" sz="2400" dirty="0">
                <a:solidFill>
                  <a:srgbClr val="008000"/>
                </a:solidFill>
                <a:latin typeface="Times New Roman" panose="02020603050405020304" pitchFamily="18" charset="0"/>
                <a:cs typeface="Times New Roman" panose="02020603050405020304" pitchFamily="18" charset="0"/>
                <a:hlinkClick r:id="rId3"/>
              </a:rPr>
              <a:t>software</a:t>
            </a:r>
            <a:r>
              <a:rPr lang="en-US" sz="2400" dirty="0">
                <a:solidFill>
                  <a:srgbClr val="000000"/>
                </a:solidFill>
                <a:latin typeface="Times New Roman" panose="02020603050405020304" pitchFamily="18" charset="0"/>
                <a:cs typeface="Times New Roman" panose="02020603050405020304" pitchFamily="18" charset="0"/>
              </a:rPr>
              <a:t> failures and restores the data if required.</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multiple user interface:</a:t>
            </a:r>
            <a:r>
              <a:rPr lang="en-US" sz="2400" dirty="0">
                <a:solidFill>
                  <a:srgbClr val="000000"/>
                </a:solidFill>
                <a:latin typeface="Times New Roman" panose="02020603050405020304" pitchFamily="18" charset="0"/>
                <a:cs typeface="Times New Roman" panose="02020603050405020304" pitchFamily="18" charset="0"/>
              </a:rPr>
              <a:t> It provides different types of user interfaces like graphical user interfaces, application program interfaces</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87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112" y="579511"/>
            <a:ext cx="6892094" cy="461665"/>
          </a:xfrm>
          <a:prstGeom prst="rect">
            <a:avLst/>
          </a:prstGeom>
        </p:spPr>
        <p:txBody>
          <a:bodyPr wrap="square">
            <a:spAutoFit/>
          </a:bodyPr>
          <a:lstStyle/>
          <a:p>
            <a:pPr algn="just"/>
            <a:r>
              <a:rPr lang="en-IN" sz="2400" dirty="0" smtClean="0">
                <a:solidFill>
                  <a:srgbClr val="610B38"/>
                </a:solidFill>
                <a:latin typeface="Times New Roman" panose="02020603050405020304" pitchFamily="18" charset="0"/>
                <a:cs typeface="Times New Roman" panose="02020603050405020304" pitchFamily="18" charset="0"/>
              </a:rPr>
              <a:t>DISADVANTAGES OF </a:t>
            </a:r>
            <a:r>
              <a:rPr lang="en-IN" sz="2400" dirty="0">
                <a:solidFill>
                  <a:srgbClr val="610B38"/>
                </a:solidFill>
                <a:latin typeface="Times New Roman" panose="02020603050405020304" pitchFamily="18" charset="0"/>
                <a:cs typeface="Times New Roman" panose="02020603050405020304" pitchFamily="18" charset="0"/>
              </a:rPr>
              <a:t>DBMS</a:t>
            </a:r>
            <a:endParaRPr lang="en-IN" sz="2400" b="0" i="0" dirty="0">
              <a:solidFill>
                <a:srgbClr val="610B38"/>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75061" y="1276870"/>
            <a:ext cx="9048207" cy="2308324"/>
          </a:xfrm>
          <a:prstGeom prst="rect">
            <a:avLst/>
          </a:prstGeom>
        </p:spPr>
        <p:txBody>
          <a:bodyPr wrap="square">
            <a:spAutoFit/>
          </a:bodyPr>
          <a:lstStyle/>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Cost of Hardware and Software:</a:t>
            </a:r>
            <a:r>
              <a:rPr lang="en-US" sz="2400" dirty="0">
                <a:solidFill>
                  <a:srgbClr val="000000"/>
                </a:solidFill>
                <a:latin typeface="Times New Roman" panose="02020603050405020304" pitchFamily="18" charset="0"/>
                <a:cs typeface="Times New Roman" panose="02020603050405020304" pitchFamily="18" charset="0"/>
              </a:rPr>
              <a:t> It requires a high speed of data processor and large memory size to run DBMS software.</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Size:</a:t>
            </a:r>
            <a:r>
              <a:rPr lang="en-US" sz="2400" dirty="0">
                <a:solidFill>
                  <a:srgbClr val="000000"/>
                </a:solidFill>
                <a:latin typeface="Times New Roman" panose="02020603050405020304" pitchFamily="18" charset="0"/>
                <a:cs typeface="Times New Roman" panose="02020603050405020304" pitchFamily="18" charset="0"/>
              </a:rPr>
              <a:t> It occupies a large space of disks and large memory to run them efficiently.</a:t>
            </a:r>
          </a:p>
          <a:p>
            <a:pPr algn="jus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Complexity:</a:t>
            </a:r>
            <a:r>
              <a:rPr lang="en-US" sz="2400" dirty="0">
                <a:solidFill>
                  <a:srgbClr val="000000"/>
                </a:solidFill>
                <a:latin typeface="Times New Roman" panose="02020603050405020304" pitchFamily="18" charset="0"/>
                <a:cs typeface="Times New Roman" panose="02020603050405020304" pitchFamily="18" charset="0"/>
              </a:rPr>
              <a:t> Database system creates additional complexity and requirements.</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97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Thank You Signage Stock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700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8052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788</TotalTime>
  <Words>224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vt:lpstr>
      <vt:lpstr>Wingdings 3</vt:lpstr>
      <vt:lpstr>Facet</vt:lpstr>
      <vt:lpstr>  DBMS        </vt:lpstr>
      <vt:lpstr>PowerPoint Presentation</vt:lpstr>
      <vt:lpstr>PowerPoint Presentation</vt:lpstr>
      <vt:lpstr>DBMS ARCHITECTURE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DBMS        </dc:title>
  <dc:creator>Anju</dc:creator>
  <cp:lastModifiedBy>Anju</cp:lastModifiedBy>
  <cp:revision>13</cp:revision>
  <dcterms:created xsi:type="dcterms:W3CDTF">2024-04-23T00:06:43Z</dcterms:created>
  <dcterms:modified xsi:type="dcterms:W3CDTF">2024-04-23T13:16:04Z</dcterms:modified>
</cp:coreProperties>
</file>