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38652c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d38652c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d38652c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d38652c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Pre						Post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Students	10%	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34.14</a:t>
            </a:r>
            <a:r>
              <a:rPr lang="en"/>
              <a:t>					7%	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44.09%</a:t>
            </a:r>
            <a:r>
              <a:rPr lang="en"/>
              <a:t>(Unsatisfactory)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Hispanic		37.06%				There was </a:t>
            </a:r>
            <a:r>
              <a:rPr lang="en"/>
              <a:t>decline</a:t>
            </a:r>
            <a:r>
              <a:rPr lang="en"/>
              <a:t>, then an improvement but they were not able to surpass pre pandemic levels.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can be said for white and Asian students.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38652c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38652c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students: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pandemic appears to have exacerbated the math gap, with only 18.31% of students receiving unsatisfactory results that did not meet grade level requirements in 2019. This percentage increased to about 41.44% in 2021. Despite marginal improvements, black students consistently had the highest number of students with subpar grades over all four years.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Hispanic:Despite constituting about half of the total student population, less than 10% of cohorts were able to master the concepts taught in mathematics.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Asian students comprised less than 10% of the total test takers in mathematics.They consistently had the highest percentage of students who mastered math across all four years, outperforming all other racial groups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8a92a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28a92a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d38652c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d38652c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of 2022, the average test scores of Texas were less than the national average of 261.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only the White and Asian ethnic groups scored above the national average.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was a decline in the average scores of all students across states in the US from 2019 to 2022.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TEA (Texas Education Agency) had put forth a strategic plan : Reading Academies,Math innovation zones.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d38652c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d38652c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Adam/Joel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34d862a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34d862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d38652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d38652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d38652c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d38652c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38652c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38652c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d38652c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d38652c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34d862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234d862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38652c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38652c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38652c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38652c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Effects on Public School Education Performance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3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Findings</a:t>
            </a:r>
            <a:endParaRPr/>
          </a:p>
        </p:txBody>
      </p:sp>
      <p:pic>
        <p:nvPicPr>
          <p:cNvPr id="118" name="Google Shape;118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50" y="932525"/>
            <a:ext cx="3257175" cy="20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150" y="914275"/>
            <a:ext cx="3257181" cy="20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950" y="3093376"/>
            <a:ext cx="3257175" cy="20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149" y="3093391"/>
            <a:ext cx="3257175" cy="201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</a:t>
            </a:r>
            <a:r>
              <a:rPr lang="en"/>
              <a:t>Studies Findings</a:t>
            </a:r>
            <a:endParaRPr/>
          </a:p>
        </p:txBody>
      </p:sp>
      <p:pic>
        <p:nvPicPr>
          <p:cNvPr id="127" name="Google Shape;127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01" y="1017725"/>
            <a:ext cx="3189549" cy="197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525" y="1017725"/>
            <a:ext cx="3189549" cy="197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400" y="3109067"/>
            <a:ext cx="3189549" cy="19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0525" y="3109075"/>
            <a:ext cx="3189510" cy="19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Findings</a:t>
            </a:r>
            <a:endParaRPr/>
          </a:p>
        </p:txBody>
      </p:sp>
      <p:pic>
        <p:nvPicPr>
          <p:cNvPr id="136" name="Google Shape;136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75" y="974575"/>
            <a:ext cx="3277308" cy="20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50" y="974575"/>
            <a:ext cx="3277299" cy="20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075" y="3050505"/>
            <a:ext cx="3277299" cy="202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749" y="3050528"/>
            <a:ext cx="3277299" cy="202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Test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4" y="1102101"/>
            <a:ext cx="401484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450" y="1102100"/>
            <a:ext cx="40148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Texas Education Initiative so far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Similar findings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NAEP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Overall Decline after COVID-19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Texas lags behind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Policy Recommendations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Equitable Funding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Impact analysis of policies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Modify curriculum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Instant faculty feedback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Discipline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Redressal mechanism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3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43">
                <a:solidFill>
                  <a:schemeClr val="dk1"/>
                </a:solidFill>
              </a:rPr>
              <a:t>Pandemic Response</a:t>
            </a:r>
            <a:endParaRPr sz="2343">
              <a:solidFill>
                <a:schemeClr val="dk1"/>
              </a:solidFill>
            </a:endParaRPr>
          </a:p>
          <a:p>
            <a:pPr indent="-343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43">
                <a:solidFill>
                  <a:schemeClr val="dk1"/>
                </a:solidFill>
              </a:rPr>
              <a:t>How can we make up for the learning loss?</a:t>
            </a:r>
            <a:endParaRPr sz="2343">
              <a:solidFill>
                <a:schemeClr val="dk1"/>
              </a:solidFill>
            </a:endParaRPr>
          </a:p>
          <a:p>
            <a:pPr indent="-32425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43">
                <a:solidFill>
                  <a:schemeClr val="dk1"/>
                </a:solidFill>
              </a:rPr>
              <a:t>Focus on students that were most </a:t>
            </a:r>
            <a:r>
              <a:rPr lang="en" sz="1943">
                <a:solidFill>
                  <a:schemeClr val="dk1"/>
                </a:solidFill>
              </a:rPr>
              <a:t>affected</a:t>
            </a:r>
            <a:r>
              <a:rPr lang="en" sz="1943">
                <a:solidFill>
                  <a:schemeClr val="dk1"/>
                </a:solidFill>
              </a:rPr>
              <a:t> by this loss</a:t>
            </a:r>
            <a:endParaRPr sz="1943">
              <a:solidFill>
                <a:schemeClr val="dk1"/>
              </a:solidFill>
            </a:endParaRPr>
          </a:p>
          <a:p>
            <a:pPr indent="-343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43">
                <a:solidFill>
                  <a:schemeClr val="dk1"/>
                </a:solidFill>
              </a:rPr>
              <a:t>Effects of Virtual Learning on Students</a:t>
            </a:r>
            <a:endParaRPr sz="2343">
              <a:solidFill>
                <a:schemeClr val="dk1"/>
              </a:solidFill>
            </a:endParaRPr>
          </a:p>
          <a:p>
            <a:pPr indent="-34394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43">
                <a:solidFill>
                  <a:schemeClr val="dk1"/>
                </a:solidFill>
              </a:rPr>
              <a:t>Look at all grade levels and different states</a:t>
            </a:r>
            <a:endParaRPr sz="23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COVID-19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Originated</a:t>
            </a:r>
            <a:r>
              <a:rPr lang="en">
                <a:solidFill>
                  <a:schemeClr val="dk1"/>
                </a:solidFill>
              </a:rPr>
              <a:t> in 2019 in China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Changed public healthcare, the food industry, transportation, and education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0" y="2080625"/>
            <a:ext cx="4098300" cy="24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STAAR or The State of Texas </a:t>
            </a:r>
            <a:r>
              <a:rPr lang="en">
                <a:solidFill>
                  <a:schemeClr val="dk1"/>
                </a:solidFill>
              </a:rPr>
              <a:t>Assessments</a:t>
            </a:r>
            <a:r>
              <a:rPr lang="en">
                <a:solidFill>
                  <a:schemeClr val="dk1"/>
                </a:solidFill>
              </a:rPr>
              <a:t> of Academic Readiness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Grades 3-12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Reading, Science, </a:t>
            </a:r>
            <a:r>
              <a:rPr lang="en">
                <a:solidFill>
                  <a:schemeClr val="dk1"/>
                </a:solidFill>
              </a:rPr>
              <a:t>Social</a:t>
            </a:r>
            <a:r>
              <a:rPr lang="en">
                <a:solidFill>
                  <a:schemeClr val="dk1"/>
                </a:solidFill>
              </a:rPr>
              <a:t> Studies, Math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Four </a:t>
            </a:r>
            <a:r>
              <a:rPr lang="en">
                <a:solidFill>
                  <a:schemeClr val="dk1"/>
                </a:solidFill>
              </a:rPr>
              <a:t>performance</a:t>
            </a:r>
            <a:r>
              <a:rPr lang="en">
                <a:solidFill>
                  <a:schemeClr val="dk1"/>
                </a:solidFill>
              </a:rPr>
              <a:t> categories: “Did Not Meet Grade Level”, “Approaches Grade Level”, “Meets Grade Level”, and “Masters Grade Level”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450" y="2395248"/>
            <a:ext cx="3563849" cy="21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Modifications to Education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Social distancing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In-person to online to hybrid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New softwares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Change in Academic Performance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Digital</a:t>
            </a:r>
            <a:r>
              <a:rPr lang="en">
                <a:solidFill>
                  <a:schemeClr val="dk1"/>
                </a:solidFill>
              </a:rPr>
              <a:t> Divide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00" y="2267650"/>
            <a:ext cx="3955600" cy="22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Literature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6250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Bozkurt et al. (2022) identified three academic disruptions from pandemic: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Education Crisis, Mental Health Issues, Increase in Online Learning</a:t>
            </a:r>
            <a:endParaRPr sz="16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Led to learning halt, lower test scores, feelings of isolation, anxiety, etc.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Burkholder and Salehi (2023) found difference in effect by racial group: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"first-generation students in STEM suffered more from the alterations in secondary instruction"</a:t>
            </a:r>
            <a:endParaRPr sz="16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Foreign-born and minority students suffered more significant decline than native caucasian counterparts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Authors do not discuss why, just identify reality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Literature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studies find math performance is affected most by pandemic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Kuhfeld et al. (2022): 2021 math scores approximately 0.2 standard deviations lower than 2019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Dorn et al. (2021): Average student fell five months behind grade level in math, four months behind in reading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Bailey et al. (2023): Pandemic affects students from low-income families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Low-income students on average fall behind extra half year from others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 Pietro (2023): Average academic loss ~ 0.19 standard deviations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Comparable to effect of Hurricane Katrina (Sacerdote, 2012)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Data Discussion	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School-level data as unit of observation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Data from ~9,000 school, ranging from over 1,200 school districts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Omitted data</a:t>
            </a:r>
            <a:r>
              <a:rPr lang="en" sz="1900">
                <a:solidFill>
                  <a:schemeClr val="dk1"/>
                </a:solidFill>
              </a:rPr>
              <a:t> from schools that had missing information and abnormal values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For the remaining schools, we split up exam scores by ethnicity,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Shows which ethnicity succeeded or </a:t>
            </a:r>
            <a:r>
              <a:rPr lang="en" sz="1500">
                <a:solidFill>
                  <a:schemeClr val="dk1"/>
                </a:solidFill>
              </a:rPr>
              <a:t>struggled</a:t>
            </a:r>
            <a:r>
              <a:rPr lang="en" sz="1500">
                <a:solidFill>
                  <a:schemeClr val="dk1"/>
                </a:solidFill>
              </a:rPr>
              <a:t> the most from pandemic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After splitting up by ethnicity, we then omitted smaller ethnic groups</a:t>
            </a:r>
            <a:endParaRPr sz="19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500">
                <a:solidFill>
                  <a:schemeClr val="dk1"/>
                </a:solidFill>
              </a:rPr>
              <a:t>Did not have </a:t>
            </a:r>
            <a:r>
              <a:rPr lang="en" sz="1500">
                <a:solidFill>
                  <a:schemeClr val="dk1"/>
                </a:solidFill>
              </a:rPr>
              <a:t>significance</a:t>
            </a:r>
            <a:r>
              <a:rPr lang="en" sz="1500">
                <a:solidFill>
                  <a:schemeClr val="dk1"/>
                </a:solidFill>
              </a:rPr>
              <a:t> in the mode</a:t>
            </a:r>
            <a:r>
              <a:rPr lang="en">
                <a:solidFill>
                  <a:schemeClr val="dk1"/>
                </a:solidFill>
              </a:rPr>
              <a:t>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Data Discussion</a:t>
            </a:r>
            <a:endParaRPr/>
          </a:p>
        </p:txBody>
      </p:sp>
      <p:pic>
        <p:nvPicPr>
          <p:cNvPr id="100" name="Google Shape;100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39" y="983625"/>
            <a:ext cx="3280875" cy="20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950" y="983624"/>
            <a:ext cx="3280875" cy="202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150" y="3110274"/>
            <a:ext cx="3280875" cy="2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6936" y="3110287"/>
            <a:ext cx="3280914" cy="20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Findings</a:t>
            </a:r>
            <a:endParaRPr/>
          </a:p>
        </p:txBody>
      </p:sp>
      <p:pic>
        <p:nvPicPr>
          <p:cNvPr id="109" name="Google Shape;109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50" y="940976"/>
            <a:ext cx="3296250" cy="203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200" y="940963"/>
            <a:ext cx="3296238" cy="203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850" y="3072610"/>
            <a:ext cx="3296250" cy="2038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2200" y="3072612"/>
            <a:ext cx="3296250" cy="203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