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Sansita"/>
      <p:regular r:id="rId12"/>
      <p:bold r:id="rId13"/>
      <p:italic r:id="rId14"/>
      <p:boldItalic r:id="rId15"/>
    </p:embeddedFont>
    <p:embeddedFont>
      <p:font typeface="DM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jVaIWLZflSTerEJFLyEWEiTpzX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ansita-bold.fntdata"/><Relationship Id="rId12" Type="http://schemas.openxmlformats.org/officeDocument/2006/relationships/font" Target="fonts/Sansit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ansita-boldItalic.fntdata"/><Relationship Id="rId14" Type="http://schemas.openxmlformats.org/officeDocument/2006/relationships/font" Target="fonts/Sansita-italic.fntdata"/><Relationship Id="rId17" Type="http://schemas.openxmlformats.org/officeDocument/2006/relationships/font" Target="fonts/DMSans-bold.fntdata"/><Relationship Id="rId16" Type="http://schemas.openxmlformats.org/officeDocument/2006/relationships/font" Target="fonts/DM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DMSans-boldItalic.fntdata"/><Relationship Id="rId6" Type="http://schemas.openxmlformats.org/officeDocument/2006/relationships/slide" Target="slides/slide1.xml"/><Relationship Id="rId18" Type="http://schemas.openxmlformats.org/officeDocument/2006/relationships/font" Target="fonts/DM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cc0d717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5cc0d7177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Malee &amp; Anjana </a:t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3577cacf7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Malee &amp; Anjana </a:t>
            </a:r>
            <a:endParaRPr/>
          </a:p>
        </p:txBody>
      </p:sp>
      <p:sp>
        <p:nvSpPr>
          <p:cNvPr id="210" name="Google Shape;210;g293577cacf7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10" Type="http://schemas.openxmlformats.org/officeDocument/2006/relationships/image" Target="../media/image23.png"/><Relationship Id="rId9" Type="http://schemas.openxmlformats.org/officeDocument/2006/relationships/image" Target="../media/image12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4.png"/><Relationship Id="rId8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Relationship Id="rId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633642" y="2346166"/>
            <a:ext cx="15325516" cy="5747068"/>
          </a:xfrm>
          <a:custGeom>
            <a:rect b="b" l="l" r="r" t="t"/>
            <a:pathLst>
              <a:path extrusionOk="0"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1481242" y="2193766"/>
            <a:ext cx="15325516" cy="5747068"/>
          </a:xfrm>
          <a:custGeom>
            <a:rect b="b" l="l" r="r" t="t"/>
            <a:pathLst>
              <a:path extrusionOk="0"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 rot="1280600">
            <a:off x="-2095788" y="7351783"/>
            <a:ext cx="6248976" cy="3442617"/>
          </a:xfrm>
          <a:custGeom>
            <a:rect b="b" l="l" r="r" t="t"/>
            <a:pathLst>
              <a:path extrusionOk="0" h="3442617" w="6248976">
                <a:moveTo>
                  <a:pt x="0" y="0"/>
                </a:moveTo>
                <a:lnTo>
                  <a:pt x="6248976" y="0"/>
                </a:lnTo>
                <a:lnTo>
                  <a:pt x="6248976" y="3442618"/>
                </a:lnTo>
                <a:lnTo>
                  <a:pt x="0" y="3442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 rot="935593">
            <a:off x="13604796" y="-974843"/>
            <a:ext cx="6158232" cy="3392626"/>
          </a:xfrm>
          <a:custGeom>
            <a:rect b="b" l="l" r="r" t="t"/>
            <a:pathLst>
              <a:path extrusionOk="0"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10960546" y="2849085"/>
            <a:ext cx="5438226" cy="6224007"/>
          </a:xfrm>
          <a:custGeom>
            <a:rect b="b" l="l" r="r" t="t"/>
            <a:pathLst>
              <a:path extrusionOk="0" h="6224007" w="5438226">
                <a:moveTo>
                  <a:pt x="0" y="0"/>
                </a:moveTo>
                <a:lnTo>
                  <a:pt x="5438226" y="0"/>
                </a:lnTo>
                <a:lnTo>
                  <a:pt x="5438226" y="6224007"/>
                </a:lnTo>
                <a:lnTo>
                  <a:pt x="0" y="6224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2961555" y="5672489"/>
            <a:ext cx="4809948" cy="577194"/>
          </a:xfrm>
          <a:custGeom>
            <a:rect b="b" l="l" r="r" t="t"/>
            <a:pathLst>
              <a:path extrusionOk="0" h="577194" w="4809948">
                <a:moveTo>
                  <a:pt x="0" y="0"/>
                </a:moveTo>
                <a:lnTo>
                  <a:pt x="4809948" y="0"/>
                </a:lnTo>
                <a:lnTo>
                  <a:pt x="4809948" y="577194"/>
                </a:lnTo>
                <a:lnTo>
                  <a:pt x="0" y="5771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 txBox="1"/>
          <p:nvPr/>
        </p:nvSpPr>
        <p:spPr>
          <a:xfrm>
            <a:off x="3182758" y="3602458"/>
            <a:ext cx="7302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44">
                <a:latin typeface="DM Sans"/>
                <a:ea typeface="DM Sans"/>
                <a:cs typeface="DM Sans"/>
                <a:sym typeface="DM Sans"/>
              </a:rPr>
              <a:t>Shield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7"/>
          <p:cNvSpPr/>
          <p:nvPr/>
        </p:nvSpPr>
        <p:spPr>
          <a:xfrm rot="1280600">
            <a:off x="-1976190" y="6717110"/>
            <a:ext cx="8062123" cy="4441497"/>
          </a:xfrm>
          <a:custGeom>
            <a:rect b="b" l="l" r="r" t="t"/>
            <a:pathLst>
              <a:path extrusionOk="0" h="4441497" w="8062123">
                <a:moveTo>
                  <a:pt x="0" y="0"/>
                </a:moveTo>
                <a:lnTo>
                  <a:pt x="8062123" y="0"/>
                </a:lnTo>
                <a:lnTo>
                  <a:pt x="8062123" y="4441497"/>
                </a:lnTo>
                <a:lnTo>
                  <a:pt x="0" y="4441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7"/>
          <p:cNvSpPr/>
          <p:nvPr/>
        </p:nvSpPr>
        <p:spPr>
          <a:xfrm rot="935593">
            <a:off x="13604796" y="-974843"/>
            <a:ext cx="6158232" cy="3392626"/>
          </a:xfrm>
          <a:custGeom>
            <a:rect b="b" l="l" r="r" t="t"/>
            <a:pathLst>
              <a:path extrusionOk="0"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9" name="Google Shape;99;p7"/>
          <p:cNvGrpSpPr/>
          <p:nvPr/>
        </p:nvGrpSpPr>
        <p:grpSpPr>
          <a:xfrm>
            <a:off x="3525350" y="966600"/>
            <a:ext cx="10585124" cy="3333198"/>
            <a:chOff x="0" y="-9525"/>
            <a:chExt cx="4819745" cy="1410400"/>
          </a:xfrm>
        </p:grpSpPr>
        <p:sp>
          <p:nvSpPr>
            <p:cNvPr id="100" name="Google Shape;100;p7"/>
            <p:cNvSpPr/>
            <p:nvPr/>
          </p:nvSpPr>
          <p:spPr>
            <a:xfrm>
              <a:off x="0" y="0"/>
              <a:ext cx="4819745" cy="1400875"/>
            </a:xfrm>
            <a:custGeom>
              <a:rect b="b" l="l" r="r" t="t"/>
              <a:pathLst>
                <a:path extrusionOk="0" h="1400875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1376007"/>
                  </a:lnTo>
                  <a:cubicBezTo>
                    <a:pt x="4819745" y="1389741"/>
                    <a:pt x="4808612" y="1400875"/>
                    <a:pt x="4794878" y="1400875"/>
                  </a:cubicBezTo>
                  <a:lnTo>
                    <a:pt x="24868" y="1400875"/>
                  </a:lnTo>
                  <a:cubicBezTo>
                    <a:pt x="11134" y="1400875"/>
                    <a:pt x="0" y="1389741"/>
                    <a:pt x="0" y="1376007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cap="rnd" cmpd="sng" w="47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 txBox="1"/>
            <p:nvPr/>
          </p:nvSpPr>
          <p:spPr>
            <a:xfrm>
              <a:off x="0" y="-9525"/>
              <a:ext cx="4819745" cy="1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7"/>
          <p:cNvSpPr/>
          <p:nvPr/>
        </p:nvSpPr>
        <p:spPr>
          <a:xfrm>
            <a:off x="12545421" y="1562718"/>
            <a:ext cx="912582" cy="228145"/>
          </a:xfrm>
          <a:custGeom>
            <a:rect b="b" l="l" r="r" t="t"/>
            <a:pathLst>
              <a:path extrusionOk="0" h="228145" w="912582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7"/>
          <p:cNvSpPr/>
          <p:nvPr/>
        </p:nvSpPr>
        <p:spPr>
          <a:xfrm>
            <a:off x="5347784" y="5028010"/>
            <a:ext cx="6940226" cy="4285590"/>
          </a:xfrm>
          <a:custGeom>
            <a:rect b="b" l="l" r="r" t="t"/>
            <a:pathLst>
              <a:path extrusionOk="0" h="4285590" w="6940226">
                <a:moveTo>
                  <a:pt x="0" y="0"/>
                </a:moveTo>
                <a:lnTo>
                  <a:pt x="6940226" y="0"/>
                </a:lnTo>
                <a:lnTo>
                  <a:pt x="6940226" y="4285590"/>
                </a:lnTo>
                <a:lnTo>
                  <a:pt x="0" y="42855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4" name="Google Shape;104;p7"/>
          <p:cNvGrpSpPr/>
          <p:nvPr/>
        </p:nvGrpSpPr>
        <p:grpSpPr>
          <a:xfrm rot="5400000">
            <a:off x="8143810" y="4325060"/>
            <a:ext cx="1348191" cy="1348191"/>
            <a:chOff x="0" y="0"/>
            <a:chExt cx="812800" cy="812800"/>
          </a:xfrm>
        </p:grpSpPr>
        <p:sp>
          <p:nvSpPr>
            <p:cNvPr id="105" name="Google Shape;105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7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7"/>
          <p:cNvGrpSpPr/>
          <p:nvPr/>
        </p:nvGrpSpPr>
        <p:grpSpPr>
          <a:xfrm rot="5400000">
            <a:off x="8322403" y="4565266"/>
            <a:ext cx="991019" cy="867763"/>
            <a:chOff x="0" y="25501"/>
            <a:chExt cx="870002" cy="761797"/>
          </a:xfrm>
        </p:grpSpPr>
        <p:sp>
          <p:nvSpPr>
            <p:cNvPr id="108" name="Google Shape;108;p7"/>
            <p:cNvSpPr/>
            <p:nvPr/>
          </p:nvSpPr>
          <p:spPr>
            <a:xfrm>
              <a:off x="0" y="25501"/>
              <a:ext cx="870002" cy="761797"/>
            </a:xfrm>
            <a:custGeom>
              <a:rect b="b" l="l" r="r" t="t"/>
              <a:pathLst>
                <a:path extrusionOk="0"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 txBox="1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7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7"/>
          <p:cNvSpPr txBox="1"/>
          <p:nvPr/>
        </p:nvSpPr>
        <p:spPr>
          <a:xfrm>
            <a:off x="5195704" y="1918303"/>
            <a:ext cx="7896600" cy="20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258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25"/>
              <a:buFont typeface="DM Sans"/>
              <a:buChar char="●"/>
            </a:pPr>
            <a:r>
              <a:rPr lang="en-US" sz="2425">
                <a:latin typeface="DM Sans"/>
                <a:ea typeface="DM Sans"/>
                <a:cs typeface="DM Sans"/>
                <a:sym typeface="DM Sans"/>
              </a:rPr>
              <a:t>Americans lack trust</a:t>
            </a:r>
            <a:endParaRPr sz="2425">
              <a:latin typeface="DM Sans"/>
              <a:ea typeface="DM Sans"/>
              <a:cs typeface="DM Sans"/>
              <a:sym typeface="DM Sans"/>
            </a:endParaRPr>
          </a:p>
          <a:p>
            <a:pPr indent="-38258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25"/>
              <a:buFont typeface="DM Sans"/>
              <a:buChar char="●"/>
            </a:pPr>
            <a:r>
              <a:rPr lang="en-US" sz="2425">
                <a:latin typeface="DM Sans"/>
                <a:ea typeface="DM Sans"/>
                <a:cs typeface="DM Sans"/>
                <a:sym typeface="DM Sans"/>
              </a:rPr>
              <a:t>Time-difference</a:t>
            </a:r>
            <a:endParaRPr sz="2425">
              <a:latin typeface="DM Sans"/>
              <a:ea typeface="DM Sans"/>
              <a:cs typeface="DM Sans"/>
              <a:sym typeface="DM Sans"/>
            </a:endParaRPr>
          </a:p>
          <a:p>
            <a:pPr indent="-38258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25"/>
              <a:buFont typeface="DM Sans"/>
              <a:buChar char="●"/>
            </a:pPr>
            <a:r>
              <a:rPr lang="en-US" sz="2425">
                <a:latin typeface="DM Sans"/>
                <a:ea typeface="DM Sans"/>
                <a:cs typeface="DM Sans"/>
                <a:sym typeface="DM Sans"/>
              </a:rPr>
              <a:t>Lack of delegation of work</a:t>
            </a:r>
            <a:endParaRPr sz="2425">
              <a:latin typeface="DM Sans"/>
              <a:ea typeface="DM Sans"/>
              <a:cs typeface="DM Sans"/>
              <a:sym typeface="DM Sans"/>
            </a:endParaRPr>
          </a:p>
          <a:p>
            <a:pPr indent="-38258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25"/>
              <a:buFont typeface="DM Sans"/>
              <a:buChar char="●"/>
            </a:pPr>
            <a:r>
              <a:rPr lang="en-US" sz="2425">
                <a:latin typeface="DM Sans"/>
                <a:ea typeface="DM Sans"/>
                <a:cs typeface="DM Sans"/>
                <a:sym typeface="DM Sans"/>
              </a:rPr>
              <a:t>No </a:t>
            </a:r>
            <a:r>
              <a:rPr lang="en-US" sz="2425">
                <a:latin typeface="DM Sans"/>
                <a:ea typeface="DM Sans"/>
                <a:cs typeface="DM Sans"/>
                <a:sym typeface="DM Sans"/>
              </a:rPr>
              <a:t>liaison between teams</a:t>
            </a:r>
            <a:endParaRPr sz="2425">
              <a:latin typeface="DM Sans"/>
              <a:ea typeface="DM Sans"/>
              <a:cs typeface="DM Sans"/>
              <a:sym typeface="DM Sans"/>
            </a:endParaRPr>
          </a:p>
          <a:p>
            <a:pPr indent="-38258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25"/>
              <a:buFont typeface="DM Sans"/>
              <a:buChar char="●"/>
            </a:pPr>
            <a:r>
              <a:rPr lang="en-US" sz="2425">
                <a:latin typeface="DM Sans"/>
                <a:ea typeface="DM Sans"/>
                <a:cs typeface="DM Sans"/>
                <a:sym typeface="DM Sans"/>
              </a:rPr>
              <a:t>Cross-cultural communication barriers</a:t>
            </a:r>
            <a:endParaRPr sz="2425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6004804" y="1194989"/>
            <a:ext cx="6278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latin typeface="DM Sans"/>
                <a:ea typeface="DM Sans"/>
                <a:cs typeface="DM Sans"/>
                <a:sym typeface="DM Sans"/>
              </a:rPr>
              <a:t>Lack of Collaboration</a:t>
            </a:r>
            <a:endParaRPr b="1" sz="47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5980049" y="6862300"/>
            <a:ext cx="63279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l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Char char="●"/>
            </a:pPr>
            <a:r>
              <a:rPr lang="en-US" sz="2400">
                <a:latin typeface="DM Sans"/>
                <a:ea typeface="DM Sans"/>
                <a:cs typeface="DM Sans"/>
                <a:sym typeface="DM Sans"/>
              </a:rPr>
              <a:t>Both teams working on same modules</a:t>
            </a:r>
            <a:endParaRPr sz="2400">
              <a:latin typeface="DM Sans"/>
              <a:ea typeface="DM Sans"/>
              <a:cs typeface="DM Sans"/>
              <a:sym typeface="DM Sans"/>
            </a:endParaRPr>
          </a:p>
          <a:p>
            <a:pPr indent="-381000" lvl="0" marL="457200" marR="0" rtl="0" algn="l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Char char="●"/>
            </a:pPr>
            <a:r>
              <a:rPr lang="en-US" sz="2400">
                <a:latin typeface="DM Sans"/>
                <a:ea typeface="DM Sans"/>
                <a:cs typeface="DM Sans"/>
                <a:sym typeface="DM Sans"/>
              </a:rPr>
              <a:t>Decrease in respect for other team</a:t>
            </a:r>
            <a:endParaRPr sz="2400">
              <a:latin typeface="DM Sans"/>
              <a:ea typeface="DM Sans"/>
              <a:cs typeface="DM Sans"/>
              <a:sym typeface="DM Sans"/>
            </a:endParaRPr>
          </a:p>
          <a:p>
            <a:pPr indent="-381000" lvl="0" marL="457200" marR="0" rtl="0" algn="l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Char char="●"/>
            </a:pPr>
            <a:r>
              <a:rPr lang="en-US" sz="2400">
                <a:latin typeface="DM Sans"/>
                <a:ea typeface="DM Sans"/>
                <a:cs typeface="DM Sans"/>
                <a:sym typeface="DM Sans"/>
              </a:rPr>
              <a:t>Decrease in motivation/commitment</a:t>
            </a:r>
            <a:endParaRPr sz="24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6558308" y="5816825"/>
            <a:ext cx="4519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latin typeface="DM Sans"/>
                <a:ea typeface="DM Sans"/>
                <a:cs typeface="DM Sans"/>
                <a:sym typeface="DM Sans"/>
              </a:rPr>
              <a:t>This led to…</a:t>
            </a:r>
            <a:endParaRPr b="1" sz="4700"/>
          </a:p>
        </p:txBody>
      </p:sp>
      <p:sp>
        <p:nvSpPr>
          <p:cNvPr id="114" name="Google Shape;114;p7"/>
          <p:cNvSpPr/>
          <p:nvPr/>
        </p:nvSpPr>
        <p:spPr>
          <a:xfrm>
            <a:off x="15183619" y="8086048"/>
            <a:ext cx="796679" cy="824506"/>
          </a:xfrm>
          <a:custGeom>
            <a:rect b="b" l="l" r="r" t="t"/>
            <a:pathLst>
              <a:path extrusionOk="0" h="824506" w="796679">
                <a:moveTo>
                  <a:pt x="0" y="0"/>
                </a:moveTo>
                <a:lnTo>
                  <a:pt x="796679" y="0"/>
                </a:lnTo>
                <a:lnTo>
                  <a:pt x="796679" y="824506"/>
                </a:lnTo>
                <a:lnTo>
                  <a:pt x="0" y="824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cc0d7177c_0_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g25cc0d7177c_0_0"/>
          <p:cNvSpPr/>
          <p:nvPr/>
        </p:nvSpPr>
        <p:spPr>
          <a:xfrm rot="1282585">
            <a:off x="-1979742" y="6720640"/>
            <a:ext cx="8073327" cy="4447669"/>
          </a:xfrm>
          <a:custGeom>
            <a:rect b="b" l="l" r="r" t="t"/>
            <a:pathLst>
              <a:path extrusionOk="0" h="4441497" w="8062123">
                <a:moveTo>
                  <a:pt x="0" y="0"/>
                </a:moveTo>
                <a:lnTo>
                  <a:pt x="8062123" y="0"/>
                </a:lnTo>
                <a:lnTo>
                  <a:pt x="8062123" y="4441497"/>
                </a:lnTo>
                <a:lnTo>
                  <a:pt x="0" y="4441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g25cc0d7177c_0_0"/>
          <p:cNvSpPr/>
          <p:nvPr/>
        </p:nvSpPr>
        <p:spPr>
          <a:xfrm rot="940191">
            <a:off x="13601700" y="-971755"/>
            <a:ext cx="6156095" cy="3391449"/>
          </a:xfrm>
          <a:custGeom>
            <a:rect b="b" l="l" r="r" t="t"/>
            <a:pathLst>
              <a:path extrusionOk="0"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2" name="Google Shape;122;g25cc0d7177c_0_0"/>
          <p:cNvGrpSpPr/>
          <p:nvPr/>
        </p:nvGrpSpPr>
        <p:grpSpPr>
          <a:xfrm>
            <a:off x="3249900" y="456925"/>
            <a:ext cx="11788267" cy="1762154"/>
            <a:chOff x="0" y="-9525"/>
            <a:chExt cx="4819800" cy="1410400"/>
          </a:xfrm>
        </p:grpSpPr>
        <p:sp>
          <p:nvSpPr>
            <p:cNvPr id="123" name="Google Shape;123;g25cc0d7177c_0_0"/>
            <p:cNvSpPr/>
            <p:nvPr/>
          </p:nvSpPr>
          <p:spPr>
            <a:xfrm>
              <a:off x="0" y="0"/>
              <a:ext cx="4819745" cy="1400875"/>
            </a:xfrm>
            <a:custGeom>
              <a:rect b="b" l="l" r="r" t="t"/>
              <a:pathLst>
                <a:path extrusionOk="0" h="1400875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1376007"/>
                  </a:lnTo>
                  <a:cubicBezTo>
                    <a:pt x="4819745" y="1389741"/>
                    <a:pt x="4808612" y="1400875"/>
                    <a:pt x="4794878" y="1400875"/>
                  </a:cubicBezTo>
                  <a:lnTo>
                    <a:pt x="24868" y="1400875"/>
                  </a:lnTo>
                  <a:cubicBezTo>
                    <a:pt x="11134" y="1400875"/>
                    <a:pt x="0" y="1389741"/>
                    <a:pt x="0" y="1376007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cap="rnd" cmpd="sng" w="47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25cc0d7177c_0_0"/>
            <p:cNvSpPr txBox="1"/>
            <p:nvPr/>
          </p:nvSpPr>
          <p:spPr>
            <a:xfrm>
              <a:off x="0" y="-9525"/>
              <a:ext cx="4819800" cy="141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g25cc0d7177c_0_0"/>
          <p:cNvSpPr/>
          <p:nvPr/>
        </p:nvSpPr>
        <p:spPr>
          <a:xfrm>
            <a:off x="13702196" y="819068"/>
            <a:ext cx="912582" cy="228145"/>
          </a:xfrm>
          <a:custGeom>
            <a:rect b="b" l="l" r="r" t="t"/>
            <a:pathLst>
              <a:path extrusionOk="0" h="228145" w="912582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g25cc0d7177c_0_0"/>
          <p:cNvSpPr txBox="1"/>
          <p:nvPr/>
        </p:nvSpPr>
        <p:spPr>
          <a:xfrm>
            <a:off x="4092000" y="971550"/>
            <a:ext cx="1010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62">
                <a:latin typeface="DM Sans"/>
                <a:ea typeface="DM Sans"/>
                <a:cs typeface="DM Sans"/>
                <a:sym typeface="DM Sans"/>
              </a:rPr>
              <a:t>Lack of Motivation/Commitment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7" name="Google Shape;127;g25cc0d7177c_0_0"/>
          <p:cNvSpPr/>
          <p:nvPr/>
        </p:nvSpPr>
        <p:spPr>
          <a:xfrm>
            <a:off x="15183619" y="8086048"/>
            <a:ext cx="796679" cy="824506"/>
          </a:xfrm>
          <a:custGeom>
            <a:rect b="b" l="l" r="r" t="t"/>
            <a:pathLst>
              <a:path extrusionOk="0" h="824506" w="796679">
                <a:moveTo>
                  <a:pt x="0" y="0"/>
                </a:moveTo>
                <a:lnTo>
                  <a:pt x="796679" y="0"/>
                </a:lnTo>
                <a:lnTo>
                  <a:pt x="796679" y="824506"/>
                </a:lnTo>
                <a:lnTo>
                  <a:pt x="0" y="824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g25cc0d7177c_0_0"/>
          <p:cNvSpPr/>
          <p:nvPr/>
        </p:nvSpPr>
        <p:spPr>
          <a:xfrm>
            <a:off x="514350" y="1543050"/>
            <a:ext cx="5012100" cy="2847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FEF7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5cc0d7177c_0_0"/>
          <p:cNvSpPr txBox="1"/>
          <p:nvPr/>
        </p:nvSpPr>
        <p:spPr>
          <a:xfrm>
            <a:off x="920000" y="2049125"/>
            <a:ext cx="38919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“Moved to another project that gives me responsibility… I was with Shield for two years. I wasn’t getting my growth.”</a:t>
            </a:r>
            <a:endParaRPr sz="22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" name="Google Shape;130;g25cc0d7177c_0_0"/>
          <p:cNvSpPr/>
          <p:nvPr/>
        </p:nvSpPr>
        <p:spPr>
          <a:xfrm flipH="1">
            <a:off x="9159876" y="2051400"/>
            <a:ext cx="3457500" cy="2155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FEF7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5cc0d7177c_0_0"/>
          <p:cNvSpPr txBox="1"/>
          <p:nvPr/>
        </p:nvSpPr>
        <p:spPr>
          <a:xfrm flipH="1">
            <a:off x="9354367" y="2380914"/>
            <a:ext cx="32415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25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“I’m not directly contributing to the product.”</a:t>
            </a:r>
            <a:endParaRPr sz="2425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2" name="Google Shape;132;g25cc0d7177c_0_0"/>
          <p:cNvSpPr/>
          <p:nvPr/>
        </p:nvSpPr>
        <p:spPr>
          <a:xfrm>
            <a:off x="5702025" y="2049128"/>
            <a:ext cx="2990100" cy="1683000"/>
          </a:xfrm>
          <a:prstGeom prst="wedgeRectCallout">
            <a:avLst>
              <a:gd fmla="val -20502" name="adj1"/>
              <a:gd fmla="val 69042" name="adj2"/>
            </a:avLst>
          </a:prstGeom>
          <a:solidFill>
            <a:srgbClr val="FFFEF7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25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“I feel I’m not properly utilized.”</a:t>
            </a:r>
            <a:endParaRPr sz="2425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3" name="Google Shape;133;g25cc0d7177c_0_0"/>
          <p:cNvSpPr/>
          <p:nvPr/>
        </p:nvSpPr>
        <p:spPr>
          <a:xfrm flipH="1">
            <a:off x="12805525" y="2049125"/>
            <a:ext cx="3082200" cy="2158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EF7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25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“You get a doubt: why do they need us?”</a:t>
            </a:r>
            <a:endParaRPr sz="2625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4" name="Google Shape;134;g25cc0d7177c_0_0"/>
          <p:cNvGrpSpPr/>
          <p:nvPr/>
        </p:nvGrpSpPr>
        <p:grpSpPr>
          <a:xfrm>
            <a:off x="8288850" y="5158464"/>
            <a:ext cx="7691448" cy="1788256"/>
            <a:chOff x="0" y="-9525"/>
            <a:chExt cx="3627015" cy="1136700"/>
          </a:xfrm>
        </p:grpSpPr>
        <p:sp>
          <p:nvSpPr>
            <p:cNvPr id="135" name="Google Shape;135;g25cc0d7177c_0_0"/>
            <p:cNvSpPr/>
            <p:nvPr/>
          </p:nvSpPr>
          <p:spPr>
            <a:xfrm>
              <a:off x="0" y="0"/>
              <a:ext cx="3627015" cy="1127034"/>
            </a:xfrm>
            <a:custGeom>
              <a:rect b="b" l="l" r="r" t="t"/>
              <a:pathLst>
                <a:path extrusionOk="0" h="1127034" w="3627015">
                  <a:moveTo>
                    <a:pt x="33045" y="0"/>
                  </a:moveTo>
                  <a:lnTo>
                    <a:pt x="3593970" y="0"/>
                  </a:lnTo>
                  <a:cubicBezTo>
                    <a:pt x="3612221" y="0"/>
                    <a:pt x="3627015" y="14795"/>
                    <a:pt x="3627015" y="33045"/>
                  </a:cubicBezTo>
                  <a:lnTo>
                    <a:pt x="3627015" y="1093988"/>
                  </a:lnTo>
                  <a:cubicBezTo>
                    <a:pt x="3627015" y="1112239"/>
                    <a:pt x="3612221" y="1127034"/>
                    <a:pt x="3593970" y="1127034"/>
                  </a:cubicBezTo>
                  <a:lnTo>
                    <a:pt x="33045" y="1127034"/>
                  </a:lnTo>
                  <a:cubicBezTo>
                    <a:pt x="14795" y="1127034"/>
                    <a:pt x="0" y="1112239"/>
                    <a:pt x="0" y="1093988"/>
                  </a:cubicBezTo>
                  <a:lnTo>
                    <a:pt x="0" y="33045"/>
                  </a:lnTo>
                  <a:cubicBezTo>
                    <a:pt x="0" y="14795"/>
                    <a:pt x="14795" y="0"/>
                    <a:pt x="33045" y="0"/>
                  </a:cubicBezTo>
                  <a:close/>
                </a:path>
              </a:pathLst>
            </a:custGeom>
            <a:solidFill>
              <a:srgbClr val="FFFEF7"/>
            </a:solidFill>
            <a:ln cap="rnd" cmpd="sng" w="47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g25cc0d7177c_0_0"/>
            <p:cNvSpPr txBox="1"/>
            <p:nvPr/>
          </p:nvSpPr>
          <p:spPr>
            <a:xfrm>
              <a:off x="0" y="-9525"/>
              <a:ext cx="3627000" cy="11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g25cc0d7177c_0_0"/>
          <p:cNvGrpSpPr/>
          <p:nvPr/>
        </p:nvGrpSpPr>
        <p:grpSpPr>
          <a:xfrm>
            <a:off x="8288850" y="7613639"/>
            <a:ext cx="7691448" cy="1788256"/>
            <a:chOff x="0" y="-9525"/>
            <a:chExt cx="3627015" cy="1136700"/>
          </a:xfrm>
        </p:grpSpPr>
        <p:sp>
          <p:nvSpPr>
            <p:cNvPr id="138" name="Google Shape;138;g25cc0d7177c_0_0"/>
            <p:cNvSpPr/>
            <p:nvPr/>
          </p:nvSpPr>
          <p:spPr>
            <a:xfrm>
              <a:off x="0" y="0"/>
              <a:ext cx="3627015" cy="1127034"/>
            </a:xfrm>
            <a:custGeom>
              <a:rect b="b" l="l" r="r" t="t"/>
              <a:pathLst>
                <a:path extrusionOk="0" h="1127034" w="3627015">
                  <a:moveTo>
                    <a:pt x="33045" y="0"/>
                  </a:moveTo>
                  <a:lnTo>
                    <a:pt x="3593970" y="0"/>
                  </a:lnTo>
                  <a:cubicBezTo>
                    <a:pt x="3612221" y="0"/>
                    <a:pt x="3627015" y="14795"/>
                    <a:pt x="3627015" y="33045"/>
                  </a:cubicBezTo>
                  <a:lnTo>
                    <a:pt x="3627015" y="1093988"/>
                  </a:lnTo>
                  <a:cubicBezTo>
                    <a:pt x="3627015" y="1112239"/>
                    <a:pt x="3612221" y="1127034"/>
                    <a:pt x="3593970" y="1127034"/>
                  </a:cubicBezTo>
                  <a:lnTo>
                    <a:pt x="33045" y="1127034"/>
                  </a:lnTo>
                  <a:cubicBezTo>
                    <a:pt x="14795" y="1127034"/>
                    <a:pt x="0" y="1112239"/>
                    <a:pt x="0" y="1093988"/>
                  </a:cubicBezTo>
                  <a:lnTo>
                    <a:pt x="0" y="33045"/>
                  </a:lnTo>
                  <a:cubicBezTo>
                    <a:pt x="0" y="14795"/>
                    <a:pt x="14795" y="0"/>
                    <a:pt x="33045" y="0"/>
                  </a:cubicBezTo>
                  <a:close/>
                </a:path>
              </a:pathLst>
            </a:custGeom>
            <a:solidFill>
              <a:srgbClr val="FFFEF7"/>
            </a:solidFill>
            <a:ln cap="rnd" cmpd="sng" w="47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g25cc0d7177c_0_0"/>
            <p:cNvSpPr txBox="1"/>
            <p:nvPr/>
          </p:nvSpPr>
          <p:spPr>
            <a:xfrm>
              <a:off x="0" y="-9525"/>
              <a:ext cx="3627000" cy="11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g25cc0d7177c_0_0"/>
          <p:cNvSpPr/>
          <p:nvPr/>
        </p:nvSpPr>
        <p:spPr>
          <a:xfrm>
            <a:off x="3249900" y="5426200"/>
            <a:ext cx="3241500" cy="1252800"/>
          </a:xfrm>
          <a:prstGeom prst="roundRect">
            <a:avLst>
              <a:gd fmla="val 16667" name="adj"/>
            </a:avLst>
          </a:prstGeom>
          <a:solidFill>
            <a:srgbClr val="FFFEF7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5cc0d7177c_0_0"/>
          <p:cNvSpPr/>
          <p:nvPr/>
        </p:nvSpPr>
        <p:spPr>
          <a:xfrm>
            <a:off x="3384950" y="7871900"/>
            <a:ext cx="3241500" cy="1252800"/>
          </a:xfrm>
          <a:prstGeom prst="roundRect">
            <a:avLst>
              <a:gd fmla="val 16667" name="adj"/>
            </a:avLst>
          </a:prstGeom>
          <a:solidFill>
            <a:srgbClr val="FFFEF7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5cc0d7177c_0_0"/>
          <p:cNvSpPr/>
          <p:nvPr/>
        </p:nvSpPr>
        <p:spPr>
          <a:xfrm flipH="1" rot="10800000">
            <a:off x="6626450" y="8347135"/>
            <a:ext cx="1986030" cy="717028"/>
          </a:xfrm>
          <a:custGeom>
            <a:rect b="b" l="l" r="r" t="t"/>
            <a:pathLst>
              <a:path extrusionOk="0" h="1309640" w="2899314">
                <a:moveTo>
                  <a:pt x="0" y="1309640"/>
                </a:moveTo>
                <a:lnTo>
                  <a:pt x="2899314" y="1309640"/>
                </a:lnTo>
                <a:lnTo>
                  <a:pt x="2899314" y="0"/>
                </a:lnTo>
                <a:lnTo>
                  <a:pt x="0" y="0"/>
                </a:lnTo>
                <a:lnTo>
                  <a:pt x="0" y="130964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g25cc0d7177c_0_0"/>
          <p:cNvSpPr/>
          <p:nvPr/>
        </p:nvSpPr>
        <p:spPr>
          <a:xfrm flipH="1" rot="10800000">
            <a:off x="6491400" y="5694085"/>
            <a:ext cx="1986030" cy="717028"/>
          </a:xfrm>
          <a:custGeom>
            <a:rect b="b" l="l" r="r" t="t"/>
            <a:pathLst>
              <a:path extrusionOk="0" h="1309640" w="2899314">
                <a:moveTo>
                  <a:pt x="0" y="1309640"/>
                </a:moveTo>
                <a:lnTo>
                  <a:pt x="2899314" y="1309640"/>
                </a:lnTo>
                <a:lnTo>
                  <a:pt x="2899314" y="0"/>
                </a:lnTo>
                <a:lnTo>
                  <a:pt x="0" y="0"/>
                </a:lnTo>
                <a:lnTo>
                  <a:pt x="0" y="130964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g25cc0d7177c_0_0"/>
          <p:cNvSpPr txBox="1"/>
          <p:nvPr/>
        </p:nvSpPr>
        <p:spPr>
          <a:xfrm>
            <a:off x="3329549" y="5814900"/>
            <a:ext cx="3082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19">
                <a:latin typeface="DM Sans"/>
                <a:ea typeface="DM Sans"/>
                <a:cs typeface="DM Sans"/>
                <a:sym typeface="DM Sans"/>
              </a:rPr>
              <a:t>Instrumentality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5" name="Google Shape;145;g25cc0d7177c_0_0"/>
          <p:cNvSpPr txBox="1"/>
          <p:nvPr/>
        </p:nvSpPr>
        <p:spPr>
          <a:xfrm>
            <a:off x="3464599" y="8273600"/>
            <a:ext cx="3082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19">
                <a:latin typeface="DM Sans"/>
                <a:ea typeface="DM Sans"/>
                <a:cs typeface="DM Sans"/>
                <a:sym typeface="DM Sans"/>
              </a:rPr>
              <a:t>Valence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6" name="Google Shape;146;g25cc0d7177c_0_0"/>
          <p:cNvSpPr txBox="1"/>
          <p:nvPr/>
        </p:nvSpPr>
        <p:spPr>
          <a:xfrm>
            <a:off x="8557074" y="5556600"/>
            <a:ext cx="30822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19">
                <a:latin typeface="DM Sans"/>
                <a:ea typeface="DM Sans"/>
                <a:cs typeface="DM Sans"/>
                <a:sym typeface="DM Sans"/>
              </a:rPr>
              <a:t>Individual Performance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7" name="Google Shape;147;g25cc0d7177c_0_0"/>
          <p:cNvSpPr txBox="1"/>
          <p:nvPr/>
        </p:nvSpPr>
        <p:spPr>
          <a:xfrm>
            <a:off x="12617387" y="5569600"/>
            <a:ext cx="30822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19">
                <a:latin typeface="DM Sans"/>
                <a:ea typeface="DM Sans"/>
                <a:cs typeface="DM Sans"/>
                <a:sym typeface="DM Sans"/>
              </a:rPr>
              <a:t>Organizational</a:t>
            </a:r>
            <a:r>
              <a:rPr b="1" lang="en-US" sz="2919">
                <a:latin typeface="DM Sans"/>
                <a:ea typeface="DM Sans"/>
                <a:cs typeface="DM Sans"/>
                <a:sym typeface="DM Sans"/>
              </a:rPr>
              <a:t> Rewards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8" name="Google Shape;148;g25cc0d7177c_0_0"/>
          <p:cNvSpPr txBox="1"/>
          <p:nvPr/>
        </p:nvSpPr>
        <p:spPr>
          <a:xfrm>
            <a:off x="8692137" y="8015300"/>
            <a:ext cx="30822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19">
                <a:latin typeface="DM Sans"/>
                <a:ea typeface="DM Sans"/>
                <a:cs typeface="DM Sans"/>
                <a:sym typeface="DM Sans"/>
              </a:rPr>
              <a:t>Organizational Rewards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9" name="Google Shape;149;g25cc0d7177c_0_0"/>
          <p:cNvSpPr txBox="1"/>
          <p:nvPr/>
        </p:nvSpPr>
        <p:spPr>
          <a:xfrm>
            <a:off x="12805537" y="8015300"/>
            <a:ext cx="30822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19">
                <a:latin typeface="DM Sans"/>
                <a:ea typeface="DM Sans"/>
                <a:cs typeface="DM Sans"/>
                <a:sym typeface="DM Sans"/>
              </a:rPr>
              <a:t>Personal </a:t>
            </a:r>
            <a:endParaRPr b="1" sz="2919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19">
                <a:latin typeface="DM Sans"/>
                <a:ea typeface="DM Sans"/>
                <a:cs typeface="DM Sans"/>
                <a:sym typeface="DM Sans"/>
              </a:rPr>
              <a:t>Goals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0" name="Google Shape;150;g25cc0d7177c_0_0"/>
          <p:cNvGrpSpPr/>
          <p:nvPr/>
        </p:nvGrpSpPr>
        <p:grpSpPr>
          <a:xfrm>
            <a:off x="11639277" y="5650773"/>
            <a:ext cx="680720" cy="732902"/>
            <a:chOff x="0" y="0"/>
            <a:chExt cx="812800" cy="812800"/>
          </a:xfrm>
        </p:grpSpPr>
        <p:sp>
          <p:nvSpPr>
            <p:cNvPr id="151" name="Google Shape;151;g25cc0d7177c_0_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g25cc0d7177c_0_0"/>
            <p:cNvSpPr txBox="1"/>
            <p:nvPr/>
          </p:nvSpPr>
          <p:spPr>
            <a:xfrm>
              <a:off x="76200" y="47625"/>
              <a:ext cx="660300" cy="68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7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g25cc0d7177c_0_0"/>
          <p:cNvGrpSpPr/>
          <p:nvPr/>
        </p:nvGrpSpPr>
        <p:grpSpPr>
          <a:xfrm>
            <a:off x="11725235" y="5784712"/>
            <a:ext cx="495496" cy="465051"/>
            <a:chOff x="0" y="30935"/>
            <a:chExt cx="861433" cy="750930"/>
          </a:xfrm>
        </p:grpSpPr>
        <p:sp>
          <p:nvSpPr>
            <p:cNvPr id="154" name="Google Shape;154;g25cc0d7177c_0_0"/>
            <p:cNvSpPr/>
            <p:nvPr/>
          </p:nvSpPr>
          <p:spPr>
            <a:xfrm>
              <a:off x="0" y="30935"/>
              <a:ext cx="861433" cy="750930"/>
            </a:xfrm>
            <a:custGeom>
              <a:rect b="b" l="l" r="r" t="t"/>
              <a:pathLst>
                <a:path extrusionOk="0" h="750930" w="861433">
                  <a:moveTo>
                    <a:pt x="845055" y="335924"/>
                  </a:moveTo>
                  <a:lnTo>
                    <a:pt x="517737" y="8606"/>
                  </a:lnTo>
                  <a:cubicBezTo>
                    <a:pt x="511113" y="1982"/>
                    <a:pt x="501150" y="0"/>
                    <a:pt x="492495" y="3585"/>
                  </a:cubicBezTo>
                  <a:cubicBezTo>
                    <a:pt x="483839" y="7170"/>
                    <a:pt x="478196" y="15616"/>
                    <a:pt x="478196" y="24985"/>
                  </a:cubicBezTo>
                  <a:lnTo>
                    <a:pt x="478196" y="116345"/>
                  </a:lnTo>
                  <a:cubicBezTo>
                    <a:pt x="478196" y="131176"/>
                    <a:pt x="472304" y="145399"/>
                    <a:pt x="461817" y="155886"/>
                  </a:cubicBezTo>
                  <a:cubicBezTo>
                    <a:pt x="451330" y="166373"/>
                    <a:pt x="437107" y="172265"/>
                    <a:pt x="422276" y="172265"/>
                  </a:cubicBezTo>
                  <a:lnTo>
                    <a:pt x="55920" y="172265"/>
                  </a:lnTo>
                  <a:cubicBezTo>
                    <a:pt x="41089" y="172265"/>
                    <a:pt x="26866" y="178157"/>
                    <a:pt x="16379" y="188644"/>
                  </a:cubicBezTo>
                  <a:cubicBezTo>
                    <a:pt x="5892" y="199131"/>
                    <a:pt x="0" y="213354"/>
                    <a:pt x="0" y="228185"/>
                  </a:cubicBezTo>
                  <a:lnTo>
                    <a:pt x="0" y="522745"/>
                  </a:lnTo>
                  <a:cubicBezTo>
                    <a:pt x="0" y="537576"/>
                    <a:pt x="5892" y="551799"/>
                    <a:pt x="16379" y="562286"/>
                  </a:cubicBezTo>
                  <a:cubicBezTo>
                    <a:pt x="26866" y="572773"/>
                    <a:pt x="41089" y="578665"/>
                    <a:pt x="55920" y="578665"/>
                  </a:cubicBezTo>
                  <a:lnTo>
                    <a:pt x="422276" y="578665"/>
                  </a:lnTo>
                  <a:cubicBezTo>
                    <a:pt x="437107" y="578665"/>
                    <a:pt x="451330" y="584557"/>
                    <a:pt x="461817" y="595044"/>
                  </a:cubicBezTo>
                  <a:cubicBezTo>
                    <a:pt x="472304" y="605531"/>
                    <a:pt x="478196" y="619754"/>
                    <a:pt x="478196" y="634585"/>
                  </a:cubicBezTo>
                  <a:lnTo>
                    <a:pt x="478196" y="725945"/>
                  </a:lnTo>
                  <a:cubicBezTo>
                    <a:pt x="478196" y="735314"/>
                    <a:pt x="483839" y="743760"/>
                    <a:pt x="492495" y="747345"/>
                  </a:cubicBezTo>
                  <a:cubicBezTo>
                    <a:pt x="501150" y="750930"/>
                    <a:pt x="511113" y="748948"/>
                    <a:pt x="517737" y="742324"/>
                  </a:cubicBezTo>
                  <a:lnTo>
                    <a:pt x="845055" y="415006"/>
                  </a:lnTo>
                  <a:cubicBezTo>
                    <a:pt x="855542" y="404519"/>
                    <a:pt x="861433" y="390296"/>
                    <a:pt x="861433" y="375465"/>
                  </a:cubicBezTo>
                  <a:cubicBezTo>
                    <a:pt x="861433" y="360634"/>
                    <a:pt x="855542" y="346411"/>
                    <a:pt x="845055" y="3359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g25cc0d7177c_0_0"/>
            <p:cNvSpPr txBox="1"/>
            <p:nvPr/>
          </p:nvSpPr>
          <p:spPr>
            <a:xfrm>
              <a:off x="0" y="174625"/>
              <a:ext cx="7830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7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g25cc0d7177c_0_0"/>
          <p:cNvGrpSpPr/>
          <p:nvPr/>
        </p:nvGrpSpPr>
        <p:grpSpPr>
          <a:xfrm>
            <a:off x="12124802" y="8086048"/>
            <a:ext cx="680720" cy="732902"/>
            <a:chOff x="0" y="0"/>
            <a:chExt cx="812800" cy="812800"/>
          </a:xfrm>
        </p:grpSpPr>
        <p:sp>
          <p:nvSpPr>
            <p:cNvPr id="157" name="Google Shape;157;g25cc0d7177c_0_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g25cc0d7177c_0_0"/>
            <p:cNvSpPr txBox="1"/>
            <p:nvPr/>
          </p:nvSpPr>
          <p:spPr>
            <a:xfrm>
              <a:off x="76200" y="47625"/>
              <a:ext cx="660300" cy="68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7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g25cc0d7177c_0_0"/>
          <p:cNvGrpSpPr/>
          <p:nvPr/>
        </p:nvGrpSpPr>
        <p:grpSpPr>
          <a:xfrm>
            <a:off x="12210760" y="8219987"/>
            <a:ext cx="495496" cy="465051"/>
            <a:chOff x="0" y="30935"/>
            <a:chExt cx="861433" cy="750930"/>
          </a:xfrm>
        </p:grpSpPr>
        <p:sp>
          <p:nvSpPr>
            <p:cNvPr id="160" name="Google Shape;160;g25cc0d7177c_0_0"/>
            <p:cNvSpPr/>
            <p:nvPr/>
          </p:nvSpPr>
          <p:spPr>
            <a:xfrm>
              <a:off x="0" y="30935"/>
              <a:ext cx="861433" cy="750930"/>
            </a:xfrm>
            <a:custGeom>
              <a:rect b="b" l="l" r="r" t="t"/>
              <a:pathLst>
                <a:path extrusionOk="0" h="750930" w="861433">
                  <a:moveTo>
                    <a:pt x="845055" y="335924"/>
                  </a:moveTo>
                  <a:lnTo>
                    <a:pt x="517737" y="8606"/>
                  </a:lnTo>
                  <a:cubicBezTo>
                    <a:pt x="511113" y="1982"/>
                    <a:pt x="501150" y="0"/>
                    <a:pt x="492495" y="3585"/>
                  </a:cubicBezTo>
                  <a:cubicBezTo>
                    <a:pt x="483839" y="7170"/>
                    <a:pt x="478196" y="15616"/>
                    <a:pt x="478196" y="24985"/>
                  </a:cubicBezTo>
                  <a:lnTo>
                    <a:pt x="478196" y="116345"/>
                  </a:lnTo>
                  <a:cubicBezTo>
                    <a:pt x="478196" y="131176"/>
                    <a:pt x="472304" y="145399"/>
                    <a:pt x="461817" y="155886"/>
                  </a:cubicBezTo>
                  <a:cubicBezTo>
                    <a:pt x="451330" y="166373"/>
                    <a:pt x="437107" y="172265"/>
                    <a:pt x="422276" y="172265"/>
                  </a:cubicBezTo>
                  <a:lnTo>
                    <a:pt x="55920" y="172265"/>
                  </a:lnTo>
                  <a:cubicBezTo>
                    <a:pt x="41089" y="172265"/>
                    <a:pt x="26866" y="178157"/>
                    <a:pt x="16379" y="188644"/>
                  </a:cubicBezTo>
                  <a:cubicBezTo>
                    <a:pt x="5892" y="199131"/>
                    <a:pt x="0" y="213354"/>
                    <a:pt x="0" y="228185"/>
                  </a:cubicBezTo>
                  <a:lnTo>
                    <a:pt x="0" y="522745"/>
                  </a:lnTo>
                  <a:cubicBezTo>
                    <a:pt x="0" y="537576"/>
                    <a:pt x="5892" y="551799"/>
                    <a:pt x="16379" y="562286"/>
                  </a:cubicBezTo>
                  <a:cubicBezTo>
                    <a:pt x="26866" y="572773"/>
                    <a:pt x="41089" y="578665"/>
                    <a:pt x="55920" y="578665"/>
                  </a:cubicBezTo>
                  <a:lnTo>
                    <a:pt x="422276" y="578665"/>
                  </a:lnTo>
                  <a:cubicBezTo>
                    <a:pt x="437107" y="578665"/>
                    <a:pt x="451330" y="584557"/>
                    <a:pt x="461817" y="595044"/>
                  </a:cubicBezTo>
                  <a:cubicBezTo>
                    <a:pt x="472304" y="605531"/>
                    <a:pt x="478196" y="619754"/>
                    <a:pt x="478196" y="634585"/>
                  </a:cubicBezTo>
                  <a:lnTo>
                    <a:pt x="478196" y="725945"/>
                  </a:lnTo>
                  <a:cubicBezTo>
                    <a:pt x="478196" y="735314"/>
                    <a:pt x="483839" y="743760"/>
                    <a:pt x="492495" y="747345"/>
                  </a:cubicBezTo>
                  <a:cubicBezTo>
                    <a:pt x="501150" y="750930"/>
                    <a:pt x="511113" y="748948"/>
                    <a:pt x="517737" y="742324"/>
                  </a:cubicBezTo>
                  <a:lnTo>
                    <a:pt x="845055" y="415006"/>
                  </a:lnTo>
                  <a:cubicBezTo>
                    <a:pt x="855542" y="404519"/>
                    <a:pt x="861433" y="390296"/>
                    <a:pt x="861433" y="375465"/>
                  </a:cubicBezTo>
                  <a:cubicBezTo>
                    <a:pt x="861433" y="360634"/>
                    <a:pt x="855542" y="346411"/>
                    <a:pt x="845055" y="3359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g25cc0d7177c_0_0"/>
            <p:cNvSpPr txBox="1"/>
            <p:nvPr/>
          </p:nvSpPr>
          <p:spPr>
            <a:xfrm>
              <a:off x="0" y="174625"/>
              <a:ext cx="7830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7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8"/>
          <p:cNvSpPr/>
          <p:nvPr/>
        </p:nvSpPr>
        <p:spPr>
          <a:xfrm rot="1683888">
            <a:off x="15804645" y="5661472"/>
            <a:ext cx="2909310" cy="6226150"/>
          </a:xfrm>
          <a:custGeom>
            <a:rect b="b" l="l" r="r" t="t"/>
            <a:pathLst>
              <a:path extrusionOk="0" h="6226150" w="2909310">
                <a:moveTo>
                  <a:pt x="0" y="0"/>
                </a:moveTo>
                <a:lnTo>
                  <a:pt x="2909310" y="0"/>
                </a:lnTo>
                <a:lnTo>
                  <a:pt x="2909310" y="6226149"/>
                </a:lnTo>
                <a:lnTo>
                  <a:pt x="0" y="62261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8" name="Google Shape;168;p8"/>
          <p:cNvGrpSpPr/>
          <p:nvPr/>
        </p:nvGrpSpPr>
        <p:grpSpPr>
          <a:xfrm>
            <a:off x="7333350" y="1075775"/>
            <a:ext cx="7965650" cy="3564135"/>
            <a:chOff x="0" y="-9525"/>
            <a:chExt cx="3627015" cy="1136559"/>
          </a:xfrm>
        </p:grpSpPr>
        <p:sp>
          <p:nvSpPr>
            <p:cNvPr id="169" name="Google Shape;169;p8"/>
            <p:cNvSpPr/>
            <p:nvPr/>
          </p:nvSpPr>
          <p:spPr>
            <a:xfrm>
              <a:off x="0" y="0"/>
              <a:ext cx="3627015" cy="1127034"/>
            </a:xfrm>
            <a:custGeom>
              <a:rect b="b" l="l" r="r" t="t"/>
              <a:pathLst>
                <a:path extrusionOk="0" h="1127034" w="3627015">
                  <a:moveTo>
                    <a:pt x="33045" y="0"/>
                  </a:moveTo>
                  <a:lnTo>
                    <a:pt x="3593970" y="0"/>
                  </a:lnTo>
                  <a:cubicBezTo>
                    <a:pt x="3612221" y="0"/>
                    <a:pt x="3627015" y="14795"/>
                    <a:pt x="3627015" y="33045"/>
                  </a:cubicBezTo>
                  <a:lnTo>
                    <a:pt x="3627015" y="1093988"/>
                  </a:lnTo>
                  <a:cubicBezTo>
                    <a:pt x="3627015" y="1112239"/>
                    <a:pt x="3612221" y="1127034"/>
                    <a:pt x="3593970" y="1127034"/>
                  </a:cubicBezTo>
                  <a:lnTo>
                    <a:pt x="33045" y="1127034"/>
                  </a:lnTo>
                  <a:cubicBezTo>
                    <a:pt x="14795" y="1127034"/>
                    <a:pt x="0" y="1112239"/>
                    <a:pt x="0" y="1093988"/>
                  </a:cubicBezTo>
                  <a:lnTo>
                    <a:pt x="0" y="33045"/>
                  </a:lnTo>
                  <a:cubicBezTo>
                    <a:pt x="0" y="14795"/>
                    <a:pt x="14795" y="0"/>
                    <a:pt x="33045" y="0"/>
                  </a:cubicBezTo>
                  <a:close/>
                </a:path>
              </a:pathLst>
            </a:custGeom>
            <a:solidFill>
              <a:srgbClr val="FFFEF7"/>
            </a:solidFill>
            <a:ln cap="rnd" cmpd="sng" w="47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 txBox="1"/>
            <p:nvPr/>
          </p:nvSpPr>
          <p:spPr>
            <a:xfrm>
              <a:off x="0" y="-9525"/>
              <a:ext cx="3627015" cy="11365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1028700" y="3149505"/>
            <a:ext cx="5493957" cy="4366367"/>
            <a:chOff x="0" y="-9525"/>
            <a:chExt cx="2501579" cy="1988150"/>
          </a:xfrm>
        </p:grpSpPr>
        <p:sp>
          <p:nvSpPr>
            <p:cNvPr id="172" name="Google Shape;172;p8"/>
            <p:cNvSpPr/>
            <p:nvPr/>
          </p:nvSpPr>
          <p:spPr>
            <a:xfrm>
              <a:off x="0" y="0"/>
              <a:ext cx="2501579" cy="1978625"/>
            </a:xfrm>
            <a:custGeom>
              <a:rect b="b" l="l" r="r" t="t"/>
              <a:pathLst>
                <a:path extrusionOk="0" h="1978625" w="2501579">
                  <a:moveTo>
                    <a:pt x="47912" y="0"/>
                  </a:moveTo>
                  <a:lnTo>
                    <a:pt x="2453667" y="0"/>
                  </a:lnTo>
                  <a:cubicBezTo>
                    <a:pt x="2480128" y="0"/>
                    <a:pt x="2501579" y="21451"/>
                    <a:pt x="2501579" y="47912"/>
                  </a:cubicBezTo>
                  <a:lnTo>
                    <a:pt x="2501579" y="1930714"/>
                  </a:lnTo>
                  <a:cubicBezTo>
                    <a:pt x="2501579" y="1957175"/>
                    <a:pt x="2480128" y="1978625"/>
                    <a:pt x="2453667" y="1978625"/>
                  </a:cubicBezTo>
                  <a:lnTo>
                    <a:pt x="47912" y="1978625"/>
                  </a:lnTo>
                  <a:cubicBezTo>
                    <a:pt x="21451" y="1978625"/>
                    <a:pt x="0" y="1957175"/>
                    <a:pt x="0" y="1930714"/>
                  </a:cubicBezTo>
                  <a:lnTo>
                    <a:pt x="0" y="47912"/>
                  </a:lnTo>
                  <a:cubicBezTo>
                    <a:pt x="0" y="21451"/>
                    <a:pt x="21451" y="0"/>
                    <a:pt x="47912" y="0"/>
                  </a:cubicBezTo>
                  <a:close/>
                </a:path>
              </a:pathLst>
            </a:custGeom>
            <a:solidFill>
              <a:srgbClr val="FFFEF7"/>
            </a:solidFill>
            <a:ln cap="rnd" cmpd="sng" w="47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0" y="-9525"/>
              <a:ext cx="2501579" cy="1988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8"/>
          <p:cNvSpPr/>
          <p:nvPr/>
        </p:nvSpPr>
        <p:spPr>
          <a:xfrm>
            <a:off x="5165191" y="3571887"/>
            <a:ext cx="912582" cy="228145"/>
          </a:xfrm>
          <a:custGeom>
            <a:rect b="b" l="l" r="r" t="t"/>
            <a:pathLst>
              <a:path extrusionOk="0" h="228145" w="912582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75" name="Google Shape;175;p8"/>
          <p:cNvCxnSpPr/>
          <p:nvPr/>
        </p:nvCxnSpPr>
        <p:spPr>
          <a:xfrm>
            <a:off x="1166017" y="4077627"/>
            <a:ext cx="5164115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8"/>
          <p:cNvSpPr/>
          <p:nvPr/>
        </p:nvSpPr>
        <p:spPr>
          <a:xfrm>
            <a:off x="4382760" y="1603609"/>
            <a:ext cx="2899314" cy="1309640"/>
          </a:xfrm>
          <a:custGeom>
            <a:rect b="b" l="l" r="r" t="t"/>
            <a:pathLst>
              <a:path extrusionOk="0" h="1309640" w="2899314">
                <a:moveTo>
                  <a:pt x="0" y="0"/>
                </a:moveTo>
                <a:lnTo>
                  <a:pt x="2899314" y="0"/>
                </a:lnTo>
                <a:lnTo>
                  <a:pt x="2899314" y="1309640"/>
                </a:lnTo>
                <a:lnTo>
                  <a:pt x="0" y="1309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8"/>
          <p:cNvSpPr/>
          <p:nvPr/>
        </p:nvSpPr>
        <p:spPr>
          <a:xfrm flipH="1" rot="10800000">
            <a:off x="4171825" y="7658747"/>
            <a:ext cx="2899314" cy="1309640"/>
          </a:xfrm>
          <a:custGeom>
            <a:rect b="b" l="l" r="r" t="t"/>
            <a:pathLst>
              <a:path extrusionOk="0" h="1309640" w="2899314">
                <a:moveTo>
                  <a:pt x="0" y="1309640"/>
                </a:moveTo>
                <a:lnTo>
                  <a:pt x="2899314" y="1309640"/>
                </a:lnTo>
                <a:lnTo>
                  <a:pt x="2899314" y="0"/>
                </a:lnTo>
                <a:lnTo>
                  <a:pt x="0" y="0"/>
                </a:lnTo>
                <a:lnTo>
                  <a:pt x="0" y="130964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8" name="Google Shape;178;p8"/>
          <p:cNvGrpSpPr/>
          <p:nvPr/>
        </p:nvGrpSpPr>
        <p:grpSpPr>
          <a:xfrm>
            <a:off x="7333350" y="5696700"/>
            <a:ext cx="7965650" cy="3798039"/>
            <a:chOff x="0" y="-9525"/>
            <a:chExt cx="3627015" cy="1136559"/>
          </a:xfrm>
        </p:grpSpPr>
        <p:sp>
          <p:nvSpPr>
            <p:cNvPr id="179" name="Google Shape;179;p8"/>
            <p:cNvSpPr/>
            <p:nvPr/>
          </p:nvSpPr>
          <p:spPr>
            <a:xfrm>
              <a:off x="0" y="0"/>
              <a:ext cx="3627015" cy="1127034"/>
            </a:xfrm>
            <a:custGeom>
              <a:rect b="b" l="l" r="r" t="t"/>
              <a:pathLst>
                <a:path extrusionOk="0" h="1127034" w="3627015">
                  <a:moveTo>
                    <a:pt x="33045" y="0"/>
                  </a:moveTo>
                  <a:lnTo>
                    <a:pt x="3593970" y="0"/>
                  </a:lnTo>
                  <a:cubicBezTo>
                    <a:pt x="3612221" y="0"/>
                    <a:pt x="3627015" y="14795"/>
                    <a:pt x="3627015" y="33045"/>
                  </a:cubicBezTo>
                  <a:lnTo>
                    <a:pt x="3627015" y="1093988"/>
                  </a:lnTo>
                  <a:cubicBezTo>
                    <a:pt x="3627015" y="1112239"/>
                    <a:pt x="3612221" y="1127034"/>
                    <a:pt x="3593970" y="1127034"/>
                  </a:cubicBezTo>
                  <a:lnTo>
                    <a:pt x="33045" y="1127034"/>
                  </a:lnTo>
                  <a:cubicBezTo>
                    <a:pt x="14795" y="1127034"/>
                    <a:pt x="0" y="1112239"/>
                    <a:pt x="0" y="1093988"/>
                  </a:cubicBezTo>
                  <a:lnTo>
                    <a:pt x="0" y="33045"/>
                  </a:lnTo>
                  <a:cubicBezTo>
                    <a:pt x="0" y="14795"/>
                    <a:pt x="14795" y="0"/>
                    <a:pt x="33045" y="0"/>
                  </a:cubicBezTo>
                  <a:close/>
                </a:path>
              </a:pathLst>
            </a:custGeom>
            <a:solidFill>
              <a:srgbClr val="FFFEF7"/>
            </a:solidFill>
            <a:ln cap="rnd" cmpd="sng" w="47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 txBox="1"/>
            <p:nvPr/>
          </p:nvSpPr>
          <p:spPr>
            <a:xfrm>
              <a:off x="0" y="-9525"/>
              <a:ext cx="3627015" cy="11365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8"/>
          <p:cNvSpPr/>
          <p:nvPr/>
        </p:nvSpPr>
        <p:spPr>
          <a:xfrm rot="1683888">
            <a:off x="-602227" y="-928825"/>
            <a:ext cx="2635955" cy="5641148"/>
          </a:xfrm>
          <a:custGeom>
            <a:rect b="b" l="l" r="r" t="t"/>
            <a:pathLst>
              <a:path extrusionOk="0"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8"/>
          <p:cNvSpPr/>
          <p:nvPr/>
        </p:nvSpPr>
        <p:spPr>
          <a:xfrm>
            <a:off x="16343506" y="-685341"/>
            <a:ext cx="3664013" cy="3564086"/>
          </a:xfrm>
          <a:custGeom>
            <a:rect b="b" l="l" r="r" t="t"/>
            <a:pathLst>
              <a:path extrusionOk="0" h="3564086" w="3664013">
                <a:moveTo>
                  <a:pt x="0" y="0"/>
                </a:moveTo>
                <a:lnTo>
                  <a:pt x="3664013" y="0"/>
                </a:lnTo>
                <a:lnTo>
                  <a:pt x="3664013" y="3564085"/>
                </a:lnTo>
                <a:lnTo>
                  <a:pt x="0" y="35640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8"/>
          <p:cNvSpPr txBox="1"/>
          <p:nvPr/>
        </p:nvSpPr>
        <p:spPr>
          <a:xfrm>
            <a:off x="1595760" y="5056398"/>
            <a:ext cx="448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"/>
          <p:cNvSpPr txBox="1"/>
          <p:nvPr/>
        </p:nvSpPr>
        <p:spPr>
          <a:xfrm>
            <a:off x="1775438" y="4336488"/>
            <a:ext cx="40005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62">
                <a:latin typeface="DM Sans"/>
                <a:ea typeface="DM Sans"/>
                <a:cs typeface="DM Sans"/>
                <a:sym typeface="DM Sans"/>
              </a:rPr>
              <a:t>Research Supporting Our Solution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7779275" y="1476400"/>
            <a:ext cx="6008100" cy="2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DM Sans"/>
                <a:ea typeface="DM Sans"/>
                <a:cs typeface="DM Sans"/>
                <a:sym typeface="DM Sans"/>
              </a:rPr>
              <a:t>Reinforcement Theory </a:t>
            </a:r>
            <a:endParaRPr b="1" sz="2700"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marR="0" rtl="0" algn="l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SzPts val="2500"/>
              <a:buFont typeface="DM Sans"/>
              <a:buChar char="●"/>
            </a:pPr>
            <a:r>
              <a:rPr lang="en-US" sz="2500">
                <a:latin typeface="DM Sans"/>
                <a:ea typeface="DM Sans"/>
                <a:cs typeface="DM Sans"/>
                <a:sym typeface="DM Sans"/>
              </a:rPr>
              <a:t>Reinforcement conditions behavior. </a:t>
            </a:r>
            <a:endParaRPr sz="2500"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marR="0" rtl="0" algn="l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SzPts val="2500"/>
              <a:buFont typeface="DM Sans"/>
              <a:buChar char="●"/>
            </a:pPr>
            <a:r>
              <a:rPr lang="en-US" sz="2500">
                <a:latin typeface="DM Sans"/>
                <a:ea typeface="DM Sans"/>
                <a:cs typeface="DM Sans"/>
                <a:sym typeface="DM Sans"/>
              </a:rPr>
              <a:t>The consequence following the behavior impacts the </a:t>
            </a:r>
            <a:r>
              <a:rPr lang="en-US" sz="2500">
                <a:latin typeface="DM Sans"/>
                <a:ea typeface="DM Sans"/>
                <a:cs typeface="DM Sans"/>
                <a:sym typeface="DM Sans"/>
              </a:rPr>
              <a:t>likelihood</a:t>
            </a:r>
            <a:r>
              <a:rPr lang="en-US" sz="2500">
                <a:latin typeface="DM Sans"/>
                <a:ea typeface="DM Sans"/>
                <a:cs typeface="DM Sans"/>
                <a:sym typeface="DM Sans"/>
              </a:rPr>
              <a:t> that it will happen again. </a:t>
            </a:r>
            <a:endParaRPr sz="2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7624150" y="6257538"/>
            <a:ext cx="6333900" cy="30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DM Sans"/>
                <a:ea typeface="DM Sans"/>
                <a:cs typeface="DM Sans"/>
                <a:sym typeface="DM Sans"/>
              </a:rPr>
              <a:t>Methods</a:t>
            </a:r>
            <a:r>
              <a:rPr b="1" lang="en-US" sz="2700">
                <a:latin typeface="DM Sans"/>
                <a:ea typeface="DM Sans"/>
                <a:cs typeface="DM Sans"/>
                <a:sym typeface="DM Sans"/>
              </a:rPr>
              <a:t> to </a:t>
            </a:r>
            <a:r>
              <a:rPr b="1" lang="en-US" sz="2700">
                <a:latin typeface="DM Sans"/>
                <a:ea typeface="DM Sans"/>
                <a:cs typeface="DM Sans"/>
                <a:sym typeface="DM Sans"/>
              </a:rPr>
              <a:t>Increase</a:t>
            </a:r>
            <a:r>
              <a:rPr b="1" lang="en-US" sz="2700">
                <a:latin typeface="DM Sans"/>
                <a:ea typeface="DM Sans"/>
                <a:cs typeface="DM Sans"/>
                <a:sym typeface="DM Sans"/>
              </a:rPr>
              <a:t> Cohesiveness</a:t>
            </a:r>
            <a:endParaRPr sz="2500"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M Sans"/>
              <a:buChar char="●"/>
            </a:pPr>
            <a:r>
              <a:rPr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Encourage agreement with group goals.             </a:t>
            </a:r>
            <a:endParaRPr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M Sans"/>
              <a:buChar char="●"/>
            </a:pPr>
            <a:r>
              <a:rPr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Increase the time members spend together.</a:t>
            </a:r>
            <a:endParaRPr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M Sans"/>
              <a:buChar char="●"/>
            </a:pPr>
            <a:r>
              <a:rPr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Give rewards to the group rather than to individual members.</a:t>
            </a:r>
            <a:endParaRPr sz="25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68" u="none" cap="none" strike="noStrik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</a:rPr>
              <a:t>.</a:t>
            </a:r>
            <a:endParaRPr/>
          </a:p>
        </p:txBody>
      </p:sp>
      <p:pic>
        <p:nvPicPr>
          <p:cNvPr id="187" name="Google Shape;187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99575" y="1615600"/>
            <a:ext cx="2304300" cy="23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99575" y="6257550"/>
            <a:ext cx="2304300" cy="23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p10"/>
          <p:cNvSpPr/>
          <p:nvPr/>
        </p:nvSpPr>
        <p:spPr>
          <a:xfrm>
            <a:off x="1028700" y="4160970"/>
            <a:ext cx="5060685" cy="4605223"/>
          </a:xfrm>
          <a:custGeom>
            <a:rect b="b" l="l" r="r" t="t"/>
            <a:pathLst>
              <a:path extrusionOk="0" h="4605223" w="5060685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5" name="Google Shape;195;p10"/>
          <p:cNvSpPr/>
          <p:nvPr/>
        </p:nvSpPr>
        <p:spPr>
          <a:xfrm>
            <a:off x="10585250" y="5037922"/>
            <a:ext cx="8716094" cy="5689232"/>
          </a:xfrm>
          <a:custGeom>
            <a:rect b="b" l="l" r="r" t="t"/>
            <a:pathLst>
              <a:path extrusionOk="0" h="5689232" w="8716094">
                <a:moveTo>
                  <a:pt x="0" y="0"/>
                </a:moveTo>
                <a:lnTo>
                  <a:pt x="8716094" y="0"/>
                </a:lnTo>
                <a:lnTo>
                  <a:pt x="8716094" y="5689232"/>
                </a:lnTo>
                <a:lnTo>
                  <a:pt x="0" y="5689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10"/>
          <p:cNvSpPr/>
          <p:nvPr/>
        </p:nvSpPr>
        <p:spPr>
          <a:xfrm>
            <a:off x="6615357" y="4160970"/>
            <a:ext cx="5060685" cy="4605223"/>
          </a:xfrm>
          <a:custGeom>
            <a:rect b="b" l="l" r="r" t="t"/>
            <a:pathLst>
              <a:path extrusionOk="0" h="4605223" w="5060685">
                <a:moveTo>
                  <a:pt x="0" y="0"/>
                </a:moveTo>
                <a:lnTo>
                  <a:pt x="5060684" y="0"/>
                </a:lnTo>
                <a:lnTo>
                  <a:pt x="5060684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10"/>
          <p:cNvSpPr/>
          <p:nvPr/>
        </p:nvSpPr>
        <p:spPr>
          <a:xfrm>
            <a:off x="12198615" y="4160970"/>
            <a:ext cx="5060685" cy="4605223"/>
          </a:xfrm>
          <a:custGeom>
            <a:rect b="b" l="l" r="r" t="t"/>
            <a:pathLst>
              <a:path extrusionOk="0" h="4605223" w="5060685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10"/>
          <p:cNvSpPr/>
          <p:nvPr/>
        </p:nvSpPr>
        <p:spPr>
          <a:xfrm>
            <a:off x="6615357" y="1263707"/>
            <a:ext cx="5060685" cy="1910409"/>
          </a:xfrm>
          <a:custGeom>
            <a:rect b="b" l="l" r="r" t="t"/>
            <a:pathLst>
              <a:path extrusionOk="0" h="1910409" w="5060685">
                <a:moveTo>
                  <a:pt x="0" y="0"/>
                </a:moveTo>
                <a:lnTo>
                  <a:pt x="5060684" y="0"/>
                </a:lnTo>
                <a:lnTo>
                  <a:pt x="5060684" y="1910408"/>
                </a:lnTo>
                <a:lnTo>
                  <a:pt x="0" y="19104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10"/>
          <p:cNvSpPr/>
          <p:nvPr/>
        </p:nvSpPr>
        <p:spPr>
          <a:xfrm flipH="1" rot="-3300344">
            <a:off x="4123323" y="2326829"/>
            <a:ext cx="2397621" cy="1083022"/>
          </a:xfrm>
          <a:custGeom>
            <a:rect b="b" l="l" r="r" t="t"/>
            <a:pathLst>
              <a:path extrusionOk="0" h="1083022" w="2397621">
                <a:moveTo>
                  <a:pt x="0" y="1083022"/>
                </a:moveTo>
                <a:lnTo>
                  <a:pt x="2397621" y="1083022"/>
                </a:lnTo>
                <a:lnTo>
                  <a:pt x="2397621" y="0"/>
                </a:lnTo>
                <a:lnTo>
                  <a:pt x="0" y="0"/>
                </a:lnTo>
                <a:lnTo>
                  <a:pt x="0" y="1083022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10"/>
          <p:cNvSpPr/>
          <p:nvPr/>
        </p:nvSpPr>
        <p:spPr>
          <a:xfrm rot="3326609">
            <a:off x="11765115" y="2328655"/>
            <a:ext cx="2397621" cy="1083022"/>
          </a:xfrm>
          <a:custGeom>
            <a:rect b="b" l="l" r="r" t="t"/>
            <a:pathLst>
              <a:path extrusionOk="0" h="1083022" w="2397621">
                <a:moveTo>
                  <a:pt x="2397620" y="1083021"/>
                </a:moveTo>
                <a:lnTo>
                  <a:pt x="0" y="1083021"/>
                </a:lnTo>
                <a:lnTo>
                  <a:pt x="0" y="0"/>
                </a:lnTo>
                <a:lnTo>
                  <a:pt x="2397620" y="0"/>
                </a:lnTo>
                <a:lnTo>
                  <a:pt x="2397620" y="1083021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10"/>
          <p:cNvSpPr/>
          <p:nvPr/>
        </p:nvSpPr>
        <p:spPr>
          <a:xfrm rot="8446158">
            <a:off x="7416559" y="3338099"/>
            <a:ext cx="2069356" cy="1178230"/>
          </a:xfrm>
          <a:custGeom>
            <a:rect b="b" l="l" r="r" t="t"/>
            <a:pathLst>
              <a:path extrusionOk="0" h="1178230" w="2069356">
                <a:moveTo>
                  <a:pt x="0" y="0"/>
                </a:moveTo>
                <a:lnTo>
                  <a:pt x="2069356" y="0"/>
                </a:lnTo>
                <a:lnTo>
                  <a:pt x="2069356" y="1178229"/>
                </a:lnTo>
                <a:lnTo>
                  <a:pt x="0" y="1178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10"/>
          <p:cNvSpPr txBox="1"/>
          <p:nvPr/>
        </p:nvSpPr>
        <p:spPr>
          <a:xfrm>
            <a:off x="7419449" y="5706350"/>
            <a:ext cx="34491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DM Sans"/>
                <a:ea typeface="DM Sans"/>
                <a:cs typeface="DM Sans"/>
                <a:sym typeface="DM Sans"/>
              </a:rPr>
              <a:t>Articulate </a:t>
            </a:r>
            <a:endParaRPr b="1" sz="34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DM Sans"/>
                <a:ea typeface="DM Sans"/>
                <a:cs typeface="DM Sans"/>
                <a:sym typeface="DM Sans"/>
              </a:rPr>
              <a:t>the Value</a:t>
            </a:r>
            <a:endParaRPr sz="3400"/>
          </a:p>
        </p:txBody>
      </p:sp>
      <p:sp>
        <p:nvSpPr>
          <p:cNvPr id="203" name="Google Shape;203;p10"/>
          <p:cNvSpPr txBox="1"/>
          <p:nvPr/>
        </p:nvSpPr>
        <p:spPr>
          <a:xfrm>
            <a:off x="6692662" y="1851713"/>
            <a:ext cx="4905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72">
                <a:latin typeface="DM Sans"/>
                <a:ea typeface="DM Sans"/>
                <a:cs typeface="DM Sans"/>
                <a:sym typeface="DM Sans"/>
              </a:rPr>
              <a:t>The Vision</a:t>
            </a:r>
            <a:endParaRPr b="1"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1701324" y="5706347"/>
            <a:ext cx="3256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DM Sans"/>
                <a:ea typeface="DM Sans"/>
                <a:cs typeface="DM Sans"/>
                <a:sym typeface="DM Sans"/>
              </a:rPr>
              <a:t>Create Understanding</a:t>
            </a:r>
            <a:endParaRPr sz="34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5" name="Google Shape;205;p10"/>
          <p:cNvSpPr/>
          <p:nvPr/>
        </p:nvSpPr>
        <p:spPr>
          <a:xfrm rot="7282648">
            <a:off x="-1792404" y="516566"/>
            <a:ext cx="5115649" cy="2818257"/>
          </a:xfrm>
          <a:custGeom>
            <a:rect b="b" l="l" r="r" t="t"/>
            <a:pathLst>
              <a:path extrusionOk="0" h="2818257" w="5115649">
                <a:moveTo>
                  <a:pt x="0" y="0"/>
                </a:moveTo>
                <a:lnTo>
                  <a:pt x="5115649" y="0"/>
                </a:lnTo>
                <a:lnTo>
                  <a:pt x="5115649" y="2818257"/>
                </a:lnTo>
                <a:lnTo>
                  <a:pt x="0" y="2818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p10"/>
          <p:cNvSpPr/>
          <p:nvPr/>
        </p:nvSpPr>
        <p:spPr>
          <a:xfrm>
            <a:off x="15895616" y="8945111"/>
            <a:ext cx="2966186" cy="2885291"/>
          </a:xfrm>
          <a:custGeom>
            <a:rect b="b" l="l" r="r" t="t"/>
            <a:pathLst>
              <a:path extrusionOk="0" h="2885291" w="2966186">
                <a:moveTo>
                  <a:pt x="0" y="0"/>
                </a:moveTo>
                <a:lnTo>
                  <a:pt x="2966187" y="0"/>
                </a:lnTo>
                <a:lnTo>
                  <a:pt x="2966187" y="2885290"/>
                </a:lnTo>
                <a:lnTo>
                  <a:pt x="0" y="2885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10"/>
          <p:cNvSpPr txBox="1"/>
          <p:nvPr/>
        </p:nvSpPr>
        <p:spPr>
          <a:xfrm>
            <a:off x="12997844" y="5576122"/>
            <a:ext cx="3256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DM Sans"/>
                <a:ea typeface="DM Sans"/>
                <a:cs typeface="DM Sans"/>
                <a:sym typeface="DM Sans"/>
              </a:rPr>
              <a:t>Create Structure</a:t>
            </a:r>
            <a:endParaRPr sz="3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3577cacf7_3_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g293577cacf7_3_1"/>
          <p:cNvSpPr/>
          <p:nvPr/>
        </p:nvSpPr>
        <p:spPr>
          <a:xfrm>
            <a:off x="10585250" y="5037922"/>
            <a:ext cx="8716094" cy="5689232"/>
          </a:xfrm>
          <a:custGeom>
            <a:rect b="b" l="l" r="r" t="t"/>
            <a:pathLst>
              <a:path extrusionOk="0" h="5689232" w="8716094">
                <a:moveTo>
                  <a:pt x="0" y="0"/>
                </a:moveTo>
                <a:lnTo>
                  <a:pt x="8716094" y="0"/>
                </a:lnTo>
                <a:lnTo>
                  <a:pt x="8716094" y="5689232"/>
                </a:lnTo>
                <a:lnTo>
                  <a:pt x="0" y="5689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g293577cacf7_3_1"/>
          <p:cNvSpPr/>
          <p:nvPr/>
        </p:nvSpPr>
        <p:spPr>
          <a:xfrm>
            <a:off x="4571994" y="2227265"/>
            <a:ext cx="9514088" cy="4685278"/>
          </a:xfrm>
          <a:custGeom>
            <a:rect b="b" l="l" r="r" t="t"/>
            <a:pathLst>
              <a:path extrusionOk="0" h="1910409" w="5060685">
                <a:moveTo>
                  <a:pt x="0" y="0"/>
                </a:moveTo>
                <a:lnTo>
                  <a:pt x="5060684" y="0"/>
                </a:lnTo>
                <a:lnTo>
                  <a:pt x="5060684" y="1910408"/>
                </a:lnTo>
                <a:lnTo>
                  <a:pt x="0" y="19104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g293577cacf7_3_1"/>
          <p:cNvSpPr txBox="1"/>
          <p:nvPr/>
        </p:nvSpPr>
        <p:spPr>
          <a:xfrm>
            <a:off x="6876087" y="3428988"/>
            <a:ext cx="4905900" cy="17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72">
                <a:latin typeface="DM Sans"/>
                <a:ea typeface="DM Sans"/>
                <a:cs typeface="DM Sans"/>
                <a:sym typeface="DM Sans"/>
              </a:rPr>
              <a:t>Thank you! Questions?</a:t>
            </a:r>
            <a:endParaRPr b="1"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6" name="Google Shape;216;g293577cacf7_3_1"/>
          <p:cNvSpPr/>
          <p:nvPr/>
        </p:nvSpPr>
        <p:spPr>
          <a:xfrm rot="7278446">
            <a:off x="-1794256" y="519695"/>
            <a:ext cx="5119293" cy="2820264"/>
          </a:xfrm>
          <a:custGeom>
            <a:rect b="b" l="l" r="r" t="t"/>
            <a:pathLst>
              <a:path extrusionOk="0" h="2818257" w="5115649">
                <a:moveTo>
                  <a:pt x="0" y="0"/>
                </a:moveTo>
                <a:lnTo>
                  <a:pt x="5115649" y="0"/>
                </a:lnTo>
                <a:lnTo>
                  <a:pt x="5115649" y="2818257"/>
                </a:lnTo>
                <a:lnTo>
                  <a:pt x="0" y="2818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g293577cacf7_3_1"/>
          <p:cNvSpPr/>
          <p:nvPr/>
        </p:nvSpPr>
        <p:spPr>
          <a:xfrm>
            <a:off x="15895616" y="8945111"/>
            <a:ext cx="2966186" cy="2885291"/>
          </a:xfrm>
          <a:custGeom>
            <a:rect b="b" l="l" r="r" t="t"/>
            <a:pathLst>
              <a:path extrusionOk="0" h="2885291" w="2966186">
                <a:moveTo>
                  <a:pt x="0" y="0"/>
                </a:moveTo>
                <a:lnTo>
                  <a:pt x="2966187" y="0"/>
                </a:lnTo>
                <a:lnTo>
                  <a:pt x="2966187" y="2885290"/>
                </a:lnTo>
                <a:lnTo>
                  <a:pt x="0" y="2885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