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82" r:id="rId2"/>
    <p:sldId id="283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ira Sans Extra Condensed" panose="020F050202020403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BB027-54C2-4345-A597-8CBD501D6D23}">
  <a:tblStyle styleId="{84ABB027-54C2-4345-A597-8CBD501D6D2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D2182E-38A6-4472-BF3C-4E7141407A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/>
    <p:restoredTop sz="94733"/>
  </p:normalViewPr>
  <p:slideViewPr>
    <p:cSldViewPr snapToGrid="0">
      <p:cViewPr varScale="1">
        <p:scale>
          <a:sx n="140" d="100"/>
          <a:sy n="140" d="100"/>
        </p:scale>
        <p:origin x="192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ad0ff0e80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ad0ff0e80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ad0ff0e80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ad0ff0e80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8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https://lh7-us.googleusercontent.com/KkNG1vAJB1XWwAuC_n3qhBZCtTRjZFUMkQ5P0WQ1qy25UrsaWdGZP64-iePWtREWhITAHRfoXJrupwK6bAHKygx9EY6piHeZyedeEPWTEqoaXPQvp7UwDlqPYQgfLZpyNu9gNdog3TcY-JDS9got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2.jpeg"/><Relationship Id="rId7" Type="http://schemas.openxmlformats.org/officeDocument/2006/relationships/image" Target="../media/image4.png"/><Relationship Id="rId12" Type="http://schemas.openxmlformats.org/officeDocument/2006/relationships/image" Target="https://lh7-us.googleusercontent.com/JHEXdjEmuR-x76jSpXcERrK6iELph8lRDRSUvTgu2qVqXsGkCdH2POStmWs8bSTeAk8d2MrO7cAp45QptmPYe1yYhkwH-LI0OIwWVfMgRnWXTTG1eLplIti-EMHW_4gC93lJYBSTjzxC9j7UgdbM" TargetMode="Externa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https://lh7-us.googleusercontent.com/bhZ11aQquHvJ8_oLxJpNHLa29CrwWriMvXenNGNoKBzQpDZ2t3PHDd8z7uSE-NEWGjGrG7tmhBURGZSjyT58JcdOIpOYw-LliE-BUxdzLuKvHsTyXFyKiseejMncLgl9mCILG1q0MdNjbtNzgaFB" TargetMode="External"/><Relationship Id="rId20" Type="http://schemas.openxmlformats.org/officeDocument/2006/relationships/image" Target="https://lh7-us.googleusercontent.com/e7_OmW-r3iSJSAnCycvFranQ0UN9zo9GKg0pPnG_x7XmhsY5vVlwDSkv0oSqDN9swo5UDWDn-9VacTQDqNDKjfX0pCYbyRDx0VjK16eoaKDiUBUdNR4GZh3r0B5L-5Jq8K2KukTCbGdZfaILoyj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https://lh7-us.googleusercontent.com/CyNiY5QK6zYonkrrK5UxeDJGa0iVGJhkSZBMUuIcLvxRWnAImtOlzVSmnVA5tM0fpKL7UYeULUNXeDlEWvkN6Dt_qW4ndG5dwL4NoVVjSBDKE7yFElwa1Rhef4ibcg00hTQ-ot7pw4znTDqgXYq1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https://lh7-us.googleusercontent.com/yu0SUuxl_WswGTB5TnE0J8GJVq65UFIZDmctb4ydNlvKM7GBQRBbvGfkfFb2OCIGTUtD4yecXZC_4-Xbq48aoWn20MHj1Ss7QLvT-2Am9aXgovwjeb4ZH4Y-ViW22exnLO_7OM6otDfhLC0V9HqW" TargetMode="External"/><Relationship Id="rId19" Type="http://schemas.openxmlformats.org/officeDocument/2006/relationships/image" Target="../media/image11.jpeg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https://lh7-us.googleusercontent.com/CqaGeTT9ktHYdQKu3UFk14ToH95pnDtaZgwSuHMjOpJhrnS8dzQS_NooEFCF1aLIs3R42ZALgHtECZjbKf-Nv6jg9oxiwKafaWmgRhsHCQaWs766wliP_SMInN5P2U0Q1Lmvu5K3GZmeMwM2yRrz" TargetMode="External"/><Relationship Id="rId2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https://lh7-us.googleusercontent.com/KkNG1vAJB1XWwAuC_n3qhBZCtTRjZFUMkQ5P0WQ1qy25UrsaWdGZP64-iePWtREWhITAHRfoXJrupwK6bAHKygx9EY6piHeZyedeEPWTEqoaXPQvp7UwDlqPYQgfLZpyNu9gNdog3TcY-JDS9got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https://lh7-us.googleusercontent.com/JHEXdjEmuR-x76jSpXcERrK6iELph8lRDRSUvTgu2qVqXsGkCdH2POStmWs8bSTeAk8d2MrO7cAp45QptmPYe1yYhkwH-LI0OIwWVfMgRnWXTTG1eLplIti-EMHW_4gC93lJYBSTjzxC9j7UgdbM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https://lh7-us.googleusercontent.com/bhZ11aQquHvJ8_oLxJpNHLa29CrwWriMvXenNGNoKBzQpDZ2t3PHDd8z7uSE-NEWGjGrG7tmhBURGZSjyT58JcdOIpOYw-LliE-BUxdzLuKvHsTyXFyKiseejMncLgl9mCILG1q0MdNjbtNzgaF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https://lh7-us.googleusercontent.com/CyNiY5QK6zYonkrrK5UxeDJGa0iVGJhkSZBMUuIcLvxRWnAImtOlzVSmnVA5tM0fpKL7UYeULUNXeDlEWvkN6Dt_qW4ndG5dwL4NoVVjSBDKE7yFElwa1Rhef4ibcg00hTQ-ot7pw4znTDqgXYq1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https://lh7-us.googleusercontent.com/yu0SUuxl_WswGTB5TnE0J8GJVq65UFIZDmctb4ydNlvKM7GBQRBbvGfkfFb2OCIGTUtD4yecXZC_4-Xbq48aoWn20MHj1Ss7QLvT-2Am9aXgovwjeb4ZH4Y-ViW22exnLO_7OM6otDfhLC0V9HqW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https://lh7-us.googleusercontent.com/CqaGeTT9ktHYdQKu3UFk14ToH95pnDtaZgwSuHMjOpJhrnS8dzQS_NooEFCF1aLIs3R42ZALgHtECZjbKf-Nv6jg9oxiwKafaWmgRhsHCQaWs766wliP_SMInN5P2U0Q1Lmvu5K3GZmeMwM2yRr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41"/>
          <p:cNvSpPr/>
          <p:nvPr/>
        </p:nvSpPr>
        <p:spPr>
          <a:xfrm>
            <a:off x="2539453" y="636820"/>
            <a:ext cx="1998600" cy="445194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 PLAN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FLOW MAP</a:t>
            </a: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5" name="Google Shape;1405;p41"/>
          <p:cNvSpPr/>
          <p:nvPr/>
        </p:nvSpPr>
        <p:spPr>
          <a:xfrm>
            <a:off x="4596912" y="642065"/>
            <a:ext cx="1998600" cy="445693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Meter Type Distribution Analysis </a:t>
            </a: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CAUSE AND EFFECT DIAGRAM</a:t>
            </a: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6" name="Google Shape;1406;p41"/>
          <p:cNvSpPr/>
          <p:nvPr/>
        </p:nvSpPr>
        <p:spPr>
          <a:xfrm>
            <a:off x="6688200" y="624893"/>
            <a:ext cx="1998600" cy="446386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700" dirty="0">
                <a:latin typeface="Calibri"/>
                <a:ea typeface="Calibri"/>
                <a:cs typeface="Calibri"/>
                <a:sym typeface="Calibri"/>
              </a:rPr>
              <a:t>In a single-visit scenario, the efficient installation of meters incurs a total cost of $19.74 million, encompassing dual fuel, electric, and gas meters. However, the financial impact of revisits, primarily for dual fuel installations due to gas module unavailability, substantially raises project costs by an additional $13.31 million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sz="600" dirty="0"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>
                <a:latin typeface="Calibri"/>
                <a:ea typeface="Calibri"/>
                <a:cs typeface="Calibri"/>
                <a:sym typeface="Calibri"/>
              </a:rPr>
              <a:t>Communicate the costs associated with opting out in</a:t>
            </a:r>
            <a:endParaRPr lang="en-US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Reassure customers about the safety of the new 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Implement a step-wise opt-out process that requires customers to apply for opt-out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7" name="Google Shape;1407;p41"/>
          <p:cNvSpPr/>
          <p:nvPr/>
        </p:nvSpPr>
        <p:spPr>
          <a:xfrm>
            <a:off x="459150" y="617147"/>
            <a:ext cx="1998600" cy="447161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latin typeface="Calibri" panose="020F0502020204030204" pitchFamily="34" charset="0"/>
                <a:cs typeface="Calibri" panose="020F0502020204030204" pitchFamily="34" charset="0"/>
              </a:rPr>
              <a:t>National Grid and Utility Partners encounter obstacles with delayed Gas Module availability, resulting in costly return visits for Dual Fuel and Gas-only customers. The escalation of UTC rates, in conjunction with an increasing number of customer opt-outs prior to installations, compounds project costs. Balancing installations in overlapping areas becomes critical to optimize resources and enhance operational efficiency from September 2023 to November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latin typeface="Calibri" panose="020F0502020204030204" pitchFamily="34" charset="0"/>
                <a:cs typeface="Calibri" panose="020F0502020204030204" pitchFamily="34" charset="0"/>
              </a:rPr>
              <a:t>Our goal is to optimize costs by enhancing resource allocation and operational efficiency, coupled with streamlined communication to improve decision-making and reduce overheads.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SIPOC :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CTQC TREE :</a:t>
            </a: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</p:txBody>
      </p:sp>
      <p:sp>
        <p:nvSpPr>
          <p:cNvPr id="1409" name="Google Shape;1409;p41"/>
          <p:cNvSpPr/>
          <p:nvPr/>
        </p:nvSpPr>
        <p:spPr>
          <a:xfrm>
            <a:off x="457200" y="624893"/>
            <a:ext cx="1998467" cy="192000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410" name="Google Shape;1410;p41"/>
          <p:cNvSpPr/>
          <p:nvPr/>
        </p:nvSpPr>
        <p:spPr>
          <a:xfrm>
            <a:off x="2546656" y="636155"/>
            <a:ext cx="1998467" cy="192001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MEASURE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411" name="Google Shape;1411;p41"/>
          <p:cNvSpPr/>
          <p:nvPr/>
        </p:nvSpPr>
        <p:spPr>
          <a:xfrm>
            <a:off x="4604130" y="638812"/>
            <a:ext cx="1998467" cy="192001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ANALYZE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412" name="Google Shape;1412;p41"/>
          <p:cNvSpPr/>
          <p:nvPr/>
        </p:nvSpPr>
        <p:spPr>
          <a:xfrm>
            <a:off x="6691503" y="630626"/>
            <a:ext cx="1998467" cy="20703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</a:t>
            </a:r>
            <a:endParaRPr sz="900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663763F0-3F41-58F2-1C37-E94A409B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4" y="117335"/>
            <a:ext cx="1427075" cy="359493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8CD79C7-EEFA-C2D2-2E48-3746E4C0D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68" b="26747"/>
          <a:stretch/>
        </p:blipFill>
        <p:spPr>
          <a:xfrm>
            <a:off x="7596554" y="73733"/>
            <a:ext cx="1453452" cy="430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66182-E9A3-B89B-AA72-EE8BFF850747}"/>
              </a:ext>
            </a:extLst>
          </p:cNvPr>
          <p:cNvSpPr txBox="1"/>
          <p:nvPr/>
        </p:nvSpPr>
        <p:spPr>
          <a:xfrm>
            <a:off x="2310277" y="31519"/>
            <a:ext cx="43779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CMS (Customer 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M</a:t>
            </a:r>
            <a:r>
              <a:rPr lang="en-GB" sz="12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eter Service) Resource Optimization</a:t>
            </a:r>
          </a:p>
          <a:p>
            <a:pPr algn="ctr"/>
            <a:r>
              <a:rPr lang="en-US" sz="700" b="1" u="sng" dirty="0"/>
              <a:t>INSTRUCTOR</a:t>
            </a:r>
            <a:r>
              <a:rPr lang="en-US" sz="700" dirty="0"/>
              <a:t>: Prof. Gary La Point, </a:t>
            </a:r>
            <a:r>
              <a:rPr lang="en-US" sz="700" b="1" u="sng" dirty="0"/>
              <a:t>PROJECT CHAMPION</a:t>
            </a:r>
            <a:r>
              <a:rPr lang="en-US" sz="700" b="1" dirty="0"/>
              <a:t>: </a:t>
            </a:r>
            <a:r>
              <a:rPr lang="en-US" sz="700" dirty="0"/>
              <a:t>James Walter</a:t>
            </a:r>
          </a:p>
          <a:p>
            <a:pPr algn="ctr"/>
            <a:r>
              <a:rPr lang="en-US" sz="700" b="1" u="sng" dirty="0"/>
              <a:t>TEAM</a:t>
            </a:r>
            <a:r>
              <a:rPr lang="en-US" sz="700" dirty="0"/>
              <a:t>: Nandita </a:t>
            </a:r>
            <a:r>
              <a:rPr lang="en-US" sz="700" dirty="0" err="1"/>
              <a:t>Pathardikar</a:t>
            </a:r>
            <a:r>
              <a:rPr lang="en-US" sz="700" dirty="0"/>
              <a:t>, Anjana Sowmya </a:t>
            </a:r>
            <a:r>
              <a:rPr lang="en-US" sz="700" dirty="0" err="1"/>
              <a:t>Puvvada</a:t>
            </a:r>
            <a:r>
              <a:rPr lang="en-US" sz="700" dirty="0"/>
              <a:t>, Shweta Khopde, Umang Vora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51A2B5-A566-7E6E-9351-260B6D253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9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85DE1C62-F161-B48D-8915-76786564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88" y="2219133"/>
            <a:ext cx="1707689" cy="12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" descr="A black screen with green squares&#10;&#10;Description automatically generated">
            <a:extLst>
              <a:ext uri="{FF2B5EF4-FFF2-40B4-BE49-F238E27FC236}">
                <a16:creationId xmlns:a16="http://schemas.microsoft.com/office/drawing/2014/main" id="{3395B654-A85A-8422-4812-1F2F022D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0" y="3718590"/>
            <a:ext cx="1806119" cy="124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67281002-41AD-D8DE-6254-FEF5D6FA4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20174B-22DD-45B3-FB2C-B56A7E0D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3" descr="A black screen with green and white text&#10;&#10;Description automatically generated">
            <a:extLst>
              <a:ext uri="{FF2B5EF4-FFF2-40B4-BE49-F238E27FC236}">
                <a16:creationId xmlns:a16="http://schemas.microsoft.com/office/drawing/2014/main" id="{DDB6DA75-1E61-1065-5F9A-269E00BA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14" y="1034819"/>
            <a:ext cx="1828851" cy="12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1B08E644-412B-49C7-F9BE-A0CE1A629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6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4DDBC7DC-A094-E1F8-B4E5-8A7CD21B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62" y="2571750"/>
            <a:ext cx="1828851" cy="11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5">
            <a:extLst>
              <a:ext uri="{FF2B5EF4-FFF2-40B4-BE49-F238E27FC236}">
                <a16:creationId xmlns:a16="http://schemas.microsoft.com/office/drawing/2014/main" id="{74DEF4B9-9F42-291B-3D07-C96FB35F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8" name="Picture 5" descr="A diagram of a program&#10;&#10;Description automatically generated">
            <a:extLst>
              <a:ext uri="{FF2B5EF4-FFF2-40B4-BE49-F238E27FC236}">
                <a16:creationId xmlns:a16="http://schemas.microsoft.com/office/drawing/2014/main" id="{F977735A-3084-AA83-B214-AD96F3F2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00" y="3791785"/>
            <a:ext cx="999988" cy="12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CA681757-7071-7DE0-A517-E7047E88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0" name="Picture 6" descr="A diagram of a company's process&#10;&#10;Description automatically generated with medium confidence">
            <a:extLst>
              <a:ext uri="{FF2B5EF4-FFF2-40B4-BE49-F238E27FC236}">
                <a16:creationId xmlns:a16="http://schemas.microsoft.com/office/drawing/2014/main" id="{A3A00D0C-B06D-1683-31D2-33817B0E1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r:link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18" y="1997136"/>
            <a:ext cx="1815720" cy="1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screen shot of a graph&#10;&#10;Description automatically generated">
            <a:extLst>
              <a:ext uri="{FF2B5EF4-FFF2-40B4-BE49-F238E27FC236}">
                <a16:creationId xmlns:a16="http://schemas.microsoft.com/office/drawing/2014/main" id="{3185DCF2-187F-E41B-D72C-F18BD4F3596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80" y="3149667"/>
            <a:ext cx="1745196" cy="801178"/>
          </a:xfrm>
          <a:prstGeom prst="rect">
            <a:avLst/>
          </a:prstGeom>
        </p:spPr>
      </p:pic>
      <p:pic>
        <p:nvPicPr>
          <p:cNvPr id="18" name="Picture 17" descr="A poster of a person working on a meter&#10;&#10;Description automatically generated">
            <a:extLst>
              <a:ext uri="{FF2B5EF4-FFF2-40B4-BE49-F238E27FC236}">
                <a16:creationId xmlns:a16="http://schemas.microsoft.com/office/drawing/2014/main" id="{90F9BECA-F0CC-D318-095B-AA0ED12DB0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65" y="1872996"/>
            <a:ext cx="1062683" cy="1375820"/>
          </a:xfrm>
          <a:prstGeom prst="rect">
            <a:avLst/>
          </a:prstGeom>
        </p:spPr>
      </p:pic>
      <p:sp>
        <p:nvSpPr>
          <p:cNvPr id="19" name="Rectangle 19">
            <a:extLst>
              <a:ext uri="{FF2B5EF4-FFF2-40B4-BE49-F238E27FC236}">
                <a16:creationId xmlns:a16="http://schemas.microsoft.com/office/drawing/2014/main" id="{A0BF5316-0116-808F-80D1-3E96CDA7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2" name="Picture 8" descr="A graph of sales and statistics&#10;&#10;Description automatically generated with medium confidence">
            <a:extLst>
              <a:ext uri="{FF2B5EF4-FFF2-40B4-BE49-F238E27FC236}">
                <a16:creationId xmlns:a16="http://schemas.microsoft.com/office/drawing/2014/main" id="{73B3E51B-97D3-807E-6BEB-2ADBEEB8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r:link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53" y="3986257"/>
            <a:ext cx="1828851" cy="107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93475311-E7A5-D612-2376-940B351C2D0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56" y="1017220"/>
            <a:ext cx="1747205" cy="812648"/>
          </a:xfrm>
          <a:prstGeom prst="rect">
            <a:avLst/>
          </a:prstGeom>
        </p:spPr>
      </p:pic>
      <p:sp>
        <p:nvSpPr>
          <p:cNvPr id="4" name="Google Shape;1409;p41">
            <a:extLst>
              <a:ext uri="{FF2B5EF4-FFF2-40B4-BE49-F238E27FC236}">
                <a16:creationId xmlns:a16="http://schemas.microsoft.com/office/drawing/2014/main" id="{04850907-2FE7-992A-4F53-9C182350E93B}"/>
              </a:ext>
            </a:extLst>
          </p:cNvPr>
          <p:cNvSpPr/>
          <p:nvPr/>
        </p:nvSpPr>
        <p:spPr>
          <a:xfrm>
            <a:off x="6691503" y="3268534"/>
            <a:ext cx="1998467" cy="192000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CONTROL</a:t>
            </a:r>
            <a:endParaRPr sz="9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625D6-EE98-146E-0F11-94E7568B83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09866" y="870400"/>
            <a:ext cx="1711142" cy="958020"/>
          </a:xfrm>
          <a:prstGeom prst="rect">
            <a:avLst/>
          </a:prstGeom>
        </p:spPr>
      </p:pic>
      <p:sp>
        <p:nvSpPr>
          <p:cNvPr id="21" name="Google Shape;710;p31">
            <a:extLst>
              <a:ext uri="{FF2B5EF4-FFF2-40B4-BE49-F238E27FC236}">
                <a16:creationId xmlns:a16="http://schemas.microsoft.com/office/drawing/2014/main" id="{719EFF0D-269B-8D30-6EAC-2807E27DBA0E}"/>
              </a:ext>
            </a:extLst>
          </p:cNvPr>
          <p:cNvSpPr/>
          <p:nvPr/>
        </p:nvSpPr>
        <p:spPr>
          <a:xfrm>
            <a:off x="6747604" y="4226031"/>
            <a:ext cx="1835016" cy="286843"/>
          </a:xfrm>
          <a:prstGeom prst="round2DiagRect">
            <a:avLst>
              <a:gd name="adj1" fmla="val 40892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 dirty="0">
                <a:solidFill>
                  <a:schemeClr val="tx1"/>
                </a:solidFill>
                <a:latin typeface="Calibri" panose="020F0502020204030204" pitchFamily="34" charset="0"/>
                <a:ea typeface="Fira Sans Extra Condensed"/>
                <a:cs typeface="Calibri" panose="020F0502020204030204" pitchFamily="34" charset="0"/>
                <a:sym typeface="Fira Sans Extra Condensed"/>
              </a:rPr>
              <a:t>Elimination of  Revisits saves </a:t>
            </a:r>
            <a:r>
              <a:rPr lang="en-US" sz="700" b="1" dirty="0">
                <a:solidFill>
                  <a:schemeClr val="tx1"/>
                </a:solidFill>
                <a:latin typeface="Calibri" panose="020F0502020204030204" pitchFamily="34" charset="0"/>
                <a:ea typeface="Fira Sans Extra Condensed"/>
                <a:cs typeface="Calibri" panose="020F0502020204030204" pitchFamily="34" charset="0"/>
                <a:sym typeface="Fira Sans Extra Condensed"/>
              </a:rPr>
              <a:t>$13.31 million. </a:t>
            </a:r>
            <a:endParaRPr sz="700" b="1" dirty="0">
              <a:solidFill>
                <a:schemeClr val="tx1"/>
              </a:solidFill>
              <a:latin typeface="Calibri" panose="020F0502020204030204" pitchFamily="34" charset="0"/>
              <a:ea typeface="Fira Sans Extra Condensed"/>
              <a:cs typeface="Calibri" panose="020F0502020204030204" pitchFamily="34" charset="0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41"/>
          <p:cNvSpPr/>
          <p:nvPr/>
        </p:nvSpPr>
        <p:spPr>
          <a:xfrm>
            <a:off x="2539453" y="636820"/>
            <a:ext cx="1998600" cy="445194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 PLAN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FLOW MAP</a:t>
            </a:r>
            <a:br>
              <a:rPr lang="en-GB" sz="1000" dirty="0"/>
            </a:b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5" name="Google Shape;1405;p41"/>
          <p:cNvSpPr/>
          <p:nvPr/>
        </p:nvSpPr>
        <p:spPr>
          <a:xfrm>
            <a:off x="4611200" y="631836"/>
            <a:ext cx="1998600" cy="445693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CAUSE AND EFFECT DIAGRAM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6" name="Google Shape;1406;p41"/>
          <p:cNvSpPr/>
          <p:nvPr/>
        </p:nvSpPr>
        <p:spPr>
          <a:xfrm>
            <a:off x="6688200" y="624893"/>
            <a:ext cx="1998600" cy="446386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1"/>
          <p:cNvSpPr/>
          <p:nvPr/>
        </p:nvSpPr>
        <p:spPr>
          <a:xfrm>
            <a:off x="459150" y="617147"/>
            <a:ext cx="1998600" cy="447161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NATIONAL GRID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National Grid and Utility Partners of America (UPA) are initiating a project to install approximately 830,000 electric meters across Central New York from September 2023 to November 2024. Unforeseen delays in Gas Module availability from the supplier, Landis and </a:t>
            </a:r>
            <a:r>
              <a:rPr lang="en-GB" sz="5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Gyr</a:t>
            </a:r>
            <a:r>
              <a:rPr lang="en-GB" sz="5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have necessitated return visits to Dual Fuel customers and initial visits to Gas-only customers in close proximity who were initially skipped. This project aims to assess the costs associated with these return visits, considering increased UTC rates and addressing opt-outs from customers despite varied communication efforts.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5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latin typeface="Calibri" panose="020F0502020204030204" pitchFamily="34" charset="0"/>
                <a:cs typeface="Calibri" panose="020F0502020204030204" pitchFamily="34" charset="0"/>
              </a:rPr>
              <a:t>National Grid and Utility Partners encounter obstacles with delayed Gas Module availability, resulting in costly return visits for Dual Fuel and Gas-only customers. The escalation of UTC rates, in conjunction with an increasing number of customer opt-outs prior to installations, compounds project costs. Balancing installations in overlapping areas becomes critical to optimize resources and enhance operational efficiency from September 2023 to November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latin typeface="Calibri" panose="020F0502020204030204" pitchFamily="34" charset="0"/>
                <a:cs typeface="Calibri" panose="020F0502020204030204" pitchFamily="34" charset="0"/>
              </a:rPr>
              <a:t>Our goal is to optimize costs by enhancing resource allocation and operational efficiency, coupled with streamlined communication to improve decision-making and reduce overheads.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SIPOC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CTQC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</p:txBody>
      </p:sp>
      <p:sp>
        <p:nvSpPr>
          <p:cNvPr id="1409" name="Google Shape;1409;p41"/>
          <p:cNvSpPr/>
          <p:nvPr/>
        </p:nvSpPr>
        <p:spPr>
          <a:xfrm>
            <a:off x="457200" y="624893"/>
            <a:ext cx="1998467" cy="192000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410" name="Google Shape;1410;p41"/>
          <p:cNvSpPr/>
          <p:nvPr/>
        </p:nvSpPr>
        <p:spPr>
          <a:xfrm>
            <a:off x="2546656" y="636155"/>
            <a:ext cx="1998467" cy="192001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MEASURE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411" name="Google Shape;1411;p41"/>
          <p:cNvSpPr/>
          <p:nvPr/>
        </p:nvSpPr>
        <p:spPr>
          <a:xfrm>
            <a:off x="4604130" y="638812"/>
            <a:ext cx="1998467" cy="192001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ANALYZE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412" name="Google Shape;1412;p41"/>
          <p:cNvSpPr/>
          <p:nvPr/>
        </p:nvSpPr>
        <p:spPr>
          <a:xfrm>
            <a:off x="6691503" y="630626"/>
            <a:ext cx="1998467" cy="207037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</a:t>
            </a:r>
            <a:endParaRPr sz="900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663763F0-3F41-58F2-1C37-E94A409B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4" y="117336"/>
            <a:ext cx="1154681" cy="341920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8CD79C7-EEFA-C2D2-2E48-3746E4C0D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68" b="26747"/>
          <a:stretch/>
        </p:blipFill>
        <p:spPr>
          <a:xfrm>
            <a:off x="7895325" y="117336"/>
            <a:ext cx="1154681" cy="341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66182-E9A3-B89B-AA72-EE8BFF850747}"/>
              </a:ext>
            </a:extLst>
          </p:cNvPr>
          <p:cNvSpPr txBox="1"/>
          <p:nvPr/>
        </p:nvSpPr>
        <p:spPr>
          <a:xfrm>
            <a:off x="2622379" y="69840"/>
            <a:ext cx="38154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CMS (Customer </a:t>
            </a:r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M</a:t>
            </a:r>
            <a:r>
              <a:rPr lang="en-GB" sz="11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eter Service) Resource Optimization</a:t>
            </a:r>
          </a:p>
          <a:p>
            <a:pPr algn="ctr"/>
            <a:r>
              <a:rPr lang="en-US" sz="700" b="1" u="sng" dirty="0"/>
              <a:t>INSTRUCTOR</a:t>
            </a:r>
            <a:r>
              <a:rPr lang="en-US" sz="700" dirty="0"/>
              <a:t>: Prof. Gary La Point, </a:t>
            </a:r>
            <a:r>
              <a:rPr lang="en-US" sz="700" b="1" u="sng" dirty="0"/>
              <a:t>PROJECT CHAMPION</a:t>
            </a:r>
            <a:r>
              <a:rPr lang="en-US" sz="700" b="1" dirty="0"/>
              <a:t>: </a:t>
            </a:r>
            <a:r>
              <a:rPr lang="en-US" sz="700" dirty="0"/>
              <a:t>James Walter</a:t>
            </a:r>
          </a:p>
          <a:p>
            <a:pPr algn="ctr"/>
            <a:r>
              <a:rPr lang="en-US" sz="700" b="1" u="sng" dirty="0"/>
              <a:t>TEAM</a:t>
            </a:r>
            <a:r>
              <a:rPr lang="en-US" sz="700" dirty="0"/>
              <a:t>: Nandita </a:t>
            </a:r>
            <a:r>
              <a:rPr lang="en-US" sz="700" dirty="0" err="1"/>
              <a:t>Pathardikar</a:t>
            </a:r>
            <a:r>
              <a:rPr lang="en-US" sz="700" dirty="0"/>
              <a:t>, Anjana </a:t>
            </a:r>
            <a:r>
              <a:rPr lang="en-US" sz="700" dirty="0" err="1"/>
              <a:t>Puvada</a:t>
            </a:r>
            <a:r>
              <a:rPr lang="en-US" sz="700" dirty="0"/>
              <a:t>, Umang Vora, Shweta Khopde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51A2B5-A566-7E6E-9351-260B6D253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9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85DE1C62-F161-B48D-8915-76786564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9" y="2803585"/>
            <a:ext cx="1589956" cy="99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" descr="A black screen with green squares&#10;&#10;Description automatically generated">
            <a:extLst>
              <a:ext uri="{FF2B5EF4-FFF2-40B4-BE49-F238E27FC236}">
                <a16:creationId xmlns:a16="http://schemas.microsoft.com/office/drawing/2014/main" id="{3395B654-A85A-8422-4812-1F2F022D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88" y="3936894"/>
            <a:ext cx="1589957" cy="11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67281002-41AD-D8DE-6254-FEF5D6FA4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20174B-22DD-45B3-FB2C-B56A7E0D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3" descr="A black screen with green and white text&#10;&#10;Description automatically generated">
            <a:extLst>
              <a:ext uri="{FF2B5EF4-FFF2-40B4-BE49-F238E27FC236}">
                <a16:creationId xmlns:a16="http://schemas.microsoft.com/office/drawing/2014/main" id="{DDB6DA75-1E61-1065-5F9A-269E00BA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78" y="1019442"/>
            <a:ext cx="1828851" cy="124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1B08E644-412B-49C7-F9BE-A0CE1A629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6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4DDBC7DC-A094-E1F8-B4E5-8A7CD21B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463" y="2463178"/>
            <a:ext cx="1828851" cy="11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5">
            <a:extLst>
              <a:ext uri="{FF2B5EF4-FFF2-40B4-BE49-F238E27FC236}">
                <a16:creationId xmlns:a16="http://schemas.microsoft.com/office/drawing/2014/main" id="{74DEF4B9-9F42-291B-3D07-C96FB35F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8" name="Picture 5" descr="A diagram of a program&#10;&#10;Description automatically generated">
            <a:extLst>
              <a:ext uri="{FF2B5EF4-FFF2-40B4-BE49-F238E27FC236}">
                <a16:creationId xmlns:a16="http://schemas.microsoft.com/office/drawing/2014/main" id="{F977735A-3084-AA83-B214-AD96F3F2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3718590"/>
            <a:ext cx="999988" cy="12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CA681757-7071-7DE0-A517-E7047E88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0" name="Picture 6" descr="A diagram of a company's process&#10;&#10;Description automatically generated with medium confidence">
            <a:extLst>
              <a:ext uri="{FF2B5EF4-FFF2-40B4-BE49-F238E27FC236}">
                <a16:creationId xmlns:a16="http://schemas.microsoft.com/office/drawing/2014/main" id="{A3A00D0C-B06D-1683-31D2-33817B0E1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r:link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00" y="1017219"/>
            <a:ext cx="1815720" cy="1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36572"/>
      </p:ext>
    </p:extLst>
  </p:cSld>
  <p:clrMapOvr>
    <a:masterClrMapping/>
  </p:clrMapOvr>
</p:sld>
</file>

<file path=ppt/theme/theme1.xml><?xml version="1.0" encoding="utf-8"?>
<a:theme xmlns:a="http://schemas.openxmlformats.org/drawingml/2006/main" name="Kanban Methodology Infographics by Slidesgo">
  <a:themeElements>
    <a:clrScheme name="Simple Light">
      <a:dk1>
        <a:srgbClr val="000000"/>
      </a:dk1>
      <a:lt1>
        <a:srgbClr val="FFFFFF"/>
      </a:lt1>
      <a:dk2>
        <a:srgbClr val="C0C0C0"/>
      </a:dk2>
      <a:lt2>
        <a:srgbClr val="EEEEEE"/>
      </a:lt2>
      <a:accent1>
        <a:srgbClr val="93DEF5"/>
      </a:accent1>
      <a:accent2>
        <a:srgbClr val="79DA80"/>
      </a:accent2>
      <a:accent3>
        <a:srgbClr val="B9E277"/>
      </a:accent3>
      <a:accent4>
        <a:srgbClr val="FDE548"/>
      </a:accent4>
      <a:accent5>
        <a:srgbClr val="FDC456"/>
      </a:accent5>
      <a:accent6>
        <a:srgbClr val="F8A358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504</Words>
  <Application>Microsoft Macintosh PowerPoint</Application>
  <PresentationFormat>On-screen Show (16:9)</PresentationFormat>
  <Paragraphs>295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Roboto</vt:lpstr>
      <vt:lpstr>Fira Sans Extra Condensed</vt:lpstr>
      <vt:lpstr>Arial</vt:lpstr>
      <vt:lpstr>Kanban Methodology Infographics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Methodology Infographics</dc:title>
  <cp:lastModifiedBy>Shweta Krishna Khopde</cp:lastModifiedBy>
  <cp:revision>5</cp:revision>
  <dcterms:modified xsi:type="dcterms:W3CDTF">2023-12-19T08:56:39Z</dcterms:modified>
</cp:coreProperties>
</file>