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9" r:id="rId8"/>
    <p:sldId id="268" r:id="rId9"/>
    <p:sldId id="270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0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2B44E-7168-43A0-86D3-3CE2E31BA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6153F5-E4C8-474E-90A6-091A99808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4AB5AD-EADF-4ACB-941A-F2F0C713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233BF7-0674-4639-8208-8654A022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8450A6-0D23-417B-925B-B0B86888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3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704315-343E-451A-9684-8F73992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009B441-F6BE-4A55-9B96-08346380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DEDCE6-E6C7-42BC-A5FB-F39D38B0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802425-4D66-48DD-8B87-ABDE8112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DAA804-F177-40DD-A4E1-ED48FA24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88E085-C67F-4004-BA4B-8D4FBA6DA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10E1D7-8E1F-4F53-A27D-7D86EC46D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8DBBBC-A3F2-4BB1-BF98-21341B3F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4B7861-5F80-4D3B-8D8D-6A7BE5E1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CD6819-1218-495E-A7AD-224486DA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EC1C7-88B9-4D20-876D-B0A24082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4D73E4-BD36-4BC4-8FD7-342CF615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ED1DA0-85A5-4BF4-B728-6D94E68D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52B587-A97D-44CD-AFD0-75544562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F1008A-99EF-4C17-A5CA-97B21E36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F6A0D-7EA7-4EEC-B162-DD3232E4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875110-EB56-44B3-93AA-FA454D53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13C875-B3A6-4728-A35C-726E27FA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2A56FA-BE20-40C0-9B49-5CC871C3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56803F-A095-45E8-A239-BD4983E8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6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BA9A13-1B88-41F9-A7C6-FED64315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8719E3-B375-4376-B138-A2A1910F3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2D3D2E-9AE6-4B2B-9A57-BFE1B2649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4D8695-CCE5-46A5-BF32-867C43DA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6F6824-87E5-48BC-8EE8-C2AF830E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73CB7E-0BB7-4F66-9649-886C772B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3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92ED7-20A2-4C8C-B34B-F9F89F59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8AFA2-4948-4CF1-AE4E-A15F24FC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AAFA1B-D89D-42A4-9B0E-3114CFAD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332176-3E6B-4003-8790-9DDB45832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76D404-FBF0-4328-B229-AC5A5F79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741083-D4F6-464B-AB93-C0478318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D96DB7-1234-4C65-8EF0-8E062C8C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9B00B9-357B-4804-A5CC-7426A6FD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9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52FE7-81DE-4DDB-A96D-9B47CE0D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AB16344-8126-479A-B6CC-3AF0CD7E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CD00D4-DAD5-4FBE-8372-263FD8E6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188399-70C6-4180-94CC-3E2E9E05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CF77B5-CC57-4ECC-9CAF-4F22A37D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C1A05A-AD04-4ADA-8BB3-1722A514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3A59B5-2DC3-402B-B1BD-201AA5CA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5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92C2EB-787B-427F-B876-60247AFC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CA3AE-09BA-4EC6-B62C-86B26588A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A89462-2999-403B-ADCF-18AA0F8AA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36E80F3-CF17-4DF2-B5DF-ECF2287B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856E7A-9275-4196-A025-61537DC7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274B19-4E93-4105-9776-F26AB984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19BC7-32F7-4573-88C2-5084F6BF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937AA5-22AA-4D23-AC95-31A0AD851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E30169-1E4C-4B84-A7B0-C41244B3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7D1946-6DCC-4C72-9BD4-08DE188A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FBD43B-883E-40C2-AD6A-A9415D42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4F225E-AA80-44E7-A5ED-A30B5E28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6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2B29984-31CE-4480-A288-9E3AD1BA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0DF5EE-E119-4BB4-90B4-BF52A802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41BCE0-10C8-4039-ABFA-DEC259765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A1DD-F41C-4A1E-9428-AA117C03124F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5BC360-7C42-4C78-A53F-CC2FA07FD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21CA76-02FB-46ED-98B1-B7C1500BE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4ADD-55AB-4BEE-91F6-E264CEFDC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1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564085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>
            <a:off x="5881757" y="-4103933"/>
            <a:ext cx="7809654" cy="13638035"/>
            <a:chOff x="5881757" y="-3987522"/>
            <a:chExt cx="7809654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5979703" cy="13638035"/>
              <a:chOff x="7711708" y="-3987522"/>
              <a:chExt cx="5979703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565821" y="-1354917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05F9189-5C9F-4C01-A0BF-9051B22199EF}"/>
              </a:ext>
            </a:extLst>
          </p:cNvPr>
          <p:cNvSpPr txBox="1"/>
          <p:nvPr/>
        </p:nvSpPr>
        <p:spPr>
          <a:xfrm>
            <a:off x="500706" y="776569"/>
            <a:ext cx="5713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Big</a:t>
            </a:r>
            <a:r>
              <a:rPr lang="en-US" sz="4800" spc="-1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Data</a:t>
            </a:r>
            <a:r>
              <a:rPr lang="en-US" sz="4800" spc="-5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Analytics</a:t>
            </a:r>
            <a:r>
              <a:rPr lang="en-US" sz="4800" spc="-1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with Cloud,</a:t>
            </a:r>
            <a:r>
              <a:rPr lang="en-US" sz="4800" spc="-5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Fog and</a:t>
            </a:r>
            <a:r>
              <a:rPr lang="en-US" sz="4800" spc="-15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Edge </a:t>
            </a:r>
            <a:r>
              <a:rPr lang="en-US" sz="4800" spc="-1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Computing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3C29CB4-BE0A-4DFF-8053-6AAA9AA9D953}"/>
              </a:ext>
            </a:extLst>
          </p:cNvPr>
          <p:cNvSpPr txBox="1"/>
          <p:nvPr/>
        </p:nvSpPr>
        <p:spPr>
          <a:xfrm>
            <a:off x="500705" y="4337319"/>
            <a:ext cx="53810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Author: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S.Bhavadharani</a:t>
            </a:r>
            <a:endParaRPr lang="en-US" sz="23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Author: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Chavakula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Nagasrimayi</a:t>
            </a:r>
            <a:endParaRPr lang="en-US" sz="23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Third Author: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Muchharla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Naga Keshava</a:t>
            </a:r>
          </a:p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Forth Author: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Uppu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Naveen Kumar</a:t>
            </a:r>
          </a:p>
          <a:p>
            <a:r>
              <a:rPr lang="en-US" sz="23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College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23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Saveetha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School of Engineering</a:t>
            </a:r>
            <a:endParaRPr lang="en-IN" sz="23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36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4403189" y="4979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 rot="549819">
            <a:off x="8265163" y="-3530711"/>
            <a:ext cx="5426573" cy="11386416"/>
            <a:chOff x="5881757" y="-3987522"/>
            <a:chExt cx="8026966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6197015" cy="13638035"/>
              <a:chOff x="7711708" y="-3987522"/>
              <a:chExt cx="6197015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783133" y="-1688560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489B63-14DE-4174-8C78-B5AA735C6CE1}"/>
              </a:ext>
            </a:extLst>
          </p:cNvPr>
          <p:cNvGrpSpPr/>
          <p:nvPr/>
        </p:nvGrpSpPr>
        <p:grpSpPr>
          <a:xfrm>
            <a:off x="816340" y="677359"/>
            <a:ext cx="9898429" cy="1123864"/>
            <a:chOff x="3845622" y="448033"/>
            <a:chExt cx="9898429" cy="1123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D83625D-BCE0-4D2E-929B-B64A3EC60170}"/>
                </a:ext>
              </a:extLst>
            </p:cNvPr>
            <p:cNvSpPr/>
            <p:nvPr/>
          </p:nvSpPr>
          <p:spPr>
            <a:xfrm>
              <a:off x="3845622" y="1171787"/>
              <a:ext cx="9898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E22981A-809C-4DF5-83BD-1EF9905E69A2}"/>
                </a:ext>
              </a:extLst>
            </p:cNvPr>
            <p:cNvSpPr/>
            <p:nvPr/>
          </p:nvSpPr>
          <p:spPr>
            <a:xfrm>
              <a:off x="3845623" y="44803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F3C4848-34A6-45D9-884D-08FD2ED885F0}"/>
              </a:ext>
            </a:extLst>
          </p:cNvPr>
          <p:cNvGrpSpPr/>
          <p:nvPr/>
        </p:nvGrpSpPr>
        <p:grpSpPr>
          <a:xfrm>
            <a:off x="825031" y="643597"/>
            <a:ext cx="6392047" cy="5335240"/>
            <a:chOff x="282507" y="1699706"/>
            <a:chExt cx="8954023" cy="30586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3D777BE-01F1-4F4F-90F2-CE3FDC4C6529}"/>
                </a:ext>
              </a:extLst>
            </p:cNvPr>
            <p:cNvSpPr/>
            <p:nvPr/>
          </p:nvSpPr>
          <p:spPr>
            <a:xfrm>
              <a:off x="282507" y="2164607"/>
              <a:ext cx="8954023" cy="2593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Keiko </a:t>
              </a: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Hashizume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, David G Rosado, Eduardo Fernández-</a:t>
              </a: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Medina,Eduardo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B Fernandez, “An analysis of security issues for cloud computing”, Journal of Internet Services and Applications, December 2013.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Pedro </a:t>
              </a: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Caldeira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Neves, Bradley </a:t>
              </a: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Schmerl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, Jorge Bernardino, “Big Data in Cloud Computing: features and issues”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Dolui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, K. and Datta, S. K. (2017). Comparison of Edge Computing Implementations: Fog Computing, Cloudlet and Mobile Edge Computing. 2017 Global Internet of Things Summit (</a:t>
              </a: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GIoTS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), Geneva, 2017, pp. 1-6.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Dolui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, K. and Datta, S. K. (2017). Comparison of Edge Computing Implementations: Fog Computing, Cloudlet and Mobile Edge Computing. 2017 Global Internet of Things Summit (</a:t>
              </a: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GIoTS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), Geneva, 2017, pp. 1-6.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A Survey on the Edge Computing for the Internet of Things Wei Yu, Fan Liang, </a:t>
              </a:r>
              <a:r>
                <a:rPr lang="en-US" sz="18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Xiaofei</a:t>
              </a:r>
              <a:r>
                <a:rPr lang="en-US" sz="18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 He, William</a:t>
              </a:r>
              <a:endPara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E65D7FE0-84CF-40E4-8E68-885BEA8E4282}"/>
                </a:ext>
              </a:extLst>
            </p:cNvPr>
            <p:cNvSpPr/>
            <p:nvPr/>
          </p:nvSpPr>
          <p:spPr>
            <a:xfrm>
              <a:off x="529106" y="1699706"/>
              <a:ext cx="2219720" cy="2411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aseline="-25000" dirty="0">
                  <a:solidFill>
                    <a:schemeClr val="accent1">
                      <a:lumMod val="50000"/>
                    </a:schemeClr>
                  </a:solidFill>
                </a:rPr>
                <a:t>REFERENCES</a:t>
              </a:r>
              <a:endParaRPr lang="en-IN" sz="32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007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4403189" y="4979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489B63-14DE-4174-8C78-B5AA735C6CE1}"/>
              </a:ext>
            </a:extLst>
          </p:cNvPr>
          <p:cNvGrpSpPr/>
          <p:nvPr/>
        </p:nvGrpSpPr>
        <p:grpSpPr>
          <a:xfrm>
            <a:off x="816340" y="677359"/>
            <a:ext cx="9898429" cy="1123864"/>
            <a:chOff x="3845622" y="448033"/>
            <a:chExt cx="9898429" cy="1123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D83625D-BCE0-4D2E-929B-B64A3EC60170}"/>
                </a:ext>
              </a:extLst>
            </p:cNvPr>
            <p:cNvSpPr/>
            <p:nvPr/>
          </p:nvSpPr>
          <p:spPr>
            <a:xfrm>
              <a:off x="3845622" y="1171787"/>
              <a:ext cx="9898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E22981A-809C-4DF5-83BD-1EF9905E69A2}"/>
                </a:ext>
              </a:extLst>
            </p:cNvPr>
            <p:cNvSpPr/>
            <p:nvPr/>
          </p:nvSpPr>
          <p:spPr>
            <a:xfrm>
              <a:off x="3845623" y="44803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F3C4848-34A6-45D9-884D-08FD2ED885F0}"/>
              </a:ext>
            </a:extLst>
          </p:cNvPr>
          <p:cNvGrpSpPr/>
          <p:nvPr/>
        </p:nvGrpSpPr>
        <p:grpSpPr>
          <a:xfrm>
            <a:off x="5496593" y="306695"/>
            <a:ext cx="6392047" cy="1149097"/>
            <a:chOff x="529106" y="1699706"/>
            <a:chExt cx="8954023" cy="6587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3D777BE-01F1-4F4F-90F2-CE3FDC4C6529}"/>
                </a:ext>
              </a:extLst>
            </p:cNvPr>
            <p:cNvSpPr/>
            <p:nvPr/>
          </p:nvSpPr>
          <p:spPr>
            <a:xfrm>
              <a:off x="529106" y="2129098"/>
              <a:ext cx="8954023" cy="229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E65D7FE0-84CF-40E4-8E68-885BEA8E4282}"/>
                </a:ext>
              </a:extLst>
            </p:cNvPr>
            <p:cNvSpPr/>
            <p:nvPr/>
          </p:nvSpPr>
          <p:spPr>
            <a:xfrm>
              <a:off x="529106" y="1699706"/>
              <a:ext cx="258772" cy="2411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56B39B-C977-4179-A6F4-16394D0A4516}"/>
              </a:ext>
            </a:extLst>
          </p:cNvPr>
          <p:cNvSpPr txBox="1"/>
          <p:nvPr/>
        </p:nvSpPr>
        <p:spPr>
          <a:xfrm>
            <a:off x="7183388" y="1769922"/>
            <a:ext cx="4079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1">
                    <a:lumMod val="50000"/>
                  </a:schemeClr>
                </a:solidFill>
              </a:rPr>
              <a:t>THANK</a:t>
            </a:r>
            <a:r>
              <a:rPr lang="en-US" sz="9600" b="1" dirty="0"/>
              <a:t> </a:t>
            </a:r>
          </a:p>
          <a:p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YOU</a:t>
            </a:r>
            <a:endParaRPr lang="en-IN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22FC145-0526-49CB-BC59-4EA8B0008D2B}"/>
              </a:ext>
            </a:extLst>
          </p:cNvPr>
          <p:cNvGrpSpPr/>
          <p:nvPr/>
        </p:nvGrpSpPr>
        <p:grpSpPr>
          <a:xfrm rot="21073330">
            <a:off x="-783877" y="-2399792"/>
            <a:ext cx="5426573" cy="11386416"/>
            <a:chOff x="5881757" y="-3987522"/>
            <a:chExt cx="8026966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1958354E-902C-4D21-9F1B-05D65D477681}"/>
                </a:ext>
              </a:extLst>
            </p:cNvPr>
            <p:cNvGrpSpPr/>
            <p:nvPr/>
          </p:nvGrpSpPr>
          <p:grpSpPr>
            <a:xfrm>
              <a:off x="7711708" y="-3987522"/>
              <a:ext cx="6197015" cy="13638035"/>
              <a:chOff x="7711708" y="-3987522"/>
              <a:chExt cx="6197015" cy="13638035"/>
            </a:xfrm>
            <a:grpFill/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xmlns="" id="{AD0AC00C-D192-47C6-8FFF-653B802F2580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4E40AFB5-80B5-4694-8C67-7D328FE0F3EB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xmlns="" id="{7828E218-A485-4803-B0EE-0FF664B428D7}"/>
                  </a:ext>
                </a:extLst>
              </p:cNvPr>
              <p:cNvSpPr/>
              <p:nvPr/>
            </p:nvSpPr>
            <p:spPr>
              <a:xfrm rot="2104387">
                <a:off x="12783133" y="-1688560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E617E93A-94F4-4929-9D06-FE740D9AFA32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E5D5A47B-34A9-4DD2-B4D8-EBDCC943FA99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xmlns="" id="{0E9456FB-B684-421D-A974-2E1493595397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xmlns="" id="{0D9A59F6-9E72-4611-AC50-37ADCD35EEC7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38717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564085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>
            <a:off x="-4587627" y="-5105876"/>
            <a:ext cx="7809654" cy="13638035"/>
            <a:chOff x="5881757" y="-3987522"/>
            <a:chExt cx="7809654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5979703" cy="13638035"/>
              <a:chOff x="7711708" y="-3987522"/>
              <a:chExt cx="5979703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565821" y="-1354917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D83625D-BCE0-4D2E-929B-B64A3EC60170}"/>
              </a:ext>
            </a:extLst>
          </p:cNvPr>
          <p:cNvSpPr/>
          <p:nvPr/>
        </p:nvSpPr>
        <p:spPr>
          <a:xfrm>
            <a:off x="2842222" y="1555562"/>
            <a:ext cx="7617859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IoT's Ubiquity: Integral to modern life, enabling efficiency and connectivity in various domains.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Cloud Computing's Evolution: From infrastructure reduction to global-scale service provision by major players like IBM and Amazon.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Service Categorization: IaaS for remote infrastructure, PaaS for development, and SaaS for business applications.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Enhanced IoT Capabilities: Cloud integration facilitates data storage, analysis, and real-time insights for businesses.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Future Outlook: Continued integration of IoT with cloud computing, with advancements in Edge and Fog Computing driving optimization.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22981A-809C-4DF5-83BD-1EF9905E69A2}"/>
              </a:ext>
            </a:extLst>
          </p:cNvPr>
          <p:cNvSpPr/>
          <p:nvPr/>
        </p:nvSpPr>
        <p:spPr>
          <a:xfrm>
            <a:off x="5709937" y="836094"/>
            <a:ext cx="19104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75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564085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 rot="10800000">
            <a:off x="-4105625" y="-4942590"/>
            <a:ext cx="7809654" cy="13638035"/>
            <a:chOff x="5881757" y="-3987522"/>
            <a:chExt cx="7809654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5979703" cy="13638035"/>
              <a:chOff x="7711708" y="-3987522"/>
              <a:chExt cx="5979703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565821" y="-1354917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D83625D-BCE0-4D2E-929B-B64A3EC60170}"/>
              </a:ext>
            </a:extLst>
          </p:cNvPr>
          <p:cNvSpPr/>
          <p:nvPr/>
        </p:nvSpPr>
        <p:spPr>
          <a:xfrm>
            <a:off x="3371735" y="1204329"/>
            <a:ext cx="8553563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Cloud Computing Essentials: Cloud computing enables access to applications and customization online, utilizing network or internet services.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Service Classification: Cloud services are categorized into public or private networks, further divided into WAN, LAN, or VPN, offering storage, infrastructure, and application resources.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Deployment and Service Models: Cloud providers offer models such as SaaS, PaaS, and IaaS, catering to diverse user needs and preferences.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Integration with IoT: Cloud enhances IoT capabilities by providing centralized storage, real-time data processing, and analytics.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Transition to Edge Computing: Edge computing addresses latency issues by processing data locally, especially crucial for IoT applications.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22981A-809C-4DF5-83BD-1EF9905E69A2}"/>
              </a:ext>
            </a:extLst>
          </p:cNvPr>
          <p:cNvSpPr/>
          <p:nvPr/>
        </p:nvSpPr>
        <p:spPr>
          <a:xfrm>
            <a:off x="6236336" y="483508"/>
            <a:ext cx="2824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33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4390489" y="26341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 rot="9610740">
            <a:off x="9592503" y="-4265215"/>
            <a:ext cx="7809654" cy="13638035"/>
            <a:chOff x="5881757" y="-3987522"/>
            <a:chExt cx="7809654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5979703" cy="13638035"/>
              <a:chOff x="7711708" y="-3987522"/>
              <a:chExt cx="5979703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565821" y="-1354917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489B63-14DE-4174-8C78-B5AA735C6CE1}"/>
              </a:ext>
            </a:extLst>
          </p:cNvPr>
          <p:cNvGrpSpPr/>
          <p:nvPr/>
        </p:nvGrpSpPr>
        <p:grpSpPr>
          <a:xfrm>
            <a:off x="816340" y="1506199"/>
            <a:ext cx="9898429" cy="1123864"/>
            <a:chOff x="3845622" y="448033"/>
            <a:chExt cx="9898429" cy="1123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D83625D-BCE0-4D2E-929B-B64A3EC60170}"/>
                </a:ext>
              </a:extLst>
            </p:cNvPr>
            <p:cNvSpPr/>
            <p:nvPr/>
          </p:nvSpPr>
          <p:spPr>
            <a:xfrm>
              <a:off x="3845622" y="1171787"/>
              <a:ext cx="9898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E22981A-809C-4DF5-83BD-1EF9905E69A2}"/>
                </a:ext>
              </a:extLst>
            </p:cNvPr>
            <p:cNvSpPr/>
            <p:nvPr/>
          </p:nvSpPr>
          <p:spPr>
            <a:xfrm>
              <a:off x="3845623" y="44803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7CC1619-76F2-A195-B53B-F056AD9D5E64}"/>
              </a:ext>
            </a:extLst>
          </p:cNvPr>
          <p:cNvSpPr txBox="1"/>
          <p:nvPr/>
        </p:nvSpPr>
        <p:spPr>
          <a:xfrm>
            <a:off x="703439" y="720617"/>
            <a:ext cx="8512734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Challenges and Solutions: Cloud faces challenges like security, talent gap, and data management, with ongoing efforts to address these issues.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Real-Life Applications: Cloud, Fog, and Edge computing find applications in disaster recovery, smart systems, and healthcare, improving efficiency and scalability.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Analytics Importance: Cloud analytics provides benefits like improved decision-making, planning, and agility, essential for business success.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Tools for Implementation: Various tools like Cloud Sim, </a:t>
            </a:r>
            <a:r>
              <a:rPr lang="en-US" sz="2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Skytree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, and Spark facilitate implementation and analysis of big data in cloud environments.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Future Opportunities Emerging technologies like AI, ML, and Blockchain offer promising avenues for further research and innovation in cloud, fog, and edge computing.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09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4403189" y="4979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 rot="10800000">
            <a:off x="-2923822" y="-3721291"/>
            <a:ext cx="7806545" cy="11386416"/>
            <a:chOff x="5881757" y="-3987522"/>
            <a:chExt cx="7809654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5979703" cy="13638035"/>
              <a:chOff x="7711708" y="-3987522"/>
              <a:chExt cx="5979703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565821" y="-1354917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489B63-14DE-4174-8C78-B5AA735C6CE1}"/>
              </a:ext>
            </a:extLst>
          </p:cNvPr>
          <p:cNvGrpSpPr/>
          <p:nvPr/>
        </p:nvGrpSpPr>
        <p:grpSpPr>
          <a:xfrm>
            <a:off x="816340" y="677359"/>
            <a:ext cx="9898429" cy="1123864"/>
            <a:chOff x="3845622" y="448033"/>
            <a:chExt cx="9898429" cy="1123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D83625D-BCE0-4D2E-929B-B64A3EC60170}"/>
                </a:ext>
              </a:extLst>
            </p:cNvPr>
            <p:cNvSpPr/>
            <p:nvPr/>
          </p:nvSpPr>
          <p:spPr>
            <a:xfrm>
              <a:off x="3845622" y="1171787"/>
              <a:ext cx="9898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E22981A-809C-4DF5-83BD-1EF9905E69A2}"/>
                </a:ext>
              </a:extLst>
            </p:cNvPr>
            <p:cNvSpPr/>
            <p:nvPr/>
          </p:nvSpPr>
          <p:spPr>
            <a:xfrm>
              <a:off x="3845623" y="44803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17" name="Image 5">
            <a:extLst>
              <a:ext uri="{FF2B5EF4-FFF2-40B4-BE49-F238E27FC236}">
                <a16:creationId xmlns:a16="http://schemas.microsoft.com/office/drawing/2014/main" xmlns="" id="{202BD91C-6817-0B0F-C6FD-4D44D78169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62" y="1268813"/>
            <a:ext cx="7437438" cy="49795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6C35F00-921C-DB7C-01B0-A2E37433088F}"/>
              </a:ext>
            </a:extLst>
          </p:cNvPr>
          <p:cNvSpPr txBox="1"/>
          <p:nvPr/>
        </p:nvSpPr>
        <p:spPr>
          <a:xfrm>
            <a:off x="7309279" y="438805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3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4403189" y="4979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>
            <a:off x="8719706" y="-3868179"/>
            <a:ext cx="5478450" cy="11386416"/>
            <a:chOff x="5881757" y="-3987522"/>
            <a:chExt cx="8103702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6273751" cy="13638035"/>
              <a:chOff x="7711708" y="-3987522"/>
              <a:chExt cx="6273751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859869" y="-1541462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489B63-14DE-4174-8C78-B5AA735C6CE1}"/>
              </a:ext>
            </a:extLst>
          </p:cNvPr>
          <p:cNvGrpSpPr/>
          <p:nvPr/>
        </p:nvGrpSpPr>
        <p:grpSpPr>
          <a:xfrm>
            <a:off x="816340" y="677359"/>
            <a:ext cx="9898429" cy="1123864"/>
            <a:chOff x="3845622" y="448033"/>
            <a:chExt cx="9898429" cy="1123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D83625D-BCE0-4D2E-929B-B64A3EC60170}"/>
                </a:ext>
              </a:extLst>
            </p:cNvPr>
            <p:cNvSpPr/>
            <p:nvPr/>
          </p:nvSpPr>
          <p:spPr>
            <a:xfrm>
              <a:off x="3845622" y="1171787"/>
              <a:ext cx="9898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E22981A-809C-4DF5-83BD-1EF9905E69A2}"/>
                </a:ext>
              </a:extLst>
            </p:cNvPr>
            <p:cNvSpPr/>
            <p:nvPr/>
          </p:nvSpPr>
          <p:spPr>
            <a:xfrm>
              <a:off x="3845623" y="44803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F3C4848-34A6-45D9-884D-08FD2ED885F0}"/>
              </a:ext>
            </a:extLst>
          </p:cNvPr>
          <p:cNvGrpSpPr/>
          <p:nvPr/>
        </p:nvGrpSpPr>
        <p:grpSpPr>
          <a:xfrm>
            <a:off x="494148" y="539791"/>
            <a:ext cx="7545968" cy="5804244"/>
            <a:chOff x="529106" y="1393011"/>
            <a:chExt cx="8954023" cy="33275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3D777BE-01F1-4F4F-90F2-CE3FDC4C6529}"/>
                </a:ext>
              </a:extLst>
            </p:cNvPr>
            <p:cNvSpPr/>
            <p:nvPr/>
          </p:nvSpPr>
          <p:spPr>
            <a:xfrm>
              <a:off x="529106" y="1783600"/>
              <a:ext cx="8954023" cy="2936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öhne"/>
                </a:rPr>
                <a:t>Cost Reduction and Revenue Enhancement: Both cloud and fog computing aim to boost revenue by minimizing costs through efficient resource utilization.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öhne"/>
                </a:rPr>
                <a:t>Enhanced Security: Evolving technologies like cloud, fog, and edge computing bring about reliable and improved security measures, crucial for safeguarding data.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öhne"/>
                </a:rPr>
                <a:t>Remote Data Storage: Shift towards remote data storage over physical locations offers scalability and accessibility.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öhne"/>
                </a:rPr>
                <a:t>Cyber-Physical Systems (CPS): Interconnection of IoT devices forms the backbone of cyber-physical infrastructure, enabling various applications.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E65D7FE0-84CF-40E4-8E68-885BEA8E4282}"/>
                </a:ext>
              </a:extLst>
            </p:cNvPr>
            <p:cNvSpPr/>
            <p:nvPr/>
          </p:nvSpPr>
          <p:spPr>
            <a:xfrm>
              <a:off x="2681537" y="1393011"/>
              <a:ext cx="4978224" cy="3352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Opportunities for Future</a:t>
              </a:r>
              <a:endParaRPr lang="en-IN" sz="3200" baseline="-25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870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4403189" y="4979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 rot="10505531">
            <a:off x="8326494" y="-3011387"/>
            <a:ext cx="5426573" cy="11386416"/>
            <a:chOff x="5881757" y="-3987522"/>
            <a:chExt cx="8026966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6197015" cy="13638035"/>
              <a:chOff x="7711708" y="-3987522"/>
              <a:chExt cx="6197015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783133" y="-1688560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489B63-14DE-4174-8C78-B5AA735C6CE1}"/>
              </a:ext>
            </a:extLst>
          </p:cNvPr>
          <p:cNvGrpSpPr/>
          <p:nvPr/>
        </p:nvGrpSpPr>
        <p:grpSpPr>
          <a:xfrm>
            <a:off x="816340" y="677359"/>
            <a:ext cx="9898429" cy="1123864"/>
            <a:chOff x="3845622" y="448033"/>
            <a:chExt cx="9898429" cy="1123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D83625D-BCE0-4D2E-929B-B64A3EC60170}"/>
                </a:ext>
              </a:extLst>
            </p:cNvPr>
            <p:cNvSpPr/>
            <p:nvPr/>
          </p:nvSpPr>
          <p:spPr>
            <a:xfrm>
              <a:off x="3845622" y="1171787"/>
              <a:ext cx="9898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E22981A-809C-4DF5-83BD-1EF9905E69A2}"/>
                </a:ext>
              </a:extLst>
            </p:cNvPr>
            <p:cNvSpPr/>
            <p:nvPr/>
          </p:nvSpPr>
          <p:spPr>
            <a:xfrm>
              <a:off x="3845623" y="44803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3D777BE-01F1-4F4F-90F2-CE3FDC4C6529}"/>
              </a:ext>
            </a:extLst>
          </p:cNvPr>
          <p:cNvSpPr/>
          <p:nvPr/>
        </p:nvSpPr>
        <p:spPr>
          <a:xfrm>
            <a:off x="328752" y="1412309"/>
            <a:ext cx="7520619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Research Opportunities: Emerging challenges in IoT and big data integration call for focused attention from research communities.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Integration of Cloud, Fog, and Edge Computing: Combination of these technologies addresses real-time problems across diverse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Importance of Fog Computing: Fog computing aids in efficient decision-making by analyzing historical operational data, reducing bandwidth usage, and enhancing infrastructure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98506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4403189" y="4979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 rot="11066836">
            <a:off x="-2101285" y="-2085720"/>
            <a:ext cx="5426573" cy="11386416"/>
            <a:chOff x="5881757" y="-3987522"/>
            <a:chExt cx="8026966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6197015" cy="13638035"/>
              <a:chOff x="7711708" y="-3987522"/>
              <a:chExt cx="6197015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783133" y="-1688560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489B63-14DE-4174-8C78-B5AA735C6CE1}"/>
              </a:ext>
            </a:extLst>
          </p:cNvPr>
          <p:cNvGrpSpPr/>
          <p:nvPr/>
        </p:nvGrpSpPr>
        <p:grpSpPr>
          <a:xfrm>
            <a:off x="816340" y="677359"/>
            <a:ext cx="9898429" cy="1123864"/>
            <a:chOff x="3845622" y="448033"/>
            <a:chExt cx="9898429" cy="1123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D83625D-BCE0-4D2E-929B-B64A3EC60170}"/>
                </a:ext>
              </a:extLst>
            </p:cNvPr>
            <p:cNvSpPr/>
            <p:nvPr/>
          </p:nvSpPr>
          <p:spPr>
            <a:xfrm>
              <a:off x="3845622" y="1171787"/>
              <a:ext cx="9898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E22981A-809C-4DF5-83BD-1EF9905E69A2}"/>
                </a:ext>
              </a:extLst>
            </p:cNvPr>
            <p:cNvSpPr/>
            <p:nvPr/>
          </p:nvSpPr>
          <p:spPr>
            <a:xfrm>
              <a:off x="3845623" y="44803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3D777BE-01F1-4F4F-90F2-CE3FDC4C6529}"/>
              </a:ext>
            </a:extLst>
          </p:cNvPr>
          <p:cNvSpPr/>
          <p:nvPr/>
        </p:nvSpPr>
        <p:spPr>
          <a:xfrm>
            <a:off x="4014525" y="867529"/>
            <a:ext cx="7199575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Future Research Directions: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Exploration of artificial intelligence in cloud computing.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Integration of AI into edge computing.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Leveraging AI and blockchain for IoT-based cloud applications.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Adoption of machine learning for automated analytics.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Collaborative Efforts: Researchers and scientists are encouraged to focus on resolving critical issues and gaps identified in the field.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34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01F0DF-81CB-40D3-9AB5-F0B323842F97}"/>
              </a:ext>
            </a:extLst>
          </p:cNvPr>
          <p:cNvSpPr txBox="1"/>
          <p:nvPr/>
        </p:nvSpPr>
        <p:spPr>
          <a:xfrm>
            <a:off x="4403189" y="4979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2FB7C71A-9DA4-4C39-A93B-1490A94DF522}"/>
              </a:ext>
            </a:extLst>
          </p:cNvPr>
          <p:cNvGrpSpPr/>
          <p:nvPr/>
        </p:nvGrpSpPr>
        <p:grpSpPr>
          <a:xfrm rot="21306175">
            <a:off x="-2101285" y="-2085720"/>
            <a:ext cx="5426573" cy="11386416"/>
            <a:chOff x="5881757" y="-3987522"/>
            <a:chExt cx="8026966" cy="13638035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DCE3066-D316-4777-A726-C28B0F81DF4B}"/>
                </a:ext>
              </a:extLst>
            </p:cNvPr>
            <p:cNvGrpSpPr/>
            <p:nvPr/>
          </p:nvGrpSpPr>
          <p:grpSpPr>
            <a:xfrm>
              <a:off x="7711708" y="-3987522"/>
              <a:ext cx="6197015" cy="13638035"/>
              <a:chOff x="7711708" y="-3987522"/>
              <a:chExt cx="6197015" cy="13638035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B747CADE-D68C-4BDC-8AF0-100DF821E423}"/>
                  </a:ext>
                </a:extLst>
              </p:cNvPr>
              <p:cNvSpPr/>
              <p:nvPr/>
            </p:nvSpPr>
            <p:spPr>
              <a:xfrm rot="2104387">
                <a:off x="10768409" y="-2343454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1AEA9D82-519C-4587-B52B-FA073953F795}"/>
                  </a:ext>
                </a:extLst>
              </p:cNvPr>
              <p:cNvSpPr/>
              <p:nvPr/>
            </p:nvSpPr>
            <p:spPr>
              <a:xfrm rot="2104387">
                <a:off x="7711708" y="273467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5AD0FB67-0EBD-46FC-A440-052D0C1EB02A}"/>
                  </a:ext>
                </a:extLst>
              </p:cNvPr>
              <p:cNvSpPr/>
              <p:nvPr/>
            </p:nvSpPr>
            <p:spPr>
              <a:xfrm rot="2104387">
                <a:off x="12783133" y="-1688560"/>
                <a:ext cx="1125590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E350D757-1D49-48C5-A334-6270D9092C88}"/>
                  </a:ext>
                </a:extLst>
              </p:cNvPr>
              <p:cNvSpPr/>
              <p:nvPr/>
            </p:nvSpPr>
            <p:spPr>
              <a:xfrm rot="2104387">
                <a:off x="7946895" y="-1884735"/>
                <a:ext cx="1792473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9C02990-4B7C-4E0C-B0A1-B30BB2694108}"/>
                  </a:ext>
                </a:extLst>
              </p:cNvPr>
              <p:cNvSpPr/>
              <p:nvPr/>
            </p:nvSpPr>
            <p:spPr>
              <a:xfrm rot="2104387">
                <a:off x="9506583" y="3869737"/>
                <a:ext cx="179776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6DFBBB1A-DC54-4298-9DC5-FE2ADA3B8B4E}"/>
                  </a:ext>
                </a:extLst>
              </p:cNvPr>
              <p:cNvSpPr/>
              <p:nvPr/>
            </p:nvSpPr>
            <p:spPr>
              <a:xfrm rot="2104387">
                <a:off x="7799600" y="-3987522"/>
                <a:ext cx="829697" cy="5780776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xmlns="" id="{146C2B43-FA33-4FD2-946A-B6353084FF53}"/>
                </a:ext>
              </a:extLst>
            </p:cNvPr>
            <p:cNvSpPr/>
            <p:nvPr/>
          </p:nvSpPr>
          <p:spPr>
            <a:xfrm>
              <a:off x="5881757" y="3503594"/>
              <a:ext cx="1896014" cy="1900273"/>
            </a:xfrm>
            <a:prstGeom prst="flowChartConnecto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3489B63-14DE-4174-8C78-B5AA735C6CE1}"/>
              </a:ext>
            </a:extLst>
          </p:cNvPr>
          <p:cNvGrpSpPr/>
          <p:nvPr/>
        </p:nvGrpSpPr>
        <p:grpSpPr>
          <a:xfrm>
            <a:off x="816340" y="677359"/>
            <a:ext cx="9898429" cy="1123864"/>
            <a:chOff x="3845622" y="448033"/>
            <a:chExt cx="9898429" cy="11238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D83625D-BCE0-4D2E-929B-B64A3EC60170}"/>
                </a:ext>
              </a:extLst>
            </p:cNvPr>
            <p:cNvSpPr/>
            <p:nvPr/>
          </p:nvSpPr>
          <p:spPr>
            <a:xfrm>
              <a:off x="3845622" y="1171787"/>
              <a:ext cx="98984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E22981A-809C-4DF5-83BD-1EF9905E69A2}"/>
                </a:ext>
              </a:extLst>
            </p:cNvPr>
            <p:cNvSpPr/>
            <p:nvPr/>
          </p:nvSpPr>
          <p:spPr>
            <a:xfrm>
              <a:off x="3845623" y="44803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sz="3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3D777BE-01F1-4F4F-90F2-CE3FDC4C6529}"/>
              </a:ext>
            </a:extLst>
          </p:cNvPr>
          <p:cNvSpPr/>
          <p:nvPr/>
        </p:nvSpPr>
        <p:spPr>
          <a:xfrm>
            <a:off x="4014525" y="867529"/>
            <a:ext cx="7651002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Cloud computing, once prominent, has now been overshadowed by fog and edge computing due to evolving user demands.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Together, these technologies can revolutionize IT and real-world applications, providing efficient services to citizens.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Integration of big data analytics and IoT enables proactive healthcare measures, such as sending alerts to doctors and providing patient access to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Blockchain technology emerges as a vital tool for data protection in open networks, ensuring security and privacy.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Future endeavors should focus on integrating big data analytics, IoT devices, cloud computing, and blockchain technology to address emerging challenges and innovate for better services.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F2EB1C1-EEDC-0052-0818-102174841419}"/>
              </a:ext>
            </a:extLst>
          </p:cNvPr>
          <p:cNvSpPr txBox="1"/>
          <p:nvPr/>
        </p:nvSpPr>
        <p:spPr>
          <a:xfrm>
            <a:off x="4153070" y="333860"/>
            <a:ext cx="7190508" cy="4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aseline="-25000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en-IN" sz="32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9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52000"/>
          </a:schemeClr>
        </a:solidFill>
        <a:effectLst>
          <a:outerShdw blurRad="50800" dist="50800" dir="5400000" algn="ctr" rotWithShape="0">
            <a:schemeClr val="bg1">
              <a:alpha val="11000"/>
            </a:schemeClr>
          </a:outerShdw>
        </a:effectLst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870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MS Mincho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2024-01-06T06:05:32Z</dcterms:created>
  <dcterms:modified xsi:type="dcterms:W3CDTF">2024-04-18T23:24:28Z</dcterms:modified>
</cp:coreProperties>
</file>