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5" r:id="rId4"/>
  </p:sldMasterIdLst>
  <p:notesMasterIdLst>
    <p:notesMasterId r:id="rId15"/>
  </p:notesMasterIdLst>
  <p:handoutMasterIdLst>
    <p:handoutMasterId r:id="rId16"/>
  </p:handoutMasterIdLst>
  <p:sldIdLst>
    <p:sldId id="275" r:id="rId5"/>
    <p:sldId id="276" r:id="rId6"/>
    <p:sldId id="279" r:id="rId7"/>
    <p:sldId id="280" r:id="rId8"/>
    <p:sldId id="281" r:id="rId9"/>
    <p:sldId id="282" r:id="rId10"/>
    <p:sldId id="283" r:id="rId11"/>
    <p:sldId id="287" r:id="rId12"/>
    <p:sldId id="28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C4297-E1EE-41C3-B3D5-CDC762883C51}" v="89" dt="2022-04-21T13:22:31.639"/>
    <p1510:client id="{C4D1962B-3FD9-4C63-82B7-9E3FA9E40C8F}" v="1" dt="2022-04-21T20:02:03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974" autoAdjust="0"/>
  </p:normalViewPr>
  <p:slideViewPr>
    <p:cSldViewPr snapToGrid="0">
      <p:cViewPr varScale="1">
        <p:scale>
          <a:sx n="92" d="100"/>
          <a:sy n="92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4D1962B-3FD9-4C63-82B7-9E3FA9E40C8F}"/>
    <pc:docChg chg="modSld">
      <pc:chgData name="" userId="" providerId="" clId="Web-{C4D1962B-3FD9-4C63-82B7-9E3FA9E40C8F}" dt="2022-04-21T20:02:03.958" v="0"/>
      <pc:docMkLst>
        <pc:docMk/>
      </pc:docMkLst>
      <pc:sldChg chg="delSp delAnim">
        <pc:chgData name="" userId="" providerId="" clId="Web-{C4D1962B-3FD9-4C63-82B7-9E3FA9E40C8F}" dt="2022-04-21T20:02:03.958" v="0"/>
        <pc:sldMkLst>
          <pc:docMk/>
          <pc:sldMk cId="2275788795" sldId="287"/>
        </pc:sldMkLst>
        <pc:picChg chg="del">
          <ac:chgData name="" userId="" providerId="" clId="Web-{C4D1962B-3FD9-4C63-82B7-9E3FA9E40C8F}" dt="2022-04-21T20:02:03.958" v="0"/>
          <ac:picMkLst>
            <pc:docMk/>
            <pc:sldMk cId="2275788795" sldId="287"/>
            <ac:picMk id="4" creationId="{1367AC28-B6DB-463A-9376-CA6D049F2B6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injection is a specific type of a </a:t>
            </a:r>
            <a:r>
              <a:rPr lang="en-US" b="1" dirty="0"/>
              <a:t>code injection</a:t>
            </a:r>
            <a:r>
              <a:rPr lang="en-US" dirty="0"/>
              <a:t> where a hacker tricks a website into executing an SQL command that results in unauthorized access to data</a:t>
            </a:r>
          </a:p>
          <a:p>
            <a:r>
              <a:rPr lang="en-US" dirty="0"/>
              <a:t>by entering a cleverly-formatted SQL statement into a text entry field on a website (like a search box or username/password login)</a:t>
            </a:r>
          </a:p>
          <a:p>
            <a:r>
              <a:rPr lang="en-US" dirty="0"/>
              <a:t>SQL injection can be prevented with several techniques with varying levels of reliability, like </a:t>
            </a:r>
            <a:r>
              <a:rPr lang="en-US" b="1" dirty="0"/>
              <a:t>sanitizing inputs</a:t>
            </a:r>
            <a:r>
              <a:rPr lang="en-US" dirty="0"/>
              <a:t> and </a:t>
            </a:r>
            <a:r>
              <a:rPr lang="en-US" b="1" dirty="0"/>
              <a:t>parameterized statements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38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38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0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95729-CF6B-4C7A-8A22-6647905E2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22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7FF54-925C-4691-84A2-1568ED4B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39" y="624110"/>
            <a:ext cx="11137874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SQL INJECTION ATTACK ON CSP AND WAYS TO MITIGATE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4075D-7DBE-4BF7-BEB9-5F4C16AC3579}"/>
              </a:ext>
            </a:extLst>
          </p:cNvPr>
          <p:cNvSpPr txBox="1"/>
          <p:nvPr/>
        </p:nvSpPr>
        <p:spPr>
          <a:xfrm>
            <a:off x="2589212" y="2133600"/>
            <a:ext cx="6373864" cy="902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spcBef>
                <a:spcPts val="1000"/>
              </a:spcBef>
              <a:buClr>
                <a:srgbClr val="1CB7D3"/>
              </a:buClr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SHARANYA AAVUNOORI</a:t>
            </a:r>
          </a:p>
          <a:p>
            <a:pPr algn="ctr">
              <a:spcBef>
                <a:spcPts val="1000"/>
              </a:spcBef>
              <a:buClr>
                <a:srgbClr val="1CB7D3"/>
              </a:buClr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algn="ctr">
              <a:spcBef>
                <a:spcPts val="1000"/>
              </a:spcBef>
              <a:buClr>
                <a:srgbClr val="1CB7D3"/>
              </a:buClr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ANJANA ASHOKKUMAR</a:t>
            </a:r>
          </a:p>
        </p:txBody>
      </p:sp>
    </p:spTree>
    <p:extLst>
      <p:ext uri="{BB962C8B-B14F-4D97-AF65-F5344CB8AC3E}">
        <p14:creationId xmlns:p14="http://schemas.microsoft.com/office/powerpoint/2010/main" val="112096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122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9" y="200516"/>
            <a:ext cx="8525164" cy="79239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Factor:</a:t>
            </a:r>
            <a:b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BD9F7-B3B3-45D9-8694-6C67356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5" y="1112982"/>
            <a:ext cx="7352145" cy="2724727"/>
          </a:xfrm>
        </p:spPr>
        <p:txBody>
          <a:bodyPr>
            <a:normAutofit/>
          </a:bodyPr>
          <a:lstStyle/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dirty="0"/>
              <a:t>Charged only for using cloud watch and WAF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dirty="0"/>
              <a:t>Cost &lt;10$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6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29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201543D1-8AF1-41DA-AB4A-ECE74D355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1"/>
            <a:ext cx="7587673" cy="1520739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DE3-E7DC-443C-8A0B-202079E6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1369102"/>
            <a:ext cx="8448093" cy="5134386"/>
          </a:xfrm>
        </p:spPr>
        <p:txBody>
          <a:bodyPr>
            <a:noAutofit/>
          </a:bodyPr>
          <a:lstStyle/>
          <a:p>
            <a:pPr marL="0" indent="0">
              <a:buClr>
                <a:srgbClr val="1CB7D3"/>
              </a:buClr>
              <a:buNone/>
            </a:pPr>
            <a:endParaRPr lang="en-US" sz="1600" dirty="0">
              <a:solidFill>
                <a:srgbClr val="FE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1600" b="0" i="0" dirty="0">
                <a:solidFill>
                  <a:srgbClr val="FE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Injecting SQL statements into the vulnerable spots with a malicious intention</a:t>
            </a:r>
          </a:p>
          <a:p>
            <a:pPr>
              <a:buClr>
                <a:schemeClr val="tx1"/>
              </a:buClr>
            </a:pPr>
            <a:r>
              <a:rPr lang="en-US" sz="16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Bypass authentication and authorization of web pages or web application to retrieve data</a:t>
            </a:r>
          </a:p>
          <a:p>
            <a:pPr>
              <a:buClr>
                <a:schemeClr val="tx1"/>
              </a:buClr>
            </a:pPr>
            <a:r>
              <a:rPr lang="en-US" sz="16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Injection Attack types: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In-band SQLi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 based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based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Inferential(Blind )SQLi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Time-based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Out-of-Band SQLi</a:t>
            </a:r>
          </a:p>
          <a:p>
            <a:pPr>
              <a:buClr>
                <a:schemeClr val="tx1"/>
              </a:buCl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Tesla Vulnerability in 2014, Cisco Vulnerability in 2018 and Fortnite in 2019</a:t>
            </a:r>
            <a:endParaRPr lang="en-US" sz="1600" dirty="0">
              <a:solidFill>
                <a:srgbClr val="FE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sz="1600" dirty="0">
                <a:solidFill>
                  <a:srgbClr val="FE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b="0" i="0" dirty="0">
              <a:solidFill>
                <a:srgbClr val="FE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1CB7D3"/>
              </a:buClr>
            </a:pPr>
            <a:endParaRPr lang="en-US" sz="1600" dirty="0">
              <a:solidFill>
                <a:srgbClr val="FE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rgbClr val="1CB7D3"/>
              </a:buClr>
              <a:buNone/>
            </a:pPr>
            <a:endParaRPr lang="en-US" sz="1600" dirty="0">
              <a:solidFill>
                <a:srgbClr val="FE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37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4122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" y="151585"/>
            <a:ext cx="11497375" cy="79519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&amp; Use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DE3-E7DC-443C-8A0B-202079E6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Clr>
                <a:srgbClr val="1CB7D3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1CB7D3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1CB7D3"/>
              </a:buClr>
              <a:buNone/>
            </a:pPr>
            <a:br>
              <a:rPr lang="en-US"/>
            </a:br>
            <a:endParaRPr lang="en-US" b="0" i="0">
              <a:effectLst/>
              <a:latin typeface="Calibri" panose="020F0502020204030204" pitchFamily="34" charset="0"/>
            </a:endParaRPr>
          </a:p>
          <a:p>
            <a:pPr>
              <a:buClr>
                <a:srgbClr val="1CB7D3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1CB7D3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41070-B96D-4253-9327-E6564F0AEBB0}"/>
              </a:ext>
            </a:extLst>
          </p:cNvPr>
          <p:cNvSpPr/>
          <p:nvPr/>
        </p:nvSpPr>
        <p:spPr>
          <a:xfrm>
            <a:off x="169889" y="1169233"/>
            <a:ext cx="11587396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E736B-048A-4A7D-8BAA-B26BEB6BCFB8}"/>
              </a:ext>
            </a:extLst>
          </p:cNvPr>
          <p:cNvSpPr/>
          <p:nvPr/>
        </p:nvSpPr>
        <p:spPr>
          <a:xfrm>
            <a:off x="5006716" y="1372849"/>
            <a:ext cx="5951094" cy="46881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62">
            <a:extLst>
              <a:ext uri="{FF2B5EF4-FFF2-40B4-BE49-F238E27FC236}">
                <a16:creationId xmlns:a16="http://schemas.microsoft.com/office/drawing/2014/main" id="{F50B03D2-E4F6-114D-A796-9A5A9937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8135911" y="2116010"/>
            <a:ext cx="753255" cy="75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2">
            <a:extLst>
              <a:ext uri="{FF2B5EF4-FFF2-40B4-BE49-F238E27FC236}">
                <a16:creationId xmlns:a16="http://schemas.microsoft.com/office/drawing/2014/main" id="{F50B03D2-E4F6-114D-A796-9A5A9937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8143154" y="3717674"/>
            <a:ext cx="753255" cy="75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06EF81-0134-482E-AFE7-18F7F0249226}"/>
              </a:ext>
            </a:extLst>
          </p:cNvPr>
          <p:cNvSpPr txBox="1"/>
          <p:nvPr/>
        </p:nvSpPr>
        <p:spPr>
          <a:xfrm flipH="1">
            <a:off x="7963271" y="1722295"/>
            <a:ext cx="1098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Webserver</a:t>
            </a:r>
            <a:r>
              <a:rPr lang="en-US" sz="11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32BFF-6702-448B-B177-BDDA357DC8B5}"/>
              </a:ext>
            </a:extLst>
          </p:cNvPr>
          <p:cNvSpPr txBox="1"/>
          <p:nvPr/>
        </p:nvSpPr>
        <p:spPr>
          <a:xfrm>
            <a:off x="8059712" y="3436644"/>
            <a:ext cx="1424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Webserver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4C3E3-EDC7-40D6-90DF-EF3D49BC041A}"/>
              </a:ext>
            </a:extLst>
          </p:cNvPr>
          <p:cNvSpPr txBox="1"/>
          <p:nvPr/>
        </p:nvSpPr>
        <p:spPr>
          <a:xfrm>
            <a:off x="8059712" y="2948272"/>
            <a:ext cx="92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EC2 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71BA1-0B8C-4DCC-B787-C0D27D739BBC}"/>
              </a:ext>
            </a:extLst>
          </p:cNvPr>
          <p:cNvSpPr txBox="1"/>
          <p:nvPr/>
        </p:nvSpPr>
        <p:spPr>
          <a:xfrm>
            <a:off x="8143154" y="4472916"/>
            <a:ext cx="955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EC2 instance</a:t>
            </a:r>
          </a:p>
        </p:txBody>
      </p:sp>
      <p:pic>
        <p:nvPicPr>
          <p:cNvPr id="26" name="Graphic 8">
            <a:extLst>
              <a:ext uri="{FF2B5EF4-FFF2-40B4-BE49-F238E27FC236}">
                <a16:creationId xmlns:a16="http://schemas.microsoft.com/office/drawing/2014/main" id="{FDE1A987-C4E1-B949-B205-0276736EE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605099" y="2944781"/>
            <a:ext cx="613801" cy="70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B304B2-20F7-4C4B-BF68-EFF073A9EC17}"/>
              </a:ext>
            </a:extLst>
          </p:cNvPr>
          <p:cNvSpPr txBox="1"/>
          <p:nvPr/>
        </p:nvSpPr>
        <p:spPr>
          <a:xfrm>
            <a:off x="6160958" y="3781628"/>
            <a:ext cx="1622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load balancer</a:t>
            </a:r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5392606" y="219741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91362A-184F-4915-AB25-2B3B9594524B}"/>
              </a:ext>
            </a:extLst>
          </p:cNvPr>
          <p:cNvSpPr txBox="1"/>
          <p:nvPr/>
        </p:nvSpPr>
        <p:spPr>
          <a:xfrm>
            <a:off x="5248236" y="2787128"/>
            <a:ext cx="96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Attacker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AFE80B-DF07-4EA3-9065-6D1CC51D1266}"/>
              </a:ext>
            </a:extLst>
          </p:cNvPr>
          <p:cNvCxnSpPr>
            <a:stCxn id="28" idx="1"/>
          </p:cNvCxnSpPr>
          <p:nvPr/>
        </p:nvCxnSpPr>
        <p:spPr>
          <a:xfrm>
            <a:off x="5862506" y="2432361"/>
            <a:ext cx="843094" cy="56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58B7774-E75B-4B44-98CF-119BAA3CDDF3}"/>
              </a:ext>
            </a:extLst>
          </p:cNvPr>
          <p:cNvCxnSpPr>
            <a:endCxn id="17" idx="1"/>
          </p:cNvCxnSpPr>
          <p:nvPr/>
        </p:nvCxnSpPr>
        <p:spPr>
          <a:xfrm flipV="1">
            <a:off x="7218900" y="2492638"/>
            <a:ext cx="917011" cy="806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5173305-3C25-4A07-9F12-20BF36C6DD68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7500103" y="3451250"/>
            <a:ext cx="807353" cy="47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1F1BDB-0E5D-4436-94FD-E885BB9B3C47}"/>
              </a:ext>
            </a:extLst>
          </p:cNvPr>
          <p:cNvSpPr txBox="1"/>
          <p:nvPr/>
        </p:nvSpPr>
        <p:spPr>
          <a:xfrm>
            <a:off x="5491397" y="5150471"/>
            <a:ext cx="370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Attacker able to do access web page on our EC2 instance using SQL injection as admin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2973B9-BA58-42E3-8BA0-9C663BD2BA5D}"/>
              </a:ext>
            </a:extLst>
          </p:cNvPr>
          <p:cNvSpPr txBox="1"/>
          <p:nvPr/>
        </p:nvSpPr>
        <p:spPr>
          <a:xfrm>
            <a:off x="5877858" y="29149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2565E6-2DBB-4D7F-A0BE-22918EE26BB6}"/>
              </a:ext>
            </a:extLst>
          </p:cNvPr>
          <p:cNvSpPr/>
          <p:nvPr/>
        </p:nvSpPr>
        <p:spPr>
          <a:xfrm>
            <a:off x="249382" y="1330036"/>
            <a:ext cx="3901391" cy="4730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Hosted multiple web application on EC2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Used load balancer to distribute the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Attacker able to login to the Web application using “/?admin=1' OR '1=1’;--” indicating successful login and security breach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0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122"/>
          <a:stretch/>
        </p:blipFill>
        <p:spPr>
          <a:xfrm>
            <a:off x="-8826" y="-5610"/>
            <a:ext cx="1215585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79" y="39975"/>
            <a:ext cx="11319733" cy="814464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Threat model 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DE3-E7DC-443C-8A0B-202079E6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Clr>
                <a:srgbClr val="1CB7D3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1CB7D3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1CB7D3"/>
              </a:buClr>
              <a:buNone/>
            </a:pPr>
            <a:br>
              <a:rPr lang="en-US"/>
            </a:br>
            <a:endParaRPr lang="en-US" b="0" i="0">
              <a:effectLst/>
              <a:latin typeface="Calibri" panose="020F0502020204030204" pitchFamily="34" charset="0"/>
            </a:endParaRPr>
          </a:p>
          <a:p>
            <a:pPr>
              <a:buClr>
                <a:srgbClr val="1CB7D3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1CB7D3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86AB4C1-9AC1-49F5-8B35-776362B80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68542"/>
              </p:ext>
            </p:extLst>
          </p:nvPr>
        </p:nvGraphicFramePr>
        <p:xfrm>
          <a:off x="249835" y="946776"/>
          <a:ext cx="10709109" cy="5971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15224">
                  <a:extLst>
                    <a:ext uri="{9D8B030D-6E8A-4147-A177-3AD203B41FA5}">
                      <a16:colId xmlns:a16="http://schemas.microsoft.com/office/drawing/2014/main" val="2120443241"/>
                    </a:ext>
                  </a:extLst>
                </a:gridCol>
                <a:gridCol w="7793885">
                  <a:extLst>
                    <a:ext uri="{9D8B030D-6E8A-4147-A177-3AD203B41FA5}">
                      <a16:colId xmlns:a16="http://schemas.microsoft.com/office/drawing/2014/main" val="1415174679"/>
                    </a:ext>
                  </a:extLst>
                </a:gridCol>
              </a:tblGrid>
              <a:tr h="8394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SQLI attack on a Web application which is hosted on cloud Virtual machine instance. Attacker  trying to use malicious query to gain access to the application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12998"/>
                  </a:ext>
                </a:extLst>
              </a:tr>
              <a:tr h="9221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RISK FACTORS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Authorization :  Steal credentials,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Authentication : Access databases, Alter data, Delete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Lateral movement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22177"/>
                  </a:ext>
                </a:extLst>
              </a:tr>
              <a:tr h="15949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THREAT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SQLI attack admin access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Cross-site scripting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gain unauthorized access to the database and run commands against the database.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encryption keys used to encrypt sensitive data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unauthorized access to Web server resources and static files.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15548"/>
                  </a:ext>
                </a:extLst>
              </a:tr>
              <a:tr h="17520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MITIGATION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application firewall  &amp; Load balancer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 Location Restriction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Query String restriction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 groups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Role based Access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92176"/>
                  </a:ext>
                </a:extLst>
              </a:tr>
              <a:tr h="6455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VALIDATION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 using cloud watch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Forbidden when accessing web page as 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08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122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" y="151586"/>
            <a:ext cx="11497375" cy="10953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DE3-E7DC-443C-8A0B-202079E6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Clr>
                <a:srgbClr val="1CB7D3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1CB7D3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1CB7D3"/>
              </a:buClr>
              <a:buNone/>
            </a:pPr>
            <a:br>
              <a:rPr lang="en-US"/>
            </a:br>
            <a:endParaRPr lang="en-US" b="0" i="0">
              <a:effectLst/>
              <a:latin typeface="Calibri" panose="020F0502020204030204" pitchFamily="34" charset="0"/>
            </a:endParaRPr>
          </a:p>
          <a:p>
            <a:pPr>
              <a:buClr>
                <a:srgbClr val="1CB7D3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1CB7D3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87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122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194906"/>
            <a:ext cx="10950431" cy="10381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CSP &amp; Services used</a:t>
            </a: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BD9F7-B3B3-45D9-8694-6C67356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71419"/>
            <a:ext cx="8926945" cy="4359563"/>
          </a:xfrm>
        </p:spPr>
        <p:txBody>
          <a:bodyPr>
            <a:normAutofit/>
          </a:bodyPr>
          <a:lstStyle/>
          <a:p>
            <a:pPr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Services used: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Linux Machine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Load Balancer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Firewall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define rules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Keys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6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122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00516"/>
            <a:ext cx="11298383" cy="95402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Security features Deployed</a:t>
            </a: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BD9F7-B3B3-45D9-8694-6C67356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6" y="1112982"/>
            <a:ext cx="9421090" cy="4003963"/>
          </a:xfrm>
        </p:spPr>
        <p:txBody>
          <a:bodyPr>
            <a:normAutofit/>
          </a:bodyPr>
          <a:lstStyle/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Firewall with target groups to check health status 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</a:t>
            </a:r>
          </a:p>
          <a:p>
            <a:pPr lvl="2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based access control</a:t>
            </a:r>
          </a:p>
          <a:p>
            <a:pPr lvl="2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location restriction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string restriction rules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managed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watch</a:t>
            </a: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6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122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00516"/>
            <a:ext cx="11298383" cy="95402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BD9F7-B3B3-45D9-8694-6C67356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6" y="1112982"/>
            <a:ext cx="9421090" cy="4003963"/>
          </a:xfrm>
        </p:spPr>
        <p:txBody>
          <a:bodyPr>
            <a:normAutofit/>
          </a:bodyPr>
          <a:lstStyle/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88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9AE-8364-4217-A1B4-1D721B45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122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737-4FAC-4282-B424-18C06704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00516"/>
            <a:ext cx="11298383" cy="11387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Lessons Learnt</a:t>
            </a: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BD9F7-B3B3-45D9-8694-6C67356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6" y="1112982"/>
            <a:ext cx="9421090" cy="4003963"/>
          </a:xfrm>
        </p:spPr>
        <p:txBody>
          <a:bodyPr>
            <a:normAutofit/>
          </a:bodyPr>
          <a:lstStyle/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1CB7D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437</Words>
  <Application>Microsoft Office PowerPoint</Application>
  <PresentationFormat>Widescreen</PresentationFormat>
  <Paragraphs>97</Paragraphs>
  <Slides>10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SQL INJECTION ATTACK ON CSP AND WAYS TO MITIGATE IT</vt:lpstr>
      <vt:lpstr>overview</vt:lpstr>
      <vt:lpstr>Domain &amp; Use Case</vt:lpstr>
      <vt:lpstr> Threat model </vt:lpstr>
      <vt:lpstr>Architectural Diagram</vt:lpstr>
      <vt:lpstr>CSP &amp; Services used  </vt:lpstr>
      <vt:lpstr>Security features Deployed  </vt:lpstr>
      <vt:lpstr>Demo  </vt:lpstr>
      <vt:lpstr>Lessons Learnt </vt:lpstr>
      <vt:lpstr>Cost Factor: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ATTACK ON A CLOUD SERVICE PROVIDER</dc:title>
  <dc:creator>Anjana A</dc:creator>
  <cp:lastModifiedBy>Aavunoori, Sharanya (sdaavunoor42)</cp:lastModifiedBy>
  <cp:revision>6</cp:revision>
  <dcterms:created xsi:type="dcterms:W3CDTF">2022-04-19T23:38:36Z</dcterms:created>
  <dcterms:modified xsi:type="dcterms:W3CDTF">2022-04-21T20:02:04Z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