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81" d="100"/>
          <a:sy n="81" d="100"/>
        </p:scale>
        <p:origin x="75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F7BCB-B663-4FB7-8D50-A5B4B69635C1}"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82699-10BB-428B-8E80-3744DEBEDD60}" type="slidenum">
              <a:rPr lang="en-IN" smtClean="0"/>
              <a:t>‹#›</a:t>
            </a:fld>
            <a:endParaRPr lang="en-IN"/>
          </a:p>
        </p:txBody>
      </p:sp>
    </p:spTree>
    <p:extLst>
      <p:ext uri="{BB962C8B-B14F-4D97-AF65-F5344CB8AC3E}">
        <p14:creationId xmlns:p14="http://schemas.microsoft.com/office/powerpoint/2010/main" val="46890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382699-10BB-428B-8E80-3744DEBEDD60}" type="slidenum">
              <a:rPr lang="en-IN" smtClean="0"/>
              <a:t>1</a:t>
            </a:fld>
            <a:endParaRPr lang="en-IN"/>
          </a:p>
        </p:txBody>
      </p:sp>
    </p:spTree>
    <p:extLst>
      <p:ext uri="{BB962C8B-B14F-4D97-AF65-F5344CB8AC3E}">
        <p14:creationId xmlns:p14="http://schemas.microsoft.com/office/powerpoint/2010/main" val="1775017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382699-10BB-428B-8E80-3744DEBEDD60}" type="slidenum">
              <a:rPr lang="en-IN" smtClean="0"/>
              <a:t>7</a:t>
            </a:fld>
            <a:endParaRPr lang="en-IN"/>
          </a:p>
        </p:txBody>
      </p:sp>
    </p:spTree>
    <p:extLst>
      <p:ext uri="{BB962C8B-B14F-4D97-AF65-F5344CB8AC3E}">
        <p14:creationId xmlns:p14="http://schemas.microsoft.com/office/powerpoint/2010/main" val="264407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04182-6FB7-4A63-BF63-7D2B5AB29EAC}" type="datetimeFigureOut">
              <a:rPr lang="en-IN" smtClean="0"/>
              <a:t>01-05-2024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320197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04182-6FB7-4A63-BF63-7D2B5AB29EAC}"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10992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04182-6FB7-4A63-BF63-7D2B5AB29EAC}"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534216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04182-6FB7-4A63-BF63-7D2B5AB29EAC}"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3832180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04182-6FB7-4A63-BF63-7D2B5AB29EAC}"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3477735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04182-6FB7-4A63-BF63-7D2B5AB29EAC}"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949143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04182-6FB7-4A63-BF63-7D2B5AB29EAC}"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383158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04182-6FB7-4A63-BF63-7D2B5AB29EAC}"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2509743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04182-6FB7-4A63-BF63-7D2B5AB29EAC}"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151015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04182-6FB7-4A63-BF63-7D2B5AB29EAC}"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47116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04182-6FB7-4A63-BF63-7D2B5AB29EAC}"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391455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A04182-6FB7-4A63-BF63-7D2B5AB29EAC}"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1482706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A04182-6FB7-4A63-BF63-7D2B5AB29EAC}"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2653104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04182-6FB7-4A63-BF63-7D2B5AB29EAC}"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118894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04182-6FB7-4A63-BF63-7D2B5AB29EAC}"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210981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04182-6FB7-4A63-BF63-7D2B5AB29EAC}"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61469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04182-6FB7-4A63-BF63-7D2B5AB29EAC}"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417B81-9135-42A4-BF4A-5685D8976FB4}" type="slidenum">
              <a:rPr lang="en-IN" smtClean="0"/>
              <a:t>‹#›</a:t>
            </a:fld>
            <a:endParaRPr lang="en-IN"/>
          </a:p>
        </p:txBody>
      </p:sp>
    </p:spTree>
    <p:extLst>
      <p:ext uri="{BB962C8B-B14F-4D97-AF65-F5344CB8AC3E}">
        <p14:creationId xmlns:p14="http://schemas.microsoft.com/office/powerpoint/2010/main" val="357346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A04182-6FB7-4A63-BF63-7D2B5AB29EAC}" type="datetimeFigureOut">
              <a:rPr lang="en-IN" smtClean="0"/>
              <a:t>01-05-2024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417B81-9135-42A4-BF4A-5685D8976FB4}" type="slidenum">
              <a:rPr lang="en-IN" smtClean="0"/>
              <a:t>‹#›</a:t>
            </a:fld>
            <a:endParaRPr lang="en-IN"/>
          </a:p>
        </p:txBody>
      </p:sp>
    </p:spTree>
    <p:extLst>
      <p:ext uri="{BB962C8B-B14F-4D97-AF65-F5344CB8AC3E}">
        <p14:creationId xmlns:p14="http://schemas.microsoft.com/office/powerpoint/2010/main" val="320575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globe-earth-continents-planet-296993/"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2697-ACD8-F7BB-8BF7-0B1A40C3C300}"/>
              </a:ext>
            </a:extLst>
          </p:cNvPr>
          <p:cNvSpPr>
            <a:spLocks noGrp="1"/>
          </p:cNvSpPr>
          <p:nvPr>
            <p:ph type="ctrTitle"/>
          </p:nvPr>
        </p:nvSpPr>
        <p:spPr/>
        <p:txBody>
          <a:bodyPr/>
          <a:lstStyle/>
          <a:p>
            <a:r>
              <a:rPr lang="en-IN" dirty="0"/>
              <a:t>FINANCIAL ANALYTICS</a:t>
            </a:r>
          </a:p>
        </p:txBody>
      </p:sp>
      <p:sp>
        <p:nvSpPr>
          <p:cNvPr id="3" name="Subtitle 2">
            <a:extLst>
              <a:ext uri="{FF2B5EF4-FFF2-40B4-BE49-F238E27FC236}">
                <a16:creationId xmlns:a16="http://schemas.microsoft.com/office/drawing/2014/main" id="{FD86848B-38BA-232C-D1A7-17532D1A7DB4}"/>
              </a:ext>
            </a:extLst>
          </p:cNvPr>
          <p:cNvSpPr>
            <a:spLocks noGrp="1"/>
          </p:cNvSpPr>
          <p:nvPr>
            <p:ph type="subTitle" idx="1"/>
          </p:nvPr>
        </p:nvSpPr>
        <p:spPr/>
        <p:txBody>
          <a:bodyPr/>
          <a:lstStyle/>
          <a:p>
            <a:r>
              <a:rPr lang="en-IN" dirty="0"/>
              <a:t>DETAILED PROJECT REPORT</a:t>
            </a:r>
          </a:p>
        </p:txBody>
      </p:sp>
    </p:spTree>
    <p:extLst>
      <p:ext uri="{BB962C8B-B14F-4D97-AF65-F5344CB8AC3E}">
        <p14:creationId xmlns:p14="http://schemas.microsoft.com/office/powerpoint/2010/main" val="287396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58EDF-1464-6182-1733-7A1793A584BF}"/>
              </a:ext>
            </a:extLst>
          </p:cNvPr>
          <p:cNvPicPr>
            <a:picLocks noChangeAspect="1"/>
          </p:cNvPicPr>
          <p:nvPr/>
        </p:nvPicPr>
        <p:blipFill>
          <a:blip r:embed="rId2"/>
          <a:stretch>
            <a:fillRect/>
          </a:stretch>
        </p:blipFill>
        <p:spPr>
          <a:xfrm>
            <a:off x="1811652" y="838546"/>
            <a:ext cx="9586791" cy="4709568"/>
          </a:xfrm>
          <a:prstGeom prst="rect">
            <a:avLst/>
          </a:prstGeom>
        </p:spPr>
      </p:pic>
    </p:spTree>
    <p:extLst>
      <p:ext uri="{BB962C8B-B14F-4D97-AF65-F5344CB8AC3E}">
        <p14:creationId xmlns:p14="http://schemas.microsoft.com/office/powerpoint/2010/main" val="227721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9BA2-27C4-EC32-4517-66A36642D773}"/>
              </a:ext>
            </a:extLst>
          </p:cNvPr>
          <p:cNvSpPr>
            <a:spLocks noGrp="1"/>
          </p:cNvSpPr>
          <p:nvPr>
            <p:ph type="title"/>
          </p:nvPr>
        </p:nvSpPr>
        <p:spPr>
          <a:xfrm>
            <a:off x="1484311" y="685800"/>
            <a:ext cx="10018713" cy="775355"/>
          </a:xfrm>
        </p:spPr>
        <p:txBody>
          <a:bodyPr/>
          <a:lstStyle/>
          <a:p>
            <a:r>
              <a:rPr lang="en-IN" dirty="0"/>
              <a:t>KEY PERFORMANCE INDICATOR</a:t>
            </a:r>
          </a:p>
        </p:txBody>
      </p:sp>
      <p:sp>
        <p:nvSpPr>
          <p:cNvPr id="3" name="TextBox 2">
            <a:extLst>
              <a:ext uri="{FF2B5EF4-FFF2-40B4-BE49-F238E27FC236}">
                <a16:creationId xmlns:a16="http://schemas.microsoft.com/office/drawing/2014/main" id="{52E66FA2-8893-448C-DE6D-B57FAA293434}"/>
              </a:ext>
            </a:extLst>
          </p:cNvPr>
          <p:cNvSpPr txBox="1"/>
          <p:nvPr/>
        </p:nvSpPr>
        <p:spPr>
          <a:xfrm>
            <a:off x="2121031" y="2903456"/>
            <a:ext cx="5839099" cy="1754326"/>
          </a:xfrm>
          <a:prstGeom prst="rect">
            <a:avLst/>
          </a:prstGeom>
          <a:noFill/>
        </p:spPr>
        <p:txBody>
          <a:bodyPr wrap="none" rtlCol="0">
            <a:spAutoFit/>
          </a:bodyPr>
          <a:lstStyle/>
          <a:p>
            <a:pPr marL="285750" indent="-285750">
              <a:buFont typeface="Wingdings" panose="05000000000000000000" pitchFamily="2" charset="2"/>
              <a:buChar char="Ø"/>
            </a:pPr>
            <a:r>
              <a:rPr lang="en-IN" dirty="0"/>
              <a:t>Top Companies by Market Capitalization</a:t>
            </a:r>
          </a:p>
          <a:p>
            <a:pPr marL="285750" indent="-285750">
              <a:buFont typeface="Wingdings" panose="05000000000000000000" pitchFamily="2" charset="2"/>
              <a:buChar char="Ø"/>
            </a:pPr>
            <a:r>
              <a:rPr lang="en-IN" dirty="0"/>
              <a:t>Top Companies by Quarterly Sales</a:t>
            </a:r>
          </a:p>
          <a:p>
            <a:pPr marL="285750" indent="-285750">
              <a:buFont typeface="Wingdings" panose="05000000000000000000" pitchFamily="2" charset="2"/>
              <a:buChar char="Ø"/>
            </a:pPr>
            <a:r>
              <a:rPr lang="en-IN" dirty="0"/>
              <a:t>Distribution of Quarterly Sales and Market Capitalization</a:t>
            </a:r>
          </a:p>
          <a:p>
            <a:pPr marL="285750" indent="-285750">
              <a:buFont typeface="Wingdings" panose="05000000000000000000" pitchFamily="2" charset="2"/>
              <a:buChar char="Ø"/>
            </a:pPr>
            <a:r>
              <a:rPr lang="en-IN" dirty="0"/>
              <a:t>Relation between both attributes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63885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C59A-54C1-25AE-93B5-7AC41228DCD6}"/>
              </a:ext>
            </a:extLst>
          </p:cNvPr>
          <p:cNvSpPr>
            <a:spLocks noGrp="1"/>
          </p:cNvSpPr>
          <p:nvPr>
            <p:ph type="title"/>
          </p:nvPr>
        </p:nvSpPr>
        <p:spPr>
          <a:xfrm>
            <a:off x="1086644" y="337008"/>
            <a:ext cx="9329976" cy="822489"/>
          </a:xfrm>
        </p:spPr>
        <p:txBody>
          <a:bodyPr/>
          <a:lstStyle/>
          <a:p>
            <a:r>
              <a:rPr lang="en-IN" dirty="0"/>
              <a:t>CONCLUSION</a:t>
            </a:r>
          </a:p>
        </p:txBody>
      </p:sp>
      <p:sp>
        <p:nvSpPr>
          <p:cNvPr id="5" name="TextBox 4">
            <a:extLst>
              <a:ext uri="{FF2B5EF4-FFF2-40B4-BE49-F238E27FC236}">
                <a16:creationId xmlns:a16="http://schemas.microsoft.com/office/drawing/2014/main" id="{9E41CA3C-2DE0-F51C-07AD-624B388403C6}"/>
              </a:ext>
            </a:extLst>
          </p:cNvPr>
          <p:cNvSpPr txBox="1"/>
          <p:nvPr/>
        </p:nvSpPr>
        <p:spPr>
          <a:xfrm>
            <a:off x="2170522" y="1942169"/>
            <a:ext cx="8510047" cy="2031325"/>
          </a:xfrm>
          <a:prstGeom prst="rect">
            <a:avLst/>
          </a:prstGeom>
          <a:noFill/>
        </p:spPr>
        <p:txBody>
          <a:bodyPr wrap="square">
            <a:spAutoFit/>
          </a:bodyPr>
          <a:lstStyle/>
          <a:p>
            <a:pPr marL="285750" indent="-285750">
              <a:buFont typeface="Wingdings" panose="05000000000000000000" pitchFamily="2" charset="2"/>
              <a:buChar char="Ø"/>
            </a:pPr>
            <a:r>
              <a:rPr lang="en-IN" dirty="0"/>
              <a:t>Reliance Inds. is the top company with a Market Capitalization of </a:t>
            </a:r>
            <a:r>
              <a:rPr lang="en-IN" b="0" i="0" dirty="0">
                <a:solidFill>
                  <a:srgbClr val="000000"/>
                </a:solidFill>
                <a:effectLst/>
                <a:latin typeface="Helvetica Neue"/>
              </a:rPr>
              <a:t>583436.72 Crores  And then </a:t>
            </a:r>
            <a:r>
              <a:rPr lang="en-IN" dirty="0"/>
              <a:t>TCS , HDFC Bank and so on.</a:t>
            </a:r>
            <a:endParaRPr lang="en-IN" b="0" i="0" dirty="0">
              <a:solidFill>
                <a:srgbClr val="000000"/>
              </a:solidFill>
              <a:effectLst/>
              <a:latin typeface="Helvetica Neue"/>
            </a:endParaRPr>
          </a:p>
          <a:p>
            <a:pPr marL="285750" indent="-285750">
              <a:buFont typeface="Wingdings" panose="05000000000000000000" pitchFamily="2" charset="2"/>
              <a:buChar char="Ø"/>
            </a:pPr>
            <a:r>
              <a:rPr lang="en-IN" dirty="0"/>
              <a:t>IOCL is the top company considering quarterly sales . Reliance Inds. follows.</a:t>
            </a:r>
          </a:p>
          <a:p>
            <a:pPr marL="285750" indent="-285750">
              <a:buFont typeface="Wingdings" panose="05000000000000000000" pitchFamily="2" charset="2"/>
              <a:buChar char="Ø"/>
            </a:pPr>
            <a:r>
              <a:rPr lang="en-IN" dirty="0"/>
              <a:t>Most of the companies Market Capitalization is seen under 100000 Crores and Quarterly sales under 20000 Crores.</a:t>
            </a:r>
          </a:p>
          <a:p>
            <a:endParaRPr lang="en-IN" dirty="0"/>
          </a:p>
          <a:p>
            <a:endParaRPr lang="en-IN" dirty="0"/>
          </a:p>
        </p:txBody>
      </p:sp>
    </p:spTree>
    <p:extLst>
      <p:ext uri="{BB962C8B-B14F-4D97-AF65-F5344CB8AC3E}">
        <p14:creationId xmlns:p14="http://schemas.microsoft.com/office/powerpoint/2010/main" val="188655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7F36-E874-16D5-EF5D-EA772F7520A7}"/>
              </a:ext>
            </a:extLst>
          </p:cNvPr>
          <p:cNvSpPr>
            <a:spLocks noGrp="1"/>
          </p:cNvSpPr>
          <p:nvPr>
            <p:ph type="title"/>
          </p:nvPr>
        </p:nvSpPr>
        <p:spPr>
          <a:xfrm>
            <a:off x="1314629" y="1676401"/>
            <a:ext cx="10018713" cy="1752599"/>
          </a:xfrm>
        </p:spPr>
        <p:txBody>
          <a:bodyPr>
            <a:normAutofit/>
          </a:bodyPr>
          <a:lstStyle/>
          <a:p>
            <a:r>
              <a:rPr lang="en-IN" sz="5400" dirty="0"/>
              <a:t>THANKYOU</a:t>
            </a:r>
          </a:p>
        </p:txBody>
      </p:sp>
    </p:spTree>
    <p:extLst>
      <p:ext uri="{BB962C8B-B14F-4D97-AF65-F5344CB8AC3E}">
        <p14:creationId xmlns:p14="http://schemas.microsoft.com/office/powerpoint/2010/main" val="400001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A766-B825-93F8-ED6C-0F4E9A8FA89F}"/>
              </a:ext>
            </a:extLst>
          </p:cNvPr>
          <p:cNvSpPr>
            <a:spLocks noGrp="1"/>
          </p:cNvSpPr>
          <p:nvPr>
            <p:ph type="title"/>
          </p:nvPr>
        </p:nvSpPr>
        <p:spPr/>
        <p:txBody>
          <a:bodyPr/>
          <a:lstStyle/>
          <a:p>
            <a:r>
              <a:rPr lang="en-IN" dirty="0"/>
              <a:t>PROJECT DETAILS</a:t>
            </a:r>
          </a:p>
        </p:txBody>
      </p:sp>
      <p:graphicFrame>
        <p:nvGraphicFramePr>
          <p:cNvPr id="4" name="Content Placeholder 3">
            <a:extLst>
              <a:ext uri="{FF2B5EF4-FFF2-40B4-BE49-F238E27FC236}">
                <a16:creationId xmlns:a16="http://schemas.microsoft.com/office/drawing/2014/main" id="{14696518-6397-4DA3-6CA7-3133D90C5198}"/>
              </a:ext>
            </a:extLst>
          </p:cNvPr>
          <p:cNvGraphicFramePr>
            <a:graphicFrameLocks noGrp="1"/>
          </p:cNvGraphicFramePr>
          <p:nvPr>
            <p:ph idx="1"/>
            <p:extLst>
              <p:ext uri="{D42A27DB-BD31-4B8C-83A1-F6EECF244321}">
                <p14:modId xmlns:p14="http://schemas.microsoft.com/office/powerpoint/2010/main" val="941218567"/>
              </p:ext>
            </p:extLst>
          </p:nvPr>
        </p:nvGraphicFramePr>
        <p:xfrm>
          <a:off x="1484313" y="2667000"/>
          <a:ext cx="10018712" cy="2225040"/>
        </p:xfrm>
        <a:graphic>
          <a:graphicData uri="http://schemas.openxmlformats.org/drawingml/2006/table">
            <a:tbl>
              <a:tblPr firstRow="1" bandRow="1">
                <a:tableStyleId>{5C22544A-7EE6-4342-B048-85BDC9FD1C3A}</a:tableStyleId>
              </a:tblPr>
              <a:tblGrid>
                <a:gridCol w="5009356">
                  <a:extLst>
                    <a:ext uri="{9D8B030D-6E8A-4147-A177-3AD203B41FA5}">
                      <a16:colId xmlns:a16="http://schemas.microsoft.com/office/drawing/2014/main" val="3778068495"/>
                    </a:ext>
                  </a:extLst>
                </a:gridCol>
                <a:gridCol w="5009356">
                  <a:extLst>
                    <a:ext uri="{9D8B030D-6E8A-4147-A177-3AD203B41FA5}">
                      <a16:colId xmlns:a16="http://schemas.microsoft.com/office/drawing/2014/main" val="2683663281"/>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Project Title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Financial Analytics</a:t>
                      </a:r>
                    </a:p>
                  </a:txBody>
                  <a:tcPr/>
                </a:tc>
                <a:extLst>
                  <a:ext uri="{0D108BD9-81ED-4DB2-BD59-A6C34878D82A}">
                    <a16:rowId xmlns:a16="http://schemas.microsoft.com/office/drawing/2014/main" val="373821238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Technologies</a:t>
                      </a:r>
                    </a:p>
                  </a:txBody>
                  <a:tcPr/>
                </a:tc>
                <a:tc>
                  <a:txBody>
                    <a:bodyPr/>
                    <a:lstStyle/>
                    <a:p>
                      <a:r>
                        <a:rPr lang="en-IN" dirty="0"/>
                        <a:t>Data Science</a:t>
                      </a:r>
                    </a:p>
                  </a:txBody>
                  <a:tcPr/>
                </a:tc>
                <a:extLst>
                  <a:ext uri="{0D108BD9-81ED-4DB2-BD59-A6C34878D82A}">
                    <a16:rowId xmlns:a16="http://schemas.microsoft.com/office/drawing/2014/main" val="1849332912"/>
                  </a:ext>
                </a:extLst>
              </a:tr>
              <a:tr h="370840">
                <a:tc>
                  <a:txBody>
                    <a:bodyPr/>
                    <a:lstStyle/>
                    <a:p>
                      <a:r>
                        <a:rPr lang="en-IN" dirty="0"/>
                        <a:t>Domain</a:t>
                      </a:r>
                    </a:p>
                  </a:txBody>
                  <a:tcPr/>
                </a:tc>
                <a:tc>
                  <a:txBody>
                    <a:bodyPr/>
                    <a:lstStyle/>
                    <a:p>
                      <a:r>
                        <a:rPr lang="en-IN" dirty="0"/>
                        <a:t>Finance</a:t>
                      </a:r>
                    </a:p>
                  </a:txBody>
                  <a:tcPr/>
                </a:tc>
                <a:extLst>
                  <a:ext uri="{0D108BD9-81ED-4DB2-BD59-A6C34878D82A}">
                    <a16:rowId xmlns:a16="http://schemas.microsoft.com/office/drawing/2014/main" val="2159529738"/>
                  </a:ext>
                </a:extLst>
              </a:tr>
              <a:tr h="370840">
                <a:tc>
                  <a:txBody>
                    <a:bodyPr/>
                    <a:lstStyle/>
                    <a:p>
                      <a:r>
                        <a:rPr lang="en-IN" dirty="0"/>
                        <a:t>Programming language used</a:t>
                      </a:r>
                    </a:p>
                  </a:txBody>
                  <a:tcPr/>
                </a:tc>
                <a:tc>
                  <a:txBody>
                    <a:bodyPr/>
                    <a:lstStyle/>
                    <a:p>
                      <a:r>
                        <a:rPr lang="en-IN" dirty="0"/>
                        <a:t>Python</a:t>
                      </a:r>
                    </a:p>
                  </a:txBody>
                  <a:tcPr/>
                </a:tc>
                <a:extLst>
                  <a:ext uri="{0D108BD9-81ED-4DB2-BD59-A6C34878D82A}">
                    <a16:rowId xmlns:a16="http://schemas.microsoft.com/office/drawing/2014/main" val="1866345764"/>
                  </a:ext>
                </a:extLst>
              </a:tr>
              <a:tr h="370840">
                <a:tc>
                  <a:txBody>
                    <a:bodyPr/>
                    <a:lstStyle/>
                    <a:p>
                      <a:r>
                        <a:rPr lang="en-IN" dirty="0"/>
                        <a:t>Other tools used</a:t>
                      </a:r>
                    </a:p>
                  </a:txBody>
                  <a:tcPr/>
                </a:tc>
                <a:tc>
                  <a:txBody>
                    <a:bodyPr/>
                    <a:lstStyle/>
                    <a:p>
                      <a:r>
                        <a:rPr lang="en-IN" dirty="0"/>
                        <a:t>Ms Excel, Jupyter Notebook</a:t>
                      </a:r>
                    </a:p>
                  </a:txBody>
                  <a:tcPr/>
                </a:tc>
                <a:extLst>
                  <a:ext uri="{0D108BD9-81ED-4DB2-BD59-A6C34878D82A}">
                    <a16:rowId xmlns:a16="http://schemas.microsoft.com/office/drawing/2014/main" val="28327700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Project Difficulty Level</a:t>
                      </a:r>
                    </a:p>
                  </a:txBody>
                  <a:tcPr/>
                </a:tc>
                <a:tc>
                  <a:txBody>
                    <a:bodyPr/>
                    <a:lstStyle/>
                    <a:p>
                      <a:r>
                        <a:rPr lang="en-IN" dirty="0"/>
                        <a:t>Intermediate</a:t>
                      </a:r>
                    </a:p>
                  </a:txBody>
                  <a:tcPr/>
                </a:tc>
                <a:extLst>
                  <a:ext uri="{0D108BD9-81ED-4DB2-BD59-A6C34878D82A}">
                    <a16:rowId xmlns:a16="http://schemas.microsoft.com/office/drawing/2014/main" val="1705727222"/>
                  </a:ext>
                </a:extLst>
              </a:tr>
            </a:tbl>
          </a:graphicData>
        </a:graphic>
      </p:graphicFrame>
    </p:spTree>
    <p:extLst>
      <p:ext uri="{BB962C8B-B14F-4D97-AF65-F5344CB8AC3E}">
        <p14:creationId xmlns:p14="http://schemas.microsoft.com/office/powerpoint/2010/main" val="356933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9BEAF-16EC-8CB2-71D2-735A1D3C1377}"/>
              </a:ext>
            </a:extLst>
          </p:cNvPr>
          <p:cNvSpPr>
            <a:spLocks noGrp="1"/>
          </p:cNvSpPr>
          <p:nvPr>
            <p:ph type="title"/>
          </p:nvPr>
        </p:nvSpPr>
        <p:spPr/>
        <p:txBody>
          <a:bodyPr/>
          <a:lstStyle/>
          <a:p>
            <a:r>
              <a:rPr lang="en-IN" dirty="0"/>
              <a:t>Problem Statement</a:t>
            </a:r>
          </a:p>
        </p:txBody>
      </p:sp>
      <p:sp>
        <p:nvSpPr>
          <p:cNvPr id="3" name="TextBox 2">
            <a:extLst>
              <a:ext uri="{FF2B5EF4-FFF2-40B4-BE49-F238E27FC236}">
                <a16:creationId xmlns:a16="http://schemas.microsoft.com/office/drawing/2014/main" id="{CDD15484-826D-7291-7AD1-0FC1DC61DE0B}"/>
              </a:ext>
            </a:extLst>
          </p:cNvPr>
          <p:cNvSpPr txBox="1"/>
          <p:nvPr/>
        </p:nvSpPr>
        <p:spPr>
          <a:xfrm>
            <a:off x="1414021" y="3474275"/>
            <a:ext cx="10089003" cy="1569660"/>
          </a:xfrm>
          <a:prstGeom prst="rect">
            <a:avLst/>
          </a:prstGeom>
          <a:noFill/>
        </p:spPr>
        <p:txBody>
          <a:bodyPr wrap="square" rtlCol="0">
            <a:spAutoFit/>
          </a:bodyPr>
          <a:lstStyle/>
          <a:p>
            <a:r>
              <a:rPr lang="en-US" sz="2400" dirty="0">
                <a:latin typeface="Aptos Narrow" panose="020B0004020202020204" pitchFamily="34" charset="0"/>
              </a:rPr>
              <a:t>Without analyzing the competition, it is difficult for a business to survive. You are tasked to analyze the competition for the management to provide better results. This data set has information on the market capitalization of the top 500 companies in India.</a:t>
            </a:r>
            <a:endParaRPr lang="en-IN" sz="2400" dirty="0">
              <a:latin typeface="Aptos Narrow" panose="020B0004020202020204" pitchFamily="34" charset="0"/>
            </a:endParaRPr>
          </a:p>
        </p:txBody>
      </p:sp>
    </p:spTree>
    <p:extLst>
      <p:ext uri="{BB962C8B-B14F-4D97-AF65-F5344CB8AC3E}">
        <p14:creationId xmlns:p14="http://schemas.microsoft.com/office/powerpoint/2010/main" val="234069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365A-8034-0E47-B2D5-EC81614AD5F5}"/>
              </a:ext>
            </a:extLst>
          </p:cNvPr>
          <p:cNvSpPr>
            <a:spLocks noGrp="1"/>
          </p:cNvSpPr>
          <p:nvPr>
            <p:ph type="title"/>
          </p:nvPr>
        </p:nvSpPr>
        <p:spPr>
          <a:xfrm>
            <a:off x="1361762" y="157899"/>
            <a:ext cx="10018713" cy="1011025"/>
          </a:xfrm>
        </p:spPr>
        <p:txBody>
          <a:bodyPr/>
          <a:lstStyle/>
          <a:p>
            <a:r>
              <a:rPr lang="en-IN" dirty="0"/>
              <a:t>ARCHITECTURE</a:t>
            </a:r>
          </a:p>
        </p:txBody>
      </p:sp>
      <p:pic>
        <p:nvPicPr>
          <p:cNvPr id="3" name="Picture 2">
            <a:extLst>
              <a:ext uri="{FF2B5EF4-FFF2-40B4-BE49-F238E27FC236}">
                <a16:creationId xmlns:a16="http://schemas.microsoft.com/office/drawing/2014/main" id="{D372EE6E-40BD-DE1B-04DD-C5BE25DBB90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flipV="1">
            <a:off x="1219443" y="1993539"/>
            <a:ext cx="706965" cy="706965"/>
          </a:xfrm>
          <a:prstGeom prst="rect">
            <a:avLst/>
          </a:prstGeom>
        </p:spPr>
      </p:pic>
      <p:sp>
        <p:nvSpPr>
          <p:cNvPr id="4" name="Arrow: Right 3">
            <a:extLst>
              <a:ext uri="{FF2B5EF4-FFF2-40B4-BE49-F238E27FC236}">
                <a16:creationId xmlns:a16="http://schemas.microsoft.com/office/drawing/2014/main" id="{A2B5B4F0-1D1E-4467-C5B0-87594E94933E}"/>
              </a:ext>
            </a:extLst>
          </p:cNvPr>
          <p:cNvSpPr/>
          <p:nvPr/>
        </p:nvSpPr>
        <p:spPr>
          <a:xfrm>
            <a:off x="2037304" y="2352809"/>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F252898-0E12-E1A9-C751-F1A12B7FFF9E}"/>
              </a:ext>
            </a:extLst>
          </p:cNvPr>
          <p:cNvSpPr txBox="1"/>
          <p:nvPr/>
        </p:nvSpPr>
        <p:spPr>
          <a:xfrm>
            <a:off x="1132019" y="2855334"/>
            <a:ext cx="1030318" cy="253916"/>
          </a:xfrm>
          <a:prstGeom prst="rect">
            <a:avLst/>
          </a:prstGeom>
          <a:noFill/>
        </p:spPr>
        <p:txBody>
          <a:bodyPr wrap="square" rtlCol="0">
            <a:spAutoFit/>
          </a:bodyPr>
          <a:lstStyle/>
          <a:p>
            <a:r>
              <a:rPr lang="en-IN" sz="1050" dirty="0">
                <a:latin typeface="Arial Black" panose="020B0A04020102020204" pitchFamily="34" charset="0"/>
              </a:rPr>
              <a:t>Real world</a:t>
            </a:r>
          </a:p>
        </p:txBody>
      </p:sp>
      <p:sp>
        <p:nvSpPr>
          <p:cNvPr id="6" name="Flowchart: Process 5">
            <a:extLst>
              <a:ext uri="{FF2B5EF4-FFF2-40B4-BE49-F238E27FC236}">
                <a16:creationId xmlns:a16="http://schemas.microsoft.com/office/drawing/2014/main" id="{7E7715F7-6AE2-C167-0BFF-F36E3671F3B8}"/>
              </a:ext>
            </a:extLst>
          </p:cNvPr>
          <p:cNvSpPr/>
          <p:nvPr/>
        </p:nvSpPr>
        <p:spPr>
          <a:xfrm>
            <a:off x="2598519" y="2064290"/>
            <a:ext cx="1174376" cy="783729"/>
          </a:xfrm>
          <a:prstGeom prst="flowChartProcess">
            <a:avLst/>
          </a:prstGeom>
          <a:solidFill>
            <a:schemeClr val="accent4">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Raw Data Collection</a:t>
            </a:r>
          </a:p>
        </p:txBody>
      </p:sp>
      <p:sp>
        <p:nvSpPr>
          <p:cNvPr id="7" name="Arrow: Right 6">
            <a:extLst>
              <a:ext uri="{FF2B5EF4-FFF2-40B4-BE49-F238E27FC236}">
                <a16:creationId xmlns:a16="http://schemas.microsoft.com/office/drawing/2014/main" id="{0D5265EE-7601-A5C6-0419-038DC80F016D}"/>
              </a:ext>
            </a:extLst>
          </p:cNvPr>
          <p:cNvSpPr/>
          <p:nvPr/>
        </p:nvSpPr>
        <p:spPr>
          <a:xfrm>
            <a:off x="3982227" y="2350700"/>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lowchart: Process 7">
            <a:extLst>
              <a:ext uri="{FF2B5EF4-FFF2-40B4-BE49-F238E27FC236}">
                <a16:creationId xmlns:a16="http://schemas.microsoft.com/office/drawing/2014/main" id="{FD94343F-D597-9828-D5E8-DC1CE4FFC7A0}"/>
              </a:ext>
            </a:extLst>
          </p:cNvPr>
          <p:cNvSpPr/>
          <p:nvPr/>
        </p:nvSpPr>
        <p:spPr>
          <a:xfrm>
            <a:off x="4752774" y="2048930"/>
            <a:ext cx="1174376" cy="783729"/>
          </a:xfrm>
          <a:prstGeom prst="flowChartProcess">
            <a:avLst/>
          </a:prstGeom>
          <a:solidFill>
            <a:schemeClr val="bg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Load Dataset in Excel</a:t>
            </a:r>
          </a:p>
        </p:txBody>
      </p:sp>
      <p:sp>
        <p:nvSpPr>
          <p:cNvPr id="9" name="Arrow: Right 8">
            <a:extLst>
              <a:ext uri="{FF2B5EF4-FFF2-40B4-BE49-F238E27FC236}">
                <a16:creationId xmlns:a16="http://schemas.microsoft.com/office/drawing/2014/main" id="{5D738D17-2952-9835-8935-C1E9A4AA7860}"/>
              </a:ext>
            </a:extLst>
          </p:cNvPr>
          <p:cNvSpPr/>
          <p:nvPr/>
        </p:nvSpPr>
        <p:spPr>
          <a:xfrm>
            <a:off x="6283958" y="2347022"/>
            <a:ext cx="510988" cy="2182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Process 9">
            <a:extLst>
              <a:ext uri="{FF2B5EF4-FFF2-40B4-BE49-F238E27FC236}">
                <a16:creationId xmlns:a16="http://schemas.microsoft.com/office/drawing/2014/main" id="{358B452F-DA4F-F108-2681-BD7DA659D557}"/>
              </a:ext>
            </a:extLst>
          </p:cNvPr>
          <p:cNvSpPr/>
          <p:nvPr/>
        </p:nvSpPr>
        <p:spPr>
          <a:xfrm>
            <a:off x="7151753" y="2064290"/>
            <a:ext cx="1174376" cy="783729"/>
          </a:xfrm>
          <a:prstGeom prst="flowChartProcess">
            <a:avLst/>
          </a:prstGeom>
          <a:solidFill>
            <a:srgbClr val="002060"/>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Data Pre-processing</a:t>
            </a:r>
          </a:p>
        </p:txBody>
      </p:sp>
      <p:sp>
        <p:nvSpPr>
          <p:cNvPr id="11" name="Arrow: Right 10">
            <a:extLst>
              <a:ext uri="{FF2B5EF4-FFF2-40B4-BE49-F238E27FC236}">
                <a16:creationId xmlns:a16="http://schemas.microsoft.com/office/drawing/2014/main" id="{93326A95-BB9C-672E-17E6-E22D355AB3CC}"/>
              </a:ext>
            </a:extLst>
          </p:cNvPr>
          <p:cNvSpPr/>
          <p:nvPr/>
        </p:nvSpPr>
        <p:spPr>
          <a:xfrm rot="10800000">
            <a:off x="9127740" y="4333403"/>
            <a:ext cx="510988" cy="1845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Process 11">
            <a:extLst>
              <a:ext uri="{FF2B5EF4-FFF2-40B4-BE49-F238E27FC236}">
                <a16:creationId xmlns:a16="http://schemas.microsoft.com/office/drawing/2014/main" id="{EDA4D356-F529-89D0-0B01-F179BCD37DD7}"/>
              </a:ext>
            </a:extLst>
          </p:cNvPr>
          <p:cNvSpPr/>
          <p:nvPr/>
        </p:nvSpPr>
        <p:spPr>
          <a:xfrm>
            <a:off x="9550732" y="2048930"/>
            <a:ext cx="1174376" cy="783729"/>
          </a:xfrm>
          <a:prstGeom prst="flowChartProcess">
            <a:avLst/>
          </a:prstGeom>
          <a:solidFill>
            <a:schemeClr val="bg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Importing libraries in Python</a:t>
            </a:r>
          </a:p>
        </p:txBody>
      </p:sp>
      <p:sp>
        <p:nvSpPr>
          <p:cNvPr id="13" name="Arrow: Right 12">
            <a:extLst>
              <a:ext uri="{FF2B5EF4-FFF2-40B4-BE49-F238E27FC236}">
                <a16:creationId xmlns:a16="http://schemas.microsoft.com/office/drawing/2014/main" id="{3F16DA70-D3BE-1FAE-92FE-87D6BAAE3363}"/>
              </a:ext>
            </a:extLst>
          </p:cNvPr>
          <p:cNvSpPr/>
          <p:nvPr/>
        </p:nvSpPr>
        <p:spPr>
          <a:xfrm>
            <a:off x="8658051" y="2335314"/>
            <a:ext cx="510988" cy="2553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4" name="Flowchart: Process 13">
            <a:extLst>
              <a:ext uri="{FF2B5EF4-FFF2-40B4-BE49-F238E27FC236}">
                <a16:creationId xmlns:a16="http://schemas.microsoft.com/office/drawing/2014/main" id="{6CA04241-C18D-E42B-2671-DA34762B83E2}"/>
              </a:ext>
            </a:extLst>
          </p:cNvPr>
          <p:cNvSpPr/>
          <p:nvPr/>
        </p:nvSpPr>
        <p:spPr>
          <a:xfrm>
            <a:off x="7739169" y="4023034"/>
            <a:ext cx="1174376" cy="783729"/>
          </a:xfrm>
          <a:prstGeom prst="flowChartProcess">
            <a:avLst/>
          </a:prstGeom>
          <a:solidFill>
            <a:schemeClr val="accent2">
              <a:lumMod val="60000"/>
              <a:lumOff val="4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Exploratory Data Analysis</a:t>
            </a:r>
          </a:p>
        </p:txBody>
      </p:sp>
      <p:sp>
        <p:nvSpPr>
          <p:cNvPr id="15" name="Arrow: Right 14">
            <a:extLst>
              <a:ext uri="{FF2B5EF4-FFF2-40B4-BE49-F238E27FC236}">
                <a16:creationId xmlns:a16="http://schemas.microsoft.com/office/drawing/2014/main" id="{1D00ECFE-B9A3-2DB3-7992-53EE782D0B58}"/>
              </a:ext>
            </a:extLst>
          </p:cNvPr>
          <p:cNvSpPr/>
          <p:nvPr/>
        </p:nvSpPr>
        <p:spPr>
          <a:xfrm rot="10800000">
            <a:off x="7019643" y="4324804"/>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Flowchart: Process 15">
            <a:extLst>
              <a:ext uri="{FF2B5EF4-FFF2-40B4-BE49-F238E27FC236}">
                <a16:creationId xmlns:a16="http://schemas.microsoft.com/office/drawing/2014/main" id="{2841E0C6-9405-13EA-A724-0B8959B2941A}"/>
              </a:ext>
            </a:extLst>
          </p:cNvPr>
          <p:cNvSpPr/>
          <p:nvPr/>
        </p:nvSpPr>
        <p:spPr>
          <a:xfrm>
            <a:off x="5537276" y="4023034"/>
            <a:ext cx="1174376" cy="783729"/>
          </a:xfrm>
          <a:prstGeom prst="flowChartProcess">
            <a:avLst/>
          </a:prstGeom>
          <a:solidFill>
            <a:schemeClr val="accent1">
              <a:lumMod val="40000"/>
              <a:lumOff val="6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Data Modelling</a:t>
            </a:r>
          </a:p>
        </p:txBody>
      </p:sp>
      <p:sp>
        <p:nvSpPr>
          <p:cNvPr id="19" name="Arrow: Right 18">
            <a:extLst>
              <a:ext uri="{FF2B5EF4-FFF2-40B4-BE49-F238E27FC236}">
                <a16:creationId xmlns:a16="http://schemas.microsoft.com/office/drawing/2014/main" id="{84FE7D64-E614-1DE5-7A41-437E9E62C6F2}"/>
              </a:ext>
            </a:extLst>
          </p:cNvPr>
          <p:cNvSpPr/>
          <p:nvPr/>
        </p:nvSpPr>
        <p:spPr>
          <a:xfrm rot="10800000">
            <a:off x="4852288" y="4324804"/>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lowchart: Process 19">
            <a:extLst>
              <a:ext uri="{FF2B5EF4-FFF2-40B4-BE49-F238E27FC236}">
                <a16:creationId xmlns:a16="http://schemas.microsoft.com/office/drawing/2014/main" id="{75D61F9E-4008-4C01-DD22-976A085B055A}"/>
              </a:ext>
            </a:extLst>
          </p:cNvPr>
          <p:cNvSpPr/>
          <p:nvPr/>
        </p:nvSpPr>
        <p:spPr>
          <a:xfrm>
            <a:off x="3443687" y="4012392"/>
            <a:ext cx="1174376" cy="783729"/>
          </a:xfrm>
          <a:prstGeom prst="flowChartProcess">
            <a:avLst/>
          </a:prstGeom>
          <a:solidFill>
            <a:schemeClr val="accent6">
              <a:lumMod val="60000"/>
              <a:lumOff val="4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Insights</a:t>
            </a:r>
          </a:p>
        </p:txBody>
      </p:sp>
      <p:sp>
        <p:nvSpPr>
          <p:cNvPr id="21" name="Arrow: Bent 20">
            <a:extLst>
              <a:ext uri="{FF2B5EF4-FFF2-40B4-BE49-F238E27FC236}">
                <a16:creationId xmlns:a16="http://schemas.microsoft.com/office/drawing/2014/main" id="{7C7A666F-0356-815B-4815-0F6FEF45BF33}"/>
              </a:ext>
            </a:extLst>
          </p:cNvPr>
          <p:cNvSpPr/>
          <p:nvPr/>
        </p:nvSpPr>
        <p:spPr>
          <a:xfrm rot="16200000">
            <a:off x="1857896" y="3127487"/>
            <a:ext cx="1054176" cy="1791095"/>
          </a:xfrm>
          <a:prstGeom prst="bentArrow">
            <a:avLst>
              <a:gd name="adj1" fmla="val 25000"/>
              <a:gd name="adj2" fmla="val 25000"/>
              <a:gd name="adj3" fmla="val 25000"/>
              <a:gd name="adj4" fmla="val 714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a:extLst>
              <a:ext uri="{FF2B5EF4-FFF2-40B4-BE49-F238E27FC236}">
                <a16:creationId xmlns:a16="http://schemas.microsoft.com/office/drawing/2014/main" id="{5F865F4A-3994-356A-5632-A61A42D44CAB}"/>
              </a:ext>
            </a:extLst>
          </p:cNvPr>
          <p:cNvSpPr txBox="1"/>
          <p:nvPr/>
        </p:nvSpPr>
        <p:spPr>
          <a:xfrm>
            <a:off x="1926408" y="4664855"/>
            <a:ext cx="1432683" cy="261610"/>
          </a:xfrm>
          <a:prstGeom prst="rect">
            <a:avLst/>
          </a:prstGeom>
          <a:noFill/>
        </p:spPr>
        <p:txBody>
          <a:bodyPr wrap="square" rtlCol="0">
            <a:spAutoFit/>
          </a:bodyPr>
          <a:lstStyle/>
          <a:p>
            <a:r>
              <a:rPr lang="en-IN" sz="1100" dirty="0">
                <a:latin typeface="Arial Black" panose="020B0A04020102020204" pitchFamily="34" charset="0"/>
              </a:rPr>
              <a:t>Reporting</a:t>
            </a:r>
          </a:p>
        </p:txBody>
      </p:sp>
      <p:sp>
        <p:nvSpPr>
          <p:cNvPr id="23" name="Arrow: Right 22">
            <a:extLst>
              <a:ext uri="{FF2B5EF4-FFF2-40B4-BE49-F238E27FC236}">
                <a16:creationId xmlns:a16="http://schemas.microsoft.com/office/drawing/2014/main" id="{CD04DBBD-B5FD-6A97-EBB0-FC61FEBE7DEC}"/>
              </a:ext>
            </a:extLst>
          </p:cNvPr>
          <p:cNvSpPr/>
          <p:nvPr/>
        </p:nvSpPr>
        <p:spPr>
          <a:xfrm rot="5400000">
            <a:off x="9882426" y="3341340"/>
            <a:ext cx="510988" cy="2553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9" name="Flowchart: Process 28">
            <a:extLst>
              <a:ext uri="{FF2B5EF4-FFF2-40B4-BE49-F238E27FC236}">
                <a16:creationId xmlns:a16="http://schemas.microsoft.com/office/drawing/2014/main" id="{40086C5C-EC86-E7C6-2F7C-859BEFFC044E}"/>
              </a:ext>
            </a:extLst>
          </p:cNvPr>
          <p:cNvSpPr/>
          <p:nvPr/>
        </p:nvSpPr>
        <p:spPr>
          <a:xfrm>
            <a:off x="9789539" y="4023034"/>
            <a:ext cx="952106" cy="783729"/>
          </a:xfrm>
          <a:prstGeom prst="flowChartProces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Loading dataset</a:t>
            </a:r>
          </a:p>
        </p:txBody>
      </p:sp>
    </p:spTree>
    <p:extLst>
      <p:ext uri="{BB962C8B-B14F-4D97-AF65-F5344CB8AC3E}">
        <p14:creationId xmlns:p14="http://schemas.microsoft.com/office/powerpoint/2010/main" val="42806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0314-6BAD-014A-9E41-FB020332FD27}"/>
              </a:ext>
            </a:extLst>
          </p:cNvPr>
          <p:cNvSpPr>
            <a:spLocks noGrp="1"/>
          </p:cNvSpPr>
          <p:nvPr>
            <p:ph type="title"/>
          </p:nvPr>
        </p:nvSpPr>
        <p:spPr/>
        <p:txBody>
          <a:bodyPr/>
          <a:lstStyle/>
          <a:p>
            <a:r>
              <a:rPr lang="en-IN" dirty="0"/>
              <a:t>Dataset Information</a:t>
            </a:r>
          </a:p>
        </p:txBody>
      </p:sp>
      <p:sp>
        <p:nvSpPr>
          <p:cNvPr id="3" name="TextBox 2">
            <a:extLst>
              <a:ext uri="{FF2B5EF4-FFF2-40B4-BE49-F238E27FC236}">
                <a16:creationId xmlns:a16="http://schemas.microsoft.com/office/drawing/2014/main" id="{DC1F8146-347F-29C8-5048-2A38AA7762C1}"/>
              </a:ext>
            </a:extLst>
          </p:cNvPr>
          <p:cNvSpPr txBox="1"/>
          <p:nvPr/>
        </p:nvSpPr>
        <p:spPr>
          <a:xfrm>
            <a:off x="2026763" y="3542439"/>
            <a:ext cx="6004874" cy="1754326"/>
          </a:xfrm>
          <a:prstGeom prst="rect">
            <a:avLst/>
          </a:prstGeom>
          <a:noFill/>
        </p:spPr>
        <p:txBody>
          <a:bodyPr wrap="square" rtlCol="0">
            <a:spAutoFit/>
          </a:bodyPr>
          <a:lstStyle/>
          <a:p>
            <a:pPr marL="285750" indent="-285750">
              <a:buFont typeface="Wingdings" panose="05000000000000000000" pitchFamily="2" charset="2"/>
              <a:buChar char="§"/>
            </a:pPr>
            <a:r>
              <a:rPr lang="en-IN" b="1" dirty="0">
                <a:latin typeface="Aptos Display" panose="020B0004020202020204" pitchFamily="34" charset="0"/>
              </a:rPr>
              <a:t>Name</a:t>
            </a:r>
            <a:r>
              <a:rPr lang="en-IN" dirty="0">
                <a:latin typeface="Aptos Display" panose="020B0004020202020204" pitchFamily="34" charset="0"/>
              </a:rPr>
              <a:t>: Name of the companies</a:t>
            </a:r>
          </a:p>
          <a:p>
            <a:pPr marL="285750" indent="-285750">
              <a:buFont typeface="Wingdings" panose="05000000000000000000" pitchFamily="2" charset="2"/>
              <a:buChar char="§"/>
            </a:pPr>
            <a:r>
              <a:rPr lang="en-IN" b="1" dirty="0">
                <a:latin typeface="Aptos Display" panose="020B0004020202020204" pitchFamily="34" charset="0"/>
              </a:rPr>
              <a:t>Mar Cap – Crore</a:t>
            </a:r>
            <a:r>
              <a:rPr lang="en-IN" dirty="0">
                <a:latin typeface="Aptos Display" panose="020B0004020202020204" pitchFamily="34" charset="0"/>
              </a:rPr>
              <a:t>: Market Capitalization in crores</a:t>
            </a:r>
          </a:p>
          <a:p>
            <a:pPr marL="285750" indent="-285750">
              <a:buFont typeface="Wingdings" panose="05000000000000000000" pitchFamily="2" charset="2"/>
              <a:buChar char="§"/>
            </a:pPr>
            <a:r>
              <a:rPr lang="en-IN" b="1" dirty="0">
                <a:latin typeface="Aptos Display" panose="020B0004020202020204" pitchFamily="34" charset="0"/>
              </a:rPr>
              <a:t>Sales Qtr. – Crore</a:t>
            </a:r>
            <a:r>
              <a:rPr lang="en-IN" dirty="0">
                <a:latin typeface="Aptos Display" panose="020B0004020202020204" pitchFamily="34" charset="0"/>
              </a:rPr>
              <a:t>: Quarterly Sale in crores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852522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600E-E42F-91A4-FE02-55A49BFC4562}"/>
              </a:ext>
            </a:extLst>
          </p:cNvPr>
          <p:cNvSpPr>
            <a:spLocks noGrp="1"/>
          </p:cNvSpPr>
          <p:nvPr>
            <p:ph type="title"/>
          </p:nvPr>
        </p:nvSpPr>
        <p:spPr/>
        <p:txBody>
          <a:bodyPr/>
          <a:lstStyle/>
          <a:p>
            <a:r>
              <a:rPr lang="en-IN" dirty="0"/>
              <a:t>Importance of each attributes</a:t>
            </a:r>
          </a:p>
        </p:txBody>
      </p:sp>
      <p:sp>
        <p:nvSpPr>
          <p:cNvPr id="3" name="TextBox 2">
            <a:extLst>
              <a:ext uri="{FF2B5EF4-FFF2-40B4-BE49-F238E27FC236}">
                <a16:creationId xmlns:a16="http://schemas.microsoft.com/office/drawing/2014/main" id="{3976A48C-65D1-2AB8-21AD-2B53F57EA36C}"/>
              </a:ext>
            </a:extLst>
          </p:cNvPr>
          <p:cNvSpPr txBox="1"/>
          <p:nvPr/>
        </p:nvSpPr>
        <p:spPr>
          <a:xfrm>
            <a:off x="1828800" y="2969443"/>
            <a:ext cx="10223248" cy="2862322"/>
          </a:xfrm>
          <a:prstGeom prst="rect">
            <a:avLst/>
          </a:prstGeom>
          <a:noFill/>
        </p:spPr>
        <p:txBody>
          <a:bodyPr wrap="none" rtlCol="0">
            <a:spAutoFit/>
          </a:bodyPr>
          <a:lstStyle/>
          <a:p>
            <a:pPr marL="285750" indent="-285750">
              <a:buFont typeface="Arial" panose="020B0604020202020204" pitchFamily="34" charset="0"/>
              <a:buChar char="•"/>
            </a:pPr>
            <a:r>
              <a:rPr lang="en-IN" b="1" dirty="0">
                <a:latin typeface="Aptos Display" panose="020B0004020202020204" pitchFamily="34" charset="0"/>
              </a:rPr>
              <a:t>Name: </a:t>
            </a:r>
            <a:r>
              <a:rPr lang="en-IN" dirty="0">
                <a:latin typeface="Aptos Display" panose="020B0004020202020204" pitchFamily="34" charset="0"/>
              </a:rPr>
              <a:t>Provides us with the company name</a:t>
            </a:r>
          </a:p>
          <a:p>
            <a:pPr marL="285750" indent="-285750">
              <a:buFont typeface="Arial" panose="020B0604020202020204" pitchFamily="34" charset="0"/>
              <a:buChar char="•"/>
            </a:pPr>
            <a:r>
              <a:rPr lang="en-IN" b="1" dirty="0">
                <a:latin typeface="Aptos Display" panose="020B0004020202020204" pitchFamily="34" charset="0"/>
              </a:rPr>
              <a:t>Mar Cap – Crore</a:t>
            </a:r>
            <a:r>
              <a:rPr lang="en-IN" dirty="0">
                <a:latin typeface="Aptos Display" panose="020B0004020202020204" pitchFamily="34" charset="0"/>
              </a:rPr>
              <a:t>: Market Capitalization is a key metric in financial analysis, especially when assessing the</a:t>
            </a:r>
          </a:p>
          <a:p>
            <a:r>
              <a:rPr lang="en-IN" dirty="0">
                <a:latin typeface="Aptos Display" panose="020B0004020202020204" pitchFamily="34" charset="0"/>
              </a:rPr>
              <a:t>       size and value of the company. It represents the total market value of a company’s outstanding shares of </a:t>
            </a:r>
          </a:p>
          <a:p>
            <a:r>
              <a:rPr lang="en-IN" dirty="0">
                <a:latin typeface="Aptos Display" panose="020B0004020202020204" pitchFamily="34" charset="0"/>
              </a:rPr>
              <a:t>       stock and is calculated by multiplying the current share price by the total number of outstanding shares.</a:t>
            </a:r>
          </a:p>
          <a:p>
            <a:pPr marL="285750" indent="-285750">
              <a:buFont typeface="Arial" panose="020B0604020202020204" pitchFamily="34" charset="0"/>
              <a:buChar char="•"/>
            </a:pPr>
            <a:r>
              <a:rPr lang="en-IN" b="1" dirty="0">
                <a:latin typeface="Aptos Display" panose="020B0004020202020204" pitchFamily="34" charset="0"/>
              </a:rPr>
              <a:t>Sales Qtr. – Crore</a:t>
            </a:r>
            <a:r>
              <a:rPr lang="en-IN" dirty="0">
                <a:latin typeface="Aptos Display" panose="020B0004020202020204" pitchFamily="34" charset="0"/>
              </a:rPr>
              <a:t>: Quarterly sales figures play a crucial role in financial analysis by providing insights into </a:t>
            </a:r>
          </a:p>
          <a:p>
            <a:r>
              <a:rPr lang="en-IN" dirty="0">
                <a:latin typeface="Aptos Display" panose="020B0004020202020204" pitchFamily="34" charset="0"/>
              </a:rPr>
              <a:t>       a company’s revenue generation, growth prospects , market competitiveness.</a:t>
            </a:r>
          </a:p>
          <a:p>
            <a:endParaRPr lang="en-IN" dirty="0">
              <a:latin typeface="Aptos Display" panose="020B0004020202020204" pitchFamily="34" charset="0"/>
            </a:endParaRPr>
          </a:p>
          <a:p>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8699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23C7-0B30-FF5A-C98F-4833ABD12824}"/>
              </a:ext>
            </a:extLst>
          </p:cNvPr>
          <p:cNvSpPr>
            <a:spLocks noGrp="1"/>
          </p:cNvSpPr>
          <p:nvPr>
            <p:ph type="title"/>
          </p:nvPr>
        </p:nvSpPr>
        <p:spPr>
          <a:xfrm>
            <a:off x="1248641" y="176753"/>
            <a:ext cx="10018713" cy="747074"/>
          </a:xfrm>
        </p:spPr>
        <p:txBody>
          <a:bodyPr/>
          <a:lstStyle/>
          <a:p>
            <a:r>
              <a:rPr lang="en-IN" dirty="0"/>
              <a:t>INSIGHTS</a:t>
            </a:r>
          </a:p>
        </p:txBody>
      </p:sp>
      <p:pic>
        <p:nvPicPr>
          <p:cNvPr id="4" name="Picture 3">
            <a:extLst>
              <a:ext uri="{FF2B5EF4-FFF2-40B4-BE49-F238E27FC236}">
                <a16:creationId xmlns:a16="http://schemas.microsoft.com/office/drawing/2014/main" id="{FBB01019-ECCF-9D95-7BED-BBEAFA4949F6}"/>
              </a:ext>
            </a:extLst>
          </p:cNvPr>
          <p:cNvPicPr>
            <a:picLocks noChangeAspect="1"/>
          </p:cNvPicPr>
          <p:nvPr/>
        </p:nvPicPr>
        <p:blipFill>
          <a:blip r:embed="rId3"/>
          <a:stretch>
            <a:fillRect/>
          </a:stretch>
        </p:blipFill>
        <p:spPr>
          <a:xfrm>
            <a:off x="3007152" y="1603604"/>
            <a:ext cx="6042582" cy="3650791"/>
          </a:xfrm>
          <a:prstGeom prst="rect">
            <a:avLst/>
          </a:prstGeom>
        </p:spPr>
      </p:pic>
      <p:sp>
        <p:nvSpPr>
          <p:cNvPr id="5" name="TextBox 4">
            <a:extLst>
              <a:ext uri="{FF2B5EF4-FFF2-40B4-BE49-F238E27FC236}">
                <a16:creationId xmlns:a16="http://schemas.microsoft.com/office/drawing/2014/main" id="{F5A89536-0110-2118-2C89-38C9001A122C}"/>
              </a:ext>
            </a:extLst>
          </p:cNvPr>
          <p:cNvSpPr txBox="1"/>
          <p:nvPr/>
        </p:nvSpPr>
        <p:spPr>
          <a:xfrm>
            <a:off x="3591612" y="1079049"/>
            <a:ext cx="4286366" cy="369332"/>
          </a:xfrm>
          <a:prstGeom prst="rect">
            <a:avLst/>
          </a:prstGeom>
          <a:noFill/>
        </p:spPr>
        <p:txBody>
          <a:bodyPr wrap="none" rtlCol="0">
            <a:spAutoFit/>
          </a:bodyPr>
          <a:lstStyle/>
          <a:p>
            <a:r>
              <a:rPr lang="en-IN" dirty="0"/>
              <a:t>Top 10 Companies by Market Capitalization</a:t>
            </a:r>
          </a:p>
        </p:txBody>
      </p:sp>
      <p:sp>
        <p:nvSpPr>
          <p:cNvPr id="6" name="TextBox 5">
            <a:extLst>
              <a:ext uri="{FF2B5EF4-FFF2-40B4-BE49-F238E27FC236}">
                <a16:creationId xmlns:a16="http://schemas.microsoft.com/office/drawing/2014/main" id="{D6DF0304-65AD-D044-E115-BF7999CF76B2}"/>
              </a:ext>
            </a:extLst>
          </p:cNvPr>
          <p:cNvSpPr txBox="1"/>
          <p:nvPr/>
        </p:nvSpPr>
        <p:spPr>
          <a:xfrm>
            <a:off x="2403834" y="5736529"/>
            <a:ext cx="9658093" cy="646331"/>
          </a:xfrm>
          <a:prstGeom prst="rect">
            <a:avLst/>
          </a:prstGeom>
          <a:noFill/>
        </p:spPr>
        <p:txBody>
          <a:bodyPr wrap="none" rtlCol="0">
            <a:spAutoFit/>
          </a:bodyPr>
          <a:lstStyle/>
          <a:p>
            <a:pPr marL="285750" indent="-285750">
              <a:buFont typeface="Wingdings" panose="05000000000000000000" pitchFamily="2" charset="2"/>
              <a:buChar char="Ø"/>
            </a:pPr>
            <a:r>
              <a:rPr lang="en-IN" dirty="0"/>
              <a:t>Reliance Inds. is the top company with a Market Capitalization of </a:t>
            </a:r>
            <a:r>
              <a:rPr lang="en-IN" b="0" i="0" dirty="0">
                <a:solidFill>
                  <a:srgbClr val="000000"/>
                </a:solidFill>
                <a:effectLst/>
                <a:latin typeface="Helvetica Neue"/>
              </a:rPr>
              <a:t>583436.72 Crores . And then </a:t>
            </a:r>
          </a:p>
          <a:p>
            <a:r>
              <a:rPr lang="en-IN" dirty="0">
                <a:solidFill>
                  <a:srgbClr val="000000"/>
                </a:solidFill>
                <a:latin typeface="Helvetica Neue"/>
              </a:rPr>
              <a:t>     </a:t>
            </a:r>
            <a:r>
              <a:rPr lang="en-IN" dirty="0"/>
              <a:t> TCS , HDFC Bank and so on.</a:t>
            </a:r>
          </a:p>
        </p:txBody>
      </p:sp>
    </p:spTree>
    <p:extLst>
      <p:ext uri="{BB962C8B-B14F-4D97-AF65-F5344CB8AC3E}">
        <p14:creationId xmlns:p14="http://schemas.microsoft.com/office/powerpoint/2010/main" val="29528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F04523-F54D-9A8B-7330-04B8E5D3390C}"/>
              </a:ext>
            </a:extLst>
          </p:cNvPr>
          <p:cNvPicPr>
            <a:picLocks noChangeAspect="1"/>
          </p:cNvPicPr>
          <p:nvPr/>
        </p:nvPicPr>
        <p:blipFill>
          <a:blip r:embed="rId2"/>
          <a:stretch>
            <a:fillRect/>
          </a:stretch>
        </p:blipFill>
        <p:spPr>
          <a:xfrm>
            <a:off x="1862992" y="638728"/>
            <a:ext cx="9502964" cy="3977985"/>
          </a:xfrm>
          <a:prstGeom prst="rect">
            <a:avLst/>
          </a:prstGeom>
        </p:spPr>
      </p:pic>
      <p:sp>
        <p:nvSpPr>
          <p:cNvPr id="4" name="TextBox 3">
            <a:extLst>
              <a:ext uri="{FF2B5EF4-FFF2-40B4-BE49-F238E27FC236}">
                <a16:creationId xmlns:a16="http://schemas.microsoft.com/office/drawing/2014/main" id="{5CC3A2DE-C7F3-63F6-BA13-0417D883F86E}"/>
              </a:ext>
            </a:extLst>
          </p:cNvPr>
          <p:cNvSpPr txBox="1"/>
          <p:nvPr/>
        </p:nvSpPr>
        <p:spPr>
          <a:xfrm>
            <a:off x="2488676" y="5627802"/>
            <a:ext cx="7688643" cy="369332"/>
          </a:xfrm>
          <a:prstGeom prst="rect">
            <a:avLst/>
          </a:prstGeom>
          <a:noFill/>
        </p:spPr>
        <p:txBody>
          <a:bodyPr wrap="none" rtlCol="0">
            <a:spAutoFit/>
          </a:bodyPr>
          <a:lstStyle/>
          <a:p>
            <a:pPr marL="285750" indent="-285750">
              <a:buFont typeface="Wingdings" panose="05000000000000000000" pitchFamily="2" charset="2"/>
              <a:buChar char="Ø"/>
            </a:pPr>
            <a:r>
              <a:rPr lang="en-IN" dirty="0"/>
              <a:t>IOCL is the top company considering quarterly sales . Reliance Inds. follows.</a:t>
            </a:r>
          </a:p>
        </p:txBody>
      </p:sp>
    </p:spTree>
    <p:extLst>
      <p:ext uri="{BB962C8B-B14F-4D97-AF65-F5344CB8AC3E}">
        <p14:creationId xmlns:p14="http://schemas.microsoft.com/office/powerpoint/2010/main" val="298367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5450A9-F0E5-5F3C-3F45-4C3E8D14F472}"/>
              </a:ext>
            </a:extLst>
          </p:cNvPr>
          <p:cNvPicPr>
            <a:picLocks noChangeAspect="1"/>
          </p:cNvPicPr>
          <p:nvPr/>
        </p:nvPicPr>
        <p:blipFill>
          <a:blip r:embed="rId2"/>
          <a:stretch>
            <a:fillRect/>
          </a:stretch>
        </p:blipFill>
        <p:spPr>
          <a:xfrm>
            <a:off x="1833302" y="473917"/>
            <a:ext cx="9411516" cy="4854361"/>
          </a:xfrm>
          <a:prstGeom prst="rect">
            <a:avLst/>
          </a:prstGeom>
        </p:spPr>
      </p:pic>
    </p:spTree>
    <p:extLst>
      <p:ext uri="{BB962C8B-B14F-4D97-AF65-F5344CB8AC3E}">
        <p14:creationId xmlns:p14="http://schemas.microsoft.com/office/powerpoint/2010/main" val="510559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323</TotalTime>
  <Words>365</Words>
  <Application>Microsoft Office PowerPoint</Application>
  <PresentationFormat>Widescreen</PresentationFormat>
  <Paragraphs>59</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 Display</vt:lpstr>
      <vt:lpstr>Aptos Narrow</vt:lpstr>
      <vt:lpstr>Arial</vt:lpstr>
      <vt:lpstr>Arial Black</vt:lpstr>
      <vt:lpstr>Calibri</vt:lpstr>
      <vt:lpstr>Corbel</vt:lpstr>
      <vt:lpstr>Helvetica Neue</vt:lpstr>
      <vt:lpstr>Wingdings</vt:lpstr>
      <vt:lpstr>Parallax</vt:lpstr>
      <vt:lpstr>FINANCIAL ANALYTICS</vt:lpstr>
      <vt:lpstr>PROJECT DETAILS</vt:lpstr>
      <vt:lpstr>Problem Statement</vt:lpstr>
      <vt:lpstr>ARCHITECTURE</vt:lpstr>
      <vt:lpstr>Dataset Information</vt:lpstr>
      <vt:lpstr>Importance of each attributes</vt:lpstr>
      <vt:lpstr>INSIGHTS</vt:lpstr>
      <vt:lpstr>PowerPoint Presentation</vt:lpstr>
      <vt:lpstr>PowerPoint Presentation</vt:lpstr>
      <vt:lpstr>PowerPoint Presentation</vt:lpstr>
      <vt:lpstr>KEY PERFORMANCE INDICATOR</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ANALYTICS</dc:title>
  <dc:creator>Anjana C</dc:creator>
  <cp:lastModifiedBy>Anjana C</cp:lastModifiedBy>
  <cp:revision>4</cp:revision>
  <dcterms:created xsi:type="dcterms:W3CDTF">2024-04-26T11:40:56Z</dcterms:created>
  <dcterms:modified xsi:type="dcterms:W3CDTF">2024-05-01T06:36:28Z</dcterms:modified>
</cp:coreProperties>
</file>