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8" r:id="rId3"/>
    <p:sldId id="259" r:id="rId4"/>
    <p:sldId id="264"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9B42C7-C122-4F20-9790-9F08A4FA576D}">
          <p14:sldIdLst>
            <p14:sldId id="256"/>
            <p14:sldId id="258"/>
            <p14:sldId id="259"/>
            <p14:sldId id="264"/>
            <p14:sldId id="261"/>
          </p14:sldIdLst>
        </p14:section>
        <p14:section name="Untitled Section" id="{88785105-B9CA-4487-808E-152BC19BAD9C}">
          <p14:sldIdLst>
            <p14:sldId id="262"/>
            <p14:sldId id="263"/>
            <p14:sldId id="265"/>
            <p14:sldId id="266"/>
            <p14:sldId id="267"/>
            <p14:sldId id="268"/>
            <p14:sldId id="269"/>
            <p14:sldId id="270"/>
            <p14:sldId id="271"/>
            <p14:sldId id="272"/>
          </p14:sldIdLst>
        </p14:section>
        <p14:section name="Untitled Section" id="{AD6D3F83-BE05-4C90-AF9D-C77C6170E08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0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53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57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71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85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13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56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339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79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95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10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2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6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81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32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0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05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4/26/2024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27001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globe-earth-continents-planet-296993/"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3D67-D4C2-1980-B3A7-84635AD79E57}"/>
              </a:ext>
            </a:extLst>
          </p:cNvPr>
          <p:cNvSpPr>
            <a:spLocks noGrp="1"/>
          </p:cNvSpPr>
          <p:nvPr>
            <p:ph type="ctrTitle"/>
          </p:nvPr>
        </p:nvSpPr>
        <p:spPr>
          <a:xfrm>
            <a:off x="1683171" y="0"/>
            <a:ext cx="8825658" cy="2677648"/>
          </a:xfrm>
        </p:spPr>
        <p:txBody>
          <a:bodyPr/>
          <a:lstStyle/>
          <a:p>
            <a:r>
              <a:rPr lang="en-IN" sz="4000" b="1" dirty="0">
                <a:solidFill>
                  <a:schemeClr val="bg1"/>
                </a:solidFill>
              </a:rPr>
              <a:t>Heart Disease Diagnostic Project</a:t>
            </a:r>
          </a:p>
        </p:txBody>
      </p:sp>
      <p:sp>
        <p:nvSpPr>
          <p:cNvPr id="3" name="Subtitle 2">
            <a:extLst>
              <a:ext uri="{FF2B5EF4-FFF2-40B4-BE49-F238E27FC236}">
                <a16:creationId xmlns:a16="http://schemas.microsoft.com/office/drawing/2014/main" id="{9912A099-1C72-F918-C827-B53166AC5775}"/>
              </a:ext>
            </a:extLst>
          </p:cNvPr>
          <p:cNvSpPr>
            <a:spLocks noGrp="1"/>
          </p:cNvSpPr>
          <p:nvPr>
            <p:ph type="subTitle" idx="1"/>
          </p:nvPr>
        </p:nvSpPr>
        <p:spPr>
          <a:xfrm>
            <a:off x="3817473" y="2998290"/>
            <a:ext cx="8825658" cy="861420"/>
          </a:xfrm>
        </p:spPr>
        <p:txBody>
          <a:bodyPr/>
          <a:lstStyle/>
          <a:p>
            <a:r>
              <a:rPr lang="en-IN" dirty="0">
                <a:solidFill>
                  <a:schemeClr val="bg1"/>
                </a:solidFill>
              </a:rPr>
              <a:t>Detailed project report</a:t>
            </a:r>
          </a:p>
        </p:txBody>
      </p:sp>
    </p:spTree>
    <p:extLst>
      <p:ext uri="{BB962C8B-B14F-4D97-AF65-F5344CB8AC3E}">
        <p14:creationId xmlns:p14="http://schemas.microsoft.com/office/powerpoint/2010/main" val="66650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90BC3-1500-2F01-AEBF-7F83D1B61533}"/>
              </a:ext>
            </a:extLst>
          </p:cNvPr>
          <p:cNvSpPr txBox="1"/>
          <p:nvPr/>
        </p:nvSpPr>
        <p:spPr>
          <a:xfrm>
            <a:off x="2563906" y="277906"/>
            <a:ext cx="5200911" cy="461665"/>
          </a:xfrm>
          <a:prstGeom prst="rect">
            <a:avLst/>
          </a:prstGeom>
          <a:noFill/>
        </p:spPr>
        <p:txBody>
          <a:bodyPr wrap="none" rtlCol="0">
            <a:spAutoFit/>
          </a:bodyPr>
          <a:lstStyle/>
          <a:p>
            <a:r>
              <a:rPr lang="en-IN" sz="2400" dirty="0">
                <a:latin typeface="Arial Black" panose="020B0A04020102020204" pitchFamily="34" charset="0"/>
              </a:rPr>
              <a:t>Heart Disease and Chest Pain</a:t>
            </a:r>
          </a:p>
        </p:txBody>
      </p:sp>
      <p:pic>
        <p:nvPicPr>
          <p:cNvPr id="4" name="Picture 3">
            <a:extLst>
              <a:ext uri="{FF2B5EF4-FFF2-40B4-BE49-F238E27FC236}">
                <a16:creationId xmlns:a16="http://schemas.microsoft.com/office/drawing/2014/main" id="{6CC0B334-A915-E0F8-6790-54215E3C3F0A}"/>
              </a:ext>
            </a:extLst>
          </p:cNvPr>
          <p:cNvPicPr>
            <a:picLocks noChangeAspect="1"/>
          </p:cNvPicPr>
          <p:nvPr/>
        </p:nvPicPr>
        <p:blipFill>
          <a:blip r:embed="rId2"/>
          <a:stretch>
            <a:fillRect/>
          </a:stretch>
        </p:blipFill>
        <p:spPr>
          <a:xfrm>
            <a:off x="220070" y="1230439"/>
            <a:ext cx="3159624" cy="2812643"/>
          </a:xfrm>
          <a:prstGeom prst="rect">
            <a:avLst/>
          </a:prstGeom>
        </p:spPr>
      </p:pic>
      <p:pic>
        <p:nvPicPr>
          <p:cNvPr id="6" name="Picture 5">
            <a:extLst>
              <a:ext uri="{FF2B5EF4-FFF2-40B4-BE49-F238E27FC236}">
                <a16:creationId xmlns:a16="http://schemas.microsoft.com/office/drawing/2014/main" id="{24348B99-ABCD-2AC2-4187-FB6BB7662B01}"/>
              </a:ext>
            </a:extLst>
          </p:cNvPr>
          <p:cNvPicPr>
            <a:picLocks noChangeAspect="1"/>
          </p:cNvPicPr>
          <p:nvPr/>
        </p:nvPicPr>
        <p:blipFill>
          <a:blip r:embed="rId3"/>
          <a:stretch>
            <a:fillRect/>
          </a:stretch>
        </p:blipFill>
        <p:spPr>
          <a:xfrm>
            <a:off x="8350188" y="1288709"/>
            <a:ext cx="3621742" cy="2696102"/>
          </a:xfrm>
          <a:prstGeom prst="rect">
            <a:avLst/>
          </a:prstGeom>
        </p:spPr>
      </p:pic>
      <p:pic>
        <p:nvPicPr>
          <p:cNvPr id="10" name="Picture 9">
            <a:extLst>
              <a:ext uri="{FF2B5EF4-FFF2-40B4-BE49-F238E27FC236}">
                <a16:creationId xmlns:a16="http://schemas.microsoft.com/office/drawing/2014/main" id="{E0864EE2-F9BF-7846-97F6-0C6DBDAC8185}"/>
              </a:ext>
            </a:extLst>
          </p:cNvPr>
          <p:cNvPicPr>
            <a:picLocks noChangeAspect="1"/>
          </p:cNvPicPr>
          <p:nvPr/>
        </p:nvPicPr>
        <p:blipFill>
          <a:blip r:embed="rId4"/>
          <a:stretch>
            <a:fillRect/>
          </a:stretch>
        </p:blipFill>
        <p:spPr>
          <a:xfrm>
            <a:off x="3379694" y="1288709"/>
            <a:ext cx="4892464" cy="3583608"/>
          </a:xfrm>
          <a:prstGeom prst="rect">
            <a:avLst/>
          </a:prstGeom>
        </p:spPr>
      </p:pic>
      <p:sp>
        <p:nvSpPr>
          <p:cNvPr id="11" name="TextBox 10">
            <a:extLst>
              <a:ext uri="{FF2B5EF4-FFF2-40B4-BE49-F238E27FC236}">
                <a16:creationId xmlns:a16="http://schemas.microsoft.com/office/drawing/2014/main" id="{308FF60B-7F6F-1070-A32D-F08D39A52091}"/>
              </a:ext>
            </a:extLst>
          </p:cNvPr>
          <p:cNvSpPr txBox="1"/>
          <p:nvPr/>
        </p:nvSpPr>
        <p:spPr>
          <a:xfrm>
            <a:off x="977152" y="5172635"/>
            <a:ext cx="6755247" cy="923330"/>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Aptos Narrow" panose="020B0004020202020204" pitchFamily="34" charset="0"/>
              </a:rPr>
              <a:t>Non anginal pain is mostly seen in population prone to heart disease.</a:t>
            </a:r>
          </a:p>
          <a:p>
            <a:pPr marL="285750" indent="-285750">
              <a:buFont typeface="Wingdings" panose="05000000000000000000" pitchFamily="2" charset="2"/>
              <a:buChar char="Ø"/>
            </a:pPr>
            <a:r>
              <a:rPr lang="en-IN" dirty="0">
                <a:latin typeface="Aptos Narrow" panose="020B0004020202020204" pitchFamily="34" charset="0"/>
              </a:rPr>
              <a:t>Population in the middle age group suffer more from non anginal pain</a:t>
            </a:r>
          </a:p>
          <a:p>
            <a:pPr marL="285750" indent="-285750">
              <a:buFont typeface="Wingdings" panose="05000000000000000000" pitchFamily="2" charset="2"/>
              <a:buChar char="Ø"/>
            </a:pPr>
            <a:r>
              <a:rPr lang="en-IN" dirty="0">
                <a:latin typeface="Aptos Narrow" panose="020B0004020202020204" pitchFamily="34" charset="0"/>
              </a:rPr>
              <a:t>Non anginal pain is seen more in males than in females</a:t>
            </a:r>
          </a:p>
        </p:txBody>
      </p:sp>
    </p:spTree>
    <p:extLst>
      <p:ext uri="{BB962C8B-B14F-4D97-AF65-F5344CB8AC3E}">
        <p14:creationId xmlns:p14="http://schemas.microsoft.com/office/powerpoint/2010/main" val="394581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E9F0AE-F69D-3D78-D2F6-6FB7ADDDE88E}"/>
              </a:ext>
            </a:extLst>
          </p:cNvPr>
          <p:cNvPicPr>
            <a:picLocks noChangeAspect="1"/>
          </p:cNvPicPr>
          <p:nvPr/>
        </p:nvPicPr>
        <p:blipFill>
          <a:blip r:embed="rId2"/>
          <a:stretch>
            <a:fillRect/>
          </a:stretch>
        </p:blipFill>
        <p:spPr>
          <a:xfrm>
            <a:off x="221791" y="1023195"/>
            <a:ext cx="4350209" cy="2499934"/>
          </a:xfrm>
          <a:prstGeom prst="rect">
            <a:avLst/>
          </a:prstGeom>
        </p:spPr>
      </p:pic>
      <p:pic>
        <p:nvPicPr>
          <p:cNvPr id="5" name="Picture 4">
            <a:extLst>
              <a:ext uri="{FF2B5EF4-FFF2-40B4-BE49-F238E27FC236}">
                <a16:creationId xmlns:a16="http://schemas.microsoft.com/office/drawing/2014/main" id="{44736B15-70E1-2847-127D-504F1400733D}"/>
              </a:ext>
            </a:extLst>
          </p:cNvPr>
          <p:cNvPicPr>
            <a:picLocks noChangeAspect="1"/>
          </p:cNvPicPr>
          <p:nvPr/>
        </p:nvPicPr>
        <p:blipFill>
          <a:blip r:embed="rId3"/>
          <a:stretch>
            <a:fillRect/>
          </a:stretch>
        </p:blipFill>
        <p:spPr>
          <a:xfrm>
            <a:off x="5329080" y="1023195"/>
            <a:ext cx="4708797" cy="2499934"/>
          </a:xfrm>
          <a:prstGeom prst="rect">
            <a:avLst/>
          </a:prstGeom>
        </p:spPr>
      </p:pic>
      <p:pic>
        <p:nvPicPr>
          <p:cNvPr id="7" name="Picture 6">
            <a:extLst>
              <a:ext uri="{FF2B5EF4-FFF2-40B4-BE49-F238E27FC236}">
                <a16:creationId xmlns:a16="http://schemas.microsoft.com/office/drawing/2014/main" id="{77F81008-E37F-EFF0-1609-91FBDD07C349}"/>
              </a:ext>
            </a:extLst>
          </p:cNvPr>
          <p:cNvPicPr>
            <a:picLocks noChangeAspect="1"/>
          </p:cNvPicPr>
          <p:nvPr/>
        </p:nvPicPr>
        <p:blipFill>
          <a:blip r:embed="rId4"/>
          <a:stretch>
            <a:fillRect/>
          </a:stretch>
        </p:blipFill>
        <p:spPr>
          <a:xfrm>
            <a:off x="2448661" y="3680558"/>
            <a:ext cx="5341667" cy="2903472"/>
          </a:xfrm>
          <a:prstGeom prst="rect">
            <a:avLst/>
          </a:prstGeom>
        </p:spPr>
      </p:pic>
      <p:sp>
        <p:nvSpPr>
          <p:cNvPr id="10" name="TextBox 9">
            <a:extLst>
              <a:ext uri="{FF2B5EF4-FFF2-40B4-BE49-F238E27FC236}">
                <a16:creationId xmlns:a16="http://schemas.microsoft.com/office/drawing/2014/main" id="{39668BAF-EF48-94FD-BFF8-918B6F14BD64}"/>
              </a:ext>
            </a:extLst>
          </p:cNvPr>
          <p:cNvSpPr txBox="1"/>
          <p:nvPr/>
        </p:nvSpPr>
        <p:spPr>
          <a:xfrm>
            <a:off x="3989294" y="273970"/>
            <a:ext cx="4966447" cy="461665"/>
          </a:xfrm>
          <a:prstGeom prst="rect">
            <a:avLst/>
          </a:prstGeom>
          <a:noFill/>
        </p:spPr>
        <p:txBody>
          <a:bodyPr wrap="square" rtlCol="0">
            <a:spAutoFit/>
          </a:bodyPr>
          <a:lstStyle/>
          <a:p>
            <a:r>
              <a:rPr lang="en-IN" sz="2400" dirty="0">
                <a:latin typeface="Arial Black" panose="020B0A04020102020204" pitchFamily="34" charset="0"/>
              </a:rPr>
              <a:t>Other Factors</a:t>
            </a:r>
          </a:p>
        </p:txBody>
      </p:sp>
      <p:sp>
        <p:nvSpPr>
          <p:cNvPr id="11" name="TextBox 10">
            <a:extLst>
              <a:ext uri="{FF2B5EF4-FFF2-40B4-BE49-F238E27FC236}">
                <a16:creationId xmlns:a16="http://schemas.microsoft.com/office/drawing/2014/main" id="{8CB0496F-6887-FF9C-9DF9-2815443D0B69}"/>
              </a:ext>
            </a:extLst>
          </p:cNvPr>
          <p:cNvSpPr txBox="1"/>
          <p:nvPr/>
        </p:nvSpPr>
        <p:spPr>
          <a:xfrm>
            <a:off x="8120939" y="3810689"/>
            <a:ext cx="3763018"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Aptos Narrow" panose="020B0004020202020204" pitchFamily="34" charset="0"/>
              </a:rPr>
              <a:t>Blood Pressure increases after 55</a:t>
            </a:r>
          </a:p>
          <a:p>
            <a:pPr marL="285750" indent="-285750">
              <a:buFont typeface="Wingdings" panose="05000000000000000000" pitchFamily="2" charset="2"/>
              <a:buChar char="Ø"/>
            </a:pPr>
            <a:r>
              <a:rPr lang="en-IN" dirty="0">
                <a:latin typeface="Aptos Narrow" panose="020B0004020202020204" pitchFamily="34" charset="0"/>
              </a:rPr>
              <a:t>Cholesterol is also seen to increase </a:t>
            </a:r>
          </a:p>
          <a:p>
            <a:r>
              <a:rPr lang="en-IN" dirty="0">
                <a:latin typeface="Aptos Narrow" panose="020B0004020202020204" pitchFamily="34" charset="0"/>
              </a:rPr>
              <a:t>       after 55</a:t>
            </a:r>
          </a:p>
          <a:p>
            <a:pPr marL="285750" indent="-285750">
              <a:buFont typeface="Wingdings" panose="05000000000000000000" pitchFamily="2" charset="2"/>
              <a:buChar char="Ø"/>
            </a:pPr>
            <a:r>
              <a:rPr lang="en-IN" dirty="0">
                <a:latin typeface="Aptos Narrow" panose="020B0004020202020204" pitchFamily="34" charset="0"/>
              </a:rPr>
              <a:t>Thalach(Max heart rate) decreases </a:t>
            </a:r>
          </a:p>
          <a:p>
            <a:r>
              <a:rPr lang="en-IN" dirty="0">
                <a:latin typeface="Aptos Narrow" panose="020B0004020202020204" pitchFamily="34" charset="0"/>
              </a:rPr>
              <a:t>       as the age increases</a:t>
            </a:r>
          </a:p>
          <a:p>
            <a:r>
              <a:rPr lang="en-IN" dirty="0">
                <a:latin typeface="Aptos Narrow" panose="020B0004020202020204" pitchFamily="34" charset="0"/>
              </a:rPr>
              <a:t> </a:t>
            </a:r>
          </a:p>
        </p:txBody>
      </p:sp>
    </p:spTree>
    <p:extLst>
      <p:ext uri="{BB962C8B-B14F-4D97-AF65-F5344CB8AC3E}">
        <p14:creationId xmlns:p14="http://schemas.microsoft.com/office/powerpoint/2010/main" val="155676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F844F-91BF-39BA-5805-E4771580FDBA}"/>
              </a:ext>
            </a:extLst>
          </p:cNvPr>
          <p:cNvPicPr>
            <a:picLocks noChangeAspect="1"/>
          </p:cNvPicPr>
          <p:nvPr/>
        </p:nvPicPr>
        <p:blipFill>
          <a:blip r:embed="rId2"/>
          <a:stretch>
            <a:fillRect/>
          </a:stretch>
        </p:blipFill>
        <p:spPr>
          <a:xfrm>
            <a:off x="1554086" y="605546"/>
            <a:ext cx="6281067" cy="4208502"/>
          </a:xfrm>
          <a:prstGeom prst="rect">
            <a:avLst/>
          </a:prstGeom>
        </p:spPr>
      </p:pic>
      <p:pic>
        <p:nvPicPr>
          <p:cNvPr id="5" name="Picture 4">
            <a:extLst>
              <a:ext uri="{FF2B5EF4-FFF2-40B4-BE49-F238E27FC236}">
                <a16:creationId xmlns:a16="http://schemas.microsoft.com/office/drawing/2014/main" id="{E2279A82-5407-144E-CD25-56F6ACACE49D}"/>
              </a:ext>
            </a:extLst>
          </p:cNvPr>
          <p:cNvPicPr>
            <a:picLocks noChangeAspect="1"/>
          </p:cNvPicPr>
          <p:nvPr/>
        </p:nvPicPr>
        <p:blipFill>
          <a:blip r:embed="rId3"/>
          <a:stretch>
            <a:fillRect/>
          </a:stretch>
        </p:blipFill>
        <p:spPr>
          <a:xfrm>
            <a:off x="6481008" y="1004692"/>
            <a:ext cx="1196444" cy="519308"/>
          </a:xfrm>
          <a:prstGeom prst="rect">
            <a:avLst/>
          </a:prstGeom>
        </p:spPr>
      </p:pic>
      <p:sp>
        <p:nvSpPr>
          <p:cNvPr id="6" name="TextBox 5">
            <a:extLst>
              <a:ext uri="{FF2B5EF4-FFF2-40B4-BE49-F238E27FC236}">
                <a16:creationId xmlns:a16="http://schemas.microsoft.com/office/drawing/2014/main" id="{8C27549E-011A-6DD8-6F9E-230B02E560D4}"/>
              </a:ext>
            </a:extLst>
          </p:cNvPr>
          <p:cNvSpPr txBox="1"/>
          <p:nvPr/>
        </p:nvSpPr>
        <p:spPr>
          <a:xfrm>
            <a:off x="1111302" y="5342965"/>
            <a:ext cx="8452699"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Aptos Narrow" panose="020B0004020202020204" pitchFamily="34" charset="0"/>
              </a:rPr>
              <a:t>Old peak (ST Depression) value ranges between 0.0-2.0 for those prone to heart disease</a:t>
            </a:r>
          </a:p>
        </p:txBody>
      </p:sp>
    </p:spTree>
    <p:extLst>
      <p:ext uri="{BB962C8B-B14F-4D97-AF65-F5344CB8AC3E}">
        <p14:creationId xmlns:p14="http://schemas.microsoft.com/office/powerpoint/2010/main" val="393368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976-2091-B746-D24E-2FAE1F2B3E3A}"/>
              </a:ext>
            </a:extLst>
          </p:cNvPr>
          <p:cNvSpPr>
            <a:spLocks noGrp="1"/>
          </p:cNvSpPr>
          <p:nvPr>
            <p:ph type="title"/>
          </p:nvPr>
        </p:nvSpPr>
        <p:spPr/>
        <p:txBody>
          <a:bodyPr/>
          <a:lstStyle/>
          <a:p>
            <a:r>
              <a:rPr lang="en-IN" dirty="0"/>
              <a:t>KEY PERFORMANCE INDICATOR</a:t>
            </a:r>
          </a:p>
        </p:txBody>
      </p:sp>
      <p:sp>
        <p:nvSpPr>
          <p:cNvPr id="4" name="TextBox 3">
            <a:extLst>
              <a:ext uri="{FF2B5EF4-FFF2-40B4-BE49-F238E27FC236}">
                <a16:creationId xmlns:a16="http://schemas.microsoft.com/office/drawing/2014/main" id="{D0FE9113-B0B2-BA4A-CCE5-9C8B86FAE64A}"/>
              </a:ext>
            </a:extLst>
          </p:cNvPr>
          <p:cNvSpPr txBox="1"/>
          <p:nvPr/>
        </p:nvSpPr>
        <p:spPr>
          <a:xfrm>
            <a:off x="1219200" y="2619979"/>
            <a:ext cx="6096000" cy="2862322"/>
          </a:xfrm>
          <a:prstGeom prst="rect">
            <a:avLst/>
          </a:prstGeom>
          <a:noFill/>
        </p:spPr>
        <p:txBody>
          <a:bodyPr wrap="square">
            <a:spAutoFit/>
          </a:bodyPr>
          <a:lstStyle/>
          <a:p>
            <a:pPr marL="342900" indent="-342900">
              <a:buAutoNum type="arabicPeriod"/>
            </a:pPr>
            <a:r>
              <a:rPr lang="en-US" dirty="0"/>
              <a:t>Percentage of People Having Heart Disease</a:t>
            </a:r>
          </a:p>
          <a:p>
            <a:pPr marL="342900" indent="-342900">
              <a:buAutoNum type="arabicPeriod"/>
            </a:pPr>
            <a:r>
              <a:rPr lang="en-US" dirty="0"/>
              <a:t>Age Distribution including Gender </a:t>
            </a:r>
          </a:p>
          <a:p>
            <a:pPr marL="342900" indent="-342900">
              <a:buAutoNum type="arabicPeriod"/>
            </a:pPr>
            <a:r>
              <a:rPr lang="en-US" dirty="0"/>
              <a:t>Gender Distribution Based on Heart Disease</a:t>
            </a:r>
          </a:p>
          <a:p>
            <a:pPr marL="342900" indent="-342900">
              <a:buAutoNum type="arabicPeriod"/>
            </a:pPr>
            <a:r>
              <a:rPr lang="en-US" dirty="0"/>
              <a:t>Chest Pain Experienced by People Suffering from Heart Disease</a:t>
            </a:r>
          </a:p>
          <a:p>
            <a:pPr marL="342900" indent="-342900">
              <a:buAutoNum type="arabicPeriod"/>
            </a:pPr>
            <a:r>
              <a:rPr lang="en-US" dirty="0"/>
              <a:t>Blood Pressure, Cholesterol Level and Maximum Heart Rate of People According to their Age and Heart Disease Patients. </a:t>
            </a:r>
          </a:p>
          <a:p>
            <a:pPr marL="342900" indent="-342900">
              <a:buAutoNum type="arabicPeriod"/>
            </a:pPr>
            <a:r>
              <a:rPr lang="en-US" dirty="0"/>
              <a:t>ST Depression Experienced by People according to heart disease patients.</a:t>
            </a:r>
            <a:endParaRPr lang="en-IN" dirty="0"/>
          </a:p>
        </p:txBody>
      </p:sp>
    </p:spTree>
    <p:extLst>
      <p:ext uri="{BB962C8B-B14F-4D97-AF65-F5344CB8AC3E}">
        <p14:creationId xmlns:p14="http://schemas.microsoft.com/office/powerpoint/2010/main" val="213573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B7F-79EB-0499-F5A9-F0D14A8D1357}"/>
              </a:ext>
            </a:extLst>
          </p:cNvPr>
          <p:cNvSpPr>
            <a:spLocks noGrp="1"/>
          </p:cNvSpPr>
          <p:nvPr>
            <p:ph type="title"/>
          </p:nvPr>
        </p:nvSpPr>
        <p:spPr/>
        <p:txBody>
          <a:bodyPr/>
          <a:lstStyle/>
          <a:p>
            <a:r>
              <a:rPr lang="en-IN" dirty="0"/>
              <a:t>CONCLUSION</a:t>
            </a:r>
          </a:p>
        </p:txBody>
      </p:sp>
      <p:sp>
        <p:nvSpPr>
          <p:cNvPr id="9" name="TextBox 8">
            <a:extLst>
              <a:ext uri="{FF2B5EF4-FFF2-40B4-BE49-F238E27FC236}">
                <a16:creationId xmlns:a16="http://schemas.microsoft.com/office/drawing/2014/main" id="{B7B41108-561B-EF42-0A94-E8A9A2A4368D}"/>
              </a:ext>
            </a:extLst>
          </p:cNvPr>
          <p:cNvSpPr txBox="1"/>
          <p:nvPr/>
        </p:nvSpPr>
        <p:spPr>
          <a:xfrm>
            <a:off x="1083236" y="2545976"/>
            <a:ext cx="10320454" cy="5909310"/>
          </a:xfrm>
          <a:prstGeom prst="rect">
            <a:avLst/>
          </a:prstGeom>
          <a:noFill/>
        </p:spPr>
        <p:txBody>
          <a:bodyPr wrap="none" rtlCol="0">
            <a:spAutoFit/>
          </a:bodyPr>
          <a:lstStyle/>
          <a:p>
            <a:pPr marL="285750" indent="-285750">
              <a:buFont typeface="Wingdings" panose="05000000000000000000" pitchFamily="2" charset="2"/>
              <a:buChar char="Ø"/>
            </a:pPr>
            <a:r>
              <a:rPr lang="en-IN" dirty="0"/>
              <a:t>51.31% of the population has heart disease. </a:t>
            </a:r>
          </a:p>
          <a:p>
            <a:pPr marL="285750" indent="-285750">
              <a:buFont typeface="Wingdings" panose="05000000000000000000" pitchFamily="2" charset="2"/>
              <a:buChar char="Ø"/>
            </a:pPr>
            <a:r>
              <a:rPr lang="en-IN" dirty="0"/>
              <a:t>Among the population elderly people(&gt;55) is more.</a:t>
            </a:r>
          </a:p>
          <a:p>
            <a:pPr marL="285750" indent="-285750">
              <a:buFont typeface="Wingdings" panose="05000000000000000000" pitchFamily="2" charset="2"/>
              <a:buChar char="Ø"/>
            </a:pPr>
            <a:r>
              <a:rPr lang="en-IN" dirty="0"/>
              <a:t>More men and women  are from elderly age category</a:t>
            </a:r>
          </a:p>
          <a:p>
            <a:pPr marL="285750" indent="-285750">
              <a:buFont typeface="Wingdings" panose="05000000000000000000" pitchFamily="2" charset="2"/>
              <a:buChar char="Ø"/>
            </a:pPr>
            <a:r>
              <a:rPr lang="en-IN" dirty="0"/>
              <a:t>Middle Age people(Age between 40 and 55) are more prone to heart disease.</a:t>
            </a:r>
          </a:p>
          <a:p>
            <a:pPr marL="285750" indent="-285750">
              <a:buFont typeface="Wingdings" panose="05000000000000000000" pitchFamily="2" charset="2"/>
              <a:buChar char="Ø"/>
            </a:pPr>
            <a:r>
              <a:rPr lang="en-IN" dirty="0"/>
              <a:t>Heart Disease is seen more in male population than in female population.</a:t>
            </a:r>
          </a:p>
          <a:p>
            <a:pPr marL="285750" indent="-285750">
              <a:buFont typeface="Wingdings" panose="05000000000000000000" pitchFamily="2" charset="2"/>
              <a:buChar char="Ø"/>
            </a:pPr>
            <a:r>
              <a:rPr lang="en-IN" dirty="0"/>
              <a:t>Non anginal pain is mostly seen in population prone to heart disease.</a:t>
            </a:r>
          </a:p>
          <a:p>
            <a:pPr marL="285750" indent="-285750">
              <a:buFont typeface="Wingdings" panose="05000000000000000000" pitchFamily="2" charset="2"/>
              <a:buChar char="Ø"/>
            </a:pPr>
            <a:r>
              <a:rPr lang="en-IN" dirty="0"/>
              <a:t>Population in the middle age group suffer more from non anginal pain</a:t>
            </a:r>
          </a:p>
          <a:p>
            <a:pPr marL="285750" indent="-285750">
              <a:buFont typeface="Wingdings" panose="05000000000000000000" pitchFamily="2" charset="2"/>
              <a:buChar char="Ø"/>
            </a:pPr>
            <a:r>
              <a:rPr lang="en-IN" dirty="0"/>
              <a:t>Non anginal pain is seen more in males than in females</a:t>
            </a:r>
          </a:p>
          <a:p>
            <a:pPr marL="285750" indent="-285750">
              <a:buFont typeface="Wingdings" panose="05000000000000000000" pitchFamily="2" charset="2"/>
              <a:buChar char="Ø"/>
            </a:pPr>
            <a:r>
              <a:rPr lang="en-IN" dirty="0"/>
              <a:t>Blood Pressure increases after 55</a:t>
            </a:r>
          </a:p>
          <a:p>
            <a:pPr marL="285750" indent="-285750">
              <a:buFont typeface="Wingdings" panose="05000000000000000000" pitchFamily="2" charset="2"/>
              <a:buChar char="Ø"/>
            </a:pPr>
            <a:r>
              <a:rPr lang="en-IN" dirty="0"/>
              <a:t>Cholesterol is also seen to increase after 55</a:t>
            </a:r>
          </a:p>
          <a:p>
            <a:pPr marL="285750" indent="-285750">
              <a:buFont typeface="Wingdings" panose="05000000000000000000" pitchFamily="2" charset="2"/>
              <a:buChar char="Ø"/>
            </a:pPr>
            <a:r>
              <a:rPr lang="en-IN" dirty="0"/>
              <a:t>Thalach(Max heart rate) decreases as the age increases</a:t>
            </a:r>
          </a:p>
          <a:p>
            <a:pPr marL="285750" indent="-285750">
              <a:buFont typeface="Wingdings" panose="05000000000000000000" pitchFamily="2" charset="2"/>
              <a:buChar char="Ø"/>
            </a:pPr>
            <a:r>
              <a:rPr lang="en-IN" dirty="0"/>
              <a:t>A high cholesterol can cause heart disease . Average cholesterol level is more in female</a:t>
            </a:r>
          </a:p>
          <a:p>
            <a:r>
              <a:rPr lang="en-IN" dirty="0"/>
              <a:t>    than in male.</a:t>
            </a:r>
          </a:p>
          <a:p>
            <a:pPr marL="285750" indent="-285750">
              <a:buFont typeface="Wingdings" panose="05000000000000000000" pitchFamily="2" charset="2"/>
              <a:buChar char="Ø"/>
            </a:pPr>
            <a:r>
              <a:rPr lang="en-IN" dirty="0"/>
              <a:t>Old peak (ST Depression) value ranges between 0.0-2.0 for those prone to heart disease</a:t>
            </a:r>
          </a:p>
          <a:p>
            <a:pPr marL="285750" indent="-285750">
              <a:buFont typeface="Wingdings" panose="05000000000000000000" pitchFamily="2" charset="2"/>
              <a:buChar char="Ø"/>
            </a:pPr>
            <a:endParaRPr lang="en-IN" dirty="0"/>
          </a:p>
          <a:p>
            <a:endParaRPr lang="en-IN" dirty="0"/>
          </a:p>
          <a:p>
            <a:endParaRPr lang="en-IN" dirty="0"/>
          </a:p>
          <a:p>
            <a:pPr marL="285750" indent="-285750">
              <a:buFont typeface="Wingdings" panose="05000000000000000000" pitchFamily="2" charset="2"/>
              <a:buChar char="Ø"/>
            </a:pPr>
            <a:endParaRPr lang="en-IN" dirty="0"/>
          </a:p>
          <a:p>
            <a:r>
              <a:rPr lang="en-IN" dirty="0"/>
              <a:t>       </a:t>
            </a:r>
            <a:endParaRPr lang="en-IN" dirty="0">
              <a:latin typeface="Aptos Narrow" panose="020B0004020202020204" pitchFamily="34" charset="0"/>
            </a:endParaRPr>
          </a:p>
          <a:p>
            <a:pPr marL="285750" indent="-285750">
              <a:buFont typeface="Wingdings" panose="05000000000000000000" pitchFamily="2" charset="2"/>
              <a:buChar char="Ø"/>
            </a:pPr>
            <a:endParaRPr lang="en-IN" dirty="0">
              <a:latin typeface="Aptos Narrow" panose="020B00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12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C1A-2F56-BF19-CBA3-FFAFF44AD19F}"/>
              </a:ext>
            </a:extLst>
          </p:cNvPr>
          <p:cNvSpPr>
            <a:spLocks noGrp="1"/>
          </p:cNvSpPr>
          <p:nvPr>
            <p:ph type="title"/>
          </p:nvPr>
        </p:nvSpPr>
        <p:spPr>
          <a:xfrm>
            <a:off x="1154954" y="1824932"/>
            <a:ext cx="8825660" cy="1406135"/>
          </a:xfrm>
        </p:spPr>
        <p:txBody>
          <a:bodyPr/>
          <a:lstStyle/>
          <a:p>
            <a:r>
              <a:rPr lang="en-IN" dirty="0"/>
              <a:t>                    </a:t>
            </a:r>
            <a:r>
              <a:rPr lang="en-IN" sz="4800" dirty="0"/>
              <a:t>THANK YOU</a:t>
            </a:r>
          </a:p>
        </p:txBody>
      </p:sp>
      <p:sp>
        <p:nvSpPr>
          <p:cNvPr id="3" name="Text Placeholder 2">
            <a:extLst>
              <a:ext uri="{FF2B5EF4-FFF2-40B4-BE49-F238E27FC236}">
                <a16:creationId xmlns:a16="http://schemas.microsoft.com/office/drawing/2014/main" id="{9068E94D-BDDC-ED75-A7ED-4A1DD107CA81}"/>
              </a:ext>
            </a:extLst>
          </p:cNvPr>
          <p:cNvSpPr>
            <a:spLocks noGrp="1"/>
          </p:cNvSpPr>
          <p:nvPr>
            <p:ph type="body" idx="1"/>
          </p:nvPr>
        </p:nvSpPr>
        <p:spPr>
          <a:xfrm>
            <a:off x="1683170" y="6306865"/>
            <a:ext cx="8825659" cy="1102269"/>
          </a:xfrm>
        </p:spPr>
        <p:txBody>
          <a:bodyPr>
            <a:normAutofit/>
          </a:bodyPr>
          <a:lstStyle/>
          <a:p>
            <a:r>
              <a:rPr lang="en-IN" dirty="0">
                <a:solidFill>
                  <a:schemeClr val="tx1"/>
                </a:solidFill>
              </a:rPr>
              <a:t>                                                       END</a:t>
            </a:r>
          </a:p>
        </p:txBody>
      </p:sp>
    </p:spTree>
    <p:extLst>
      <p:ext uri="{BB962C8B-B14F-4D97-AF65-F5344CB8AC3E}">
        <p14:creationId xmlns:p14="http://schemas.microsoft.com/office/powerpoint/2010/main" val="26785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6AFA-46B2-7E6E-D937-9105833C1074}"/>
              </a:ext>
            </a:extLst>
          </p:cNvPr>
          <p:cNvSpPr>
            <a:spLocks noGrp="1"/>
          </p:cNvSpPr>
          <p:nvPr>
            <p:ph type="title"/>
          </p:nvPr>
        </p:nvSpPr>
        <p:spPr/>
        <p:txBody>
          <a:bodyPr/>
          <a:lstStyle/>
          <a:p>
            <a:r>
              <a:rPr lang="en-IN" dirty="0"/>
              <a:t>Project Details</a:t>
            </a:r>
          </a:p>
        </p:txBody>
      </p:sp>
      <p:graphicFrame>
        <p:nvGraphicFramePr>
          <p:cNvPr id="4" name="Content Placeholder 3">
            <a:extLst>
              <a:ext uri="{FF2B5EF4-FFF2-40B4-BE49-F238E27FC236}">
                <a16:creationId xmlns:a16="http://schemas.microsoft.com/office/drawing/2014/main" id="{01B8985F-08F5-0D61-C5DA-449F4783A68E}"/>
              </a:ext>
            </a:extLst>
          </p:cNvPr>
          <p:cNvGraphicFramePr>
            <a:graphicFrameLocks noGrp="1"/>
          </p:cNvGraphicFramePr>
          <p:nvPr>
            <p:ph idx="1"/>
            <p:extLst>
              <p:ext uri="{D42A27DB-BD31-4B8C-83A1-F6EECF244321}">
                <p14:modId xmlns:p14="http://schemas.microsoft.com/office/powerpoint/2010/main" val="1727575555"/>
              </p:ext>
            </p:extLst>
          </p:nvPr>
        </p:nvGraphicFramePr>
        <p:xfrm>
          <a:off x="1165412" y="2603500"/>
          <a:ext cx="8751700" cy="2225040"/>
        </p:xfrm>
        <a:graphic>
          <a:graphicData uri="http://schemas.openxmlformats.org/drawingml/2006/table">
            <a:tbl>
              <a:tblPr firstRow="1" bandRow="1">
                <a:tableStyleId>{5C22544A-7EE6-4342-B048-85BDC9FD1C3A}</a:tableStyleId>
              </a:tblPr>
              <a:tblGrid>
                <a:gridCol w="4370994">
                  <a:extLst>
                    <a:ext uri="{9D8B030D-6E8A-4147-A177-3AD203B41FA5}">
                      <a16:colId xmlns:a16="http://schemas.microsoft.com/office/drawing/2014/main" val="4071506818"/>
                    </a:ext>
                  </a:extLst>
                </a:gridCol>
                <a:gridCol w="4380706">
                  <a:extLst>
                    <a:ext uri="{9D8B030D-6E8A-4147-A177-3AD203B41FA5}">
                      <a16:colId xmlns:a16="http://schemas.microsoft.com/office/drawing/2014/main" val="3794271817"/>
                    </a:ext>
                  </a:extLst>
                </a:gridCol>
              </a:tblGrid>
              <a:tr h="370840">
                <a:tc>
                  <a:txBody>
                    <a:bodyPr/>
                    <a:lstStyle/>
                    <a:p>
                      <a:r>
                        <a:rPr lang="en-IN" dirty="0"/>
                        <a:t>Project Title</a:t>
                      </a:r>
                    </a:p>
                  </a:txBody>
                  <a:tcPr/>
                </a:tc>
                <a:tc>
                  <a:txBody>
                    <a:bodyPr/>
                    <a:lstStyle/>
                    <a:p>
                      <a:r>
                        <a:rPr lang="en-IN" dirty="0"/>
                        <a:t>Heart Disease Diagnostic Analysis</a:t>
                      </a:r>
                    </a:p>
                  </a:txBody>
                  <a:tcPr/>
                </a:tc>
                <a:extLst>
                  <a:ext uri="{0D108BD9-81ED-4DB2-BD59-A6C34878D82A}">
                    <a16:rowId xmlns:a16="http://schemas.microsoft.com/office/drawing/2014/main" val="2604702134"/>
                  </a:ext>
                </a:extLst>
              </a:tr>
              <a:tr h="370840">
                <a:tc>
                  <a:txBody>
                    <a:bodyPr/>
                    <a:lstStyle/>
                    <a:p>
                      <a:r>
                        <a:rPr lang="en-IN" b="1" dirty="0"/>
                        <a:t>Technologies</a:t>
                      </a:r>
                    </a:p>
                  </a:txBody>
                  <a:tcPr/>
                </a:tc>
                <a:tc>
                  <a:txBody>
                    <a:bodyPr/>
                    <a:lstStyle/>
                    <a:p>
                      <a:r>
                        <a:rPr lang="en-IN" b="1" dirty="0"/>
                        <a:t>Data Science</a:t>
                      </a:r>
                    </a:p>
                  </a:txBody>
                  <a:tcPr/>
                </a:tc>
                <a:extLst>
                  <a:ext uri="{0D108BD9-81ED-4DB2-BD59-A6C34878D82A}">
                    <a16:rowId xmlns:a16="http://schemas.microsoft.com/office/drawing/2014/main" val="1712404609"/>
                  </a:ext>
                </a:extLst>
              </a:tr>
              <a:tr h="370840">
                <a:tc>
                  <a:txBody>
                    <a:bodyPr/>
                    <a:lstStyle/>
                    <a:p>
                      <a:r>
                        <a:rPr lang="en-IN" b="1" dirty="0"/>
                        <a:t>Domain</a:t>
                      </a:r>
                    </a:p>
                  </a:txBody>
                  <a:tcPr/>
                </a:tc>
                <a:tc>
                  <a:txBody>
                    <a:bodyPr/>
                    <a:lstStyle/>
                    <a:p>
                      <a:r>
                        <a:rPr lang="en-IN" b="1" dirty="0"/>
                        <a:t>Healthcare</a:t>
                      </a:r>
                    </a:p>
                  </a:txBody>
                  <a:tcPr/>
                </a:tc>
                <a:extLst>
                  <a:ext uri="{0D108BD9-81ED-4DB2-BD59-A6C34878D82A}">
                    <a16:rowId xmlns:a16="http://schemas.microsoft.com/office/drawing/2014/main" val="1172698445"/>
                  </a:ext>
                </a:extLst>
              </a:tr>
              <a:tr h="370840">
                <a:tc>
                  <a:txBody>
                    <a:bodyPr/>
                    <a:lstStyle/>
                    <a:p>
                      <a:r>
                        <a:rPr lang="en-IN" b="1" dirty="0"/>
                        <a:t>Project Difficulties level</a:t>
                      </a:r>
                    </a:p>
                  </a:txBody>
                  <a:tcPr/>
                </a:tc>
                <a:tc>
                  <a:txBody>
                    <a:bodyPr/>
                    <a:lstStyle/>
                    <a:p>
                      <a:r>
                        <a:rPr lang="en-IN" b="1" dirty="0"/>
                        <a:t>Intermediate</a:t>
                      </a:r>
                    </a:p>
                  </a:txBody>
                  <a:tcPr/>
                </a:tc>
                <a:extLst>
                  <a:ext uri="{0D108BD9-81ED-4DB2-BD59-A6C34878D82A}">
                    <a16:rowId xmlns:a16="http://schemas.microsoft.com/office/drawing/2014/main" val="3724620551"/>
                  </a:ext>
                </a:extLst>
              </a:tr>
              <a:tr h="370840">
                <a:tc>
                  <a:txBody>
                    <a:bodyPr/>
                    <a:lstStyle/>
                    <a:p>
                      <a:r>
                        <a:rPr lang="en-IN" b="1" dirty="0"/>
                        <a:t>Programming language used</a:t>
                      </a:r>
                    </a:p>
                  </a:txBody>
                  <a:tcPr/>
                </a:tc>
                <a:tc>
                  <a:txBody>
                    <a:bodyPr/>
                    <a:lstStyle/>
                    <a:p>
                      <a:r>
                        <a:rPr lang="en-IN" b="1" dirty="0"/>
                        <a:t>Python</a:t>
                      </a:r>
                    </a:p>
                  </a:txBody>
                  <a:tcPr/>
                </a:tc>
                <a:extLst>
                  <a:ext uri="{0D108BD9-81ED-4DB2-BD59-A6C34878D82A}">
                    <a16:rowId xmlns:a16="http://schemas.microsoft.com/office/drawing/2014/main" val="807868320"/>
                  </a:ext>
                </a:extLst>
              </a:tr>
              <a:tr h="370840">
                <a:tc>
                  <a:txBody>
                    <a:bodyPr/>
                    <a:lstStyle/>
                    <a:p>
                      <a:r>
                        <a:rPr lang="en-IN" b="1" dirty="0"/>
                        <a:t>Other tools used</a:t>
                      </a:r>
                    </a:p>
                  </a:txBody>
                  <a:tcPr/>
                </a:tc>
                <a:tc>
                  <a:txBody>
                    <a:bodyPr/>
                    <a:lstStyle/>
                    <a:p>
                      <a:r>
                        <a:rPr lang="en-IN" b="1" dirty="0"/>
                        <a:t>Tableau, Jupyter Notebook</a:t>
                      </a:r>
                    </a:p>
                  </a:txBody>
                  <a:tcPr/>
                </a:tc>
                <a:extLst>
                  <a:ext uri="{0D108BD9-81ED-4DB2-BD59-A6C34878D82A}">
                    <a16:rowId xmlns:a16="http://schemas.microsoft.com/office/drawing/2014/main" val="1946067627"/>
                  </a:ext>
                </a:extLst>
              </a:tr>
            </a:tbl>
          </a:graphicData>
        </a:graphic>
      </p:graphicFrame>
    </p:spTree>
    <p:extLst>
      <p:ext uri="{BB962C8B-B14F-4D97-AF65-F5344CB8AC3E}">
        <p14:creationId xmlns:p14="http://schemas.microsoft.com/office/powerpoint/2010/main" val="241952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2A45-586B-E057-4CF7-62704BCB749D}"/>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C2A4C702-8877-37C1-63C3-1252D99E5432}"/>
              </a:ext>
            </a:extLst>
          </p:cNvPr>
          <p:cNvSpPr>
            <a:spLocks noGrp="1"/>
          </p:cNvSpPr>
          <p:nvPr>
            <p:ph type="body" sz="half" idx="2"/>
          </p:nvPr>
        </p:nvSpPr>
        <p:spPr/>
        <p:txBody>
          <a:bodyPr/>
          <a:lstStyle/>
          <a:p>
            <a:r>
              <a:rPr lang="en-IN" dirty="0"/>
              <a:t>Health is real wealth in the pandemic time we all realized the brute effects of covid-19 on all irrespective of any status . You are required to analyse this health and medical data for better future preparation.</a:t>
            </a:r>
          </a:p>
        </p:txBody>
      </p:sp>
    </p:spTree>
    <p:extLst>
      <p:ext uri="{BB962C8B-B14F-4D97-AF65-F5344CB8AC3E}">
        <p14:creationId xmlns:p14="http://schemas.microsoft.com/office/powerpoint/2010/main" val="6156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7D2A-CF81-20CB-2BAB-D8EFBBA7B216}"/>
              </a:ext>
            </a:extLst>
          </p:cNvPr>
          <p:cNvSpPr>
            <a:spLocks noGrp="1"/>
          </p:cNvSpPr>
          <p:nvPr>
            <p:ph type="title"/>
          </p:nvPr>
        </p:nvSpPr>
        <p:spPr/>
        <p:txBody>
          <a:bodyPr/>
          <a:lstStyle/>
          <a:p>
            <a:r>
              <a:rPr lang="en-IN" dirty="0"/>
              <a:t>ARCHITECTURE</a:t>
            </a:r>
          </a:p>
        </p:txBody>
      </p:sp>
      <p:pic>
        <p:nvPicPr>
          <p:cNvPr id="4" name="Picture 3">
            <a:extLst>
              <a:ext uri="{FF2B5EF4-FFF2-40B4-BE49-F238E27FC236}">
                <a16:creationId xmlns:a16="http://schemas.microsoft.com/office/drawing/2014/main" id="{DEAFC7B8-2F82-B663-9741-AB697F06332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flipV="1">
            <a:off x="649942" y="2640105"/>
            <a:ext cx="706965" cy="706965"/>
          </a:xfrm>
          <a:prstGeom prst="rect">
            <a:avLst/>
          </a:prstGeom>
        </p:spPr>
      </p:pic>
      <p:sp>
        <p:nvSpPr>
          <p:cNvPr id="5" name="Arrow: Right 4">
            <a:extLst>
              <a:ext uri="{FF2B5EF4-FFF2-40B4-BE49-F238E27FC236}">
                <a16:creationId xmlns:a16="http://schemas.microsoft.com/office/drawing/2014/main" id="{5AC5A343-A767-4477-B806-E5FFB3E8BF02}"/>
              </a:ext>
            </a:extLst>
          </p:cNvPr>
          <p:cNvSpPr/>
          <p:nvPr/>
        </p:nvSpPr>
        <p:spPr>
          <a:xfrm>
            <a:off x="1586754" y="2894706"/>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036F768-8767-0D5D-0445-96E7CC94ACBE}"/>
              </a:ext>
            </a:extLst>
          </p:cNvPr>
          <p:cNvSpPr txBox="1"/>
          <p:nvPr/>
        </p:nvSpPr>
        <p:spPr>
          <a:xfrm>
            <a:off x="556436" y="3424518"/>
            <a:ext cx="1030318" cy="253916"/>
          </a:xfrm>
          <a:prstGeom prst="rect">
            <a:avLst/>
          </a:prstGeom>
          <a:noFill/>
        </p:spPr>
        <p:txBody>
          <a:bodyPr wrap="square" rtlCol="0">
            <a:spAutoFit/>
          </a:bodyPr>
          <a:lstStyle/>
          <a:p>
            <a:r>
              <a:rPr lang="en-IN" sz="1050" dirty="0">
                <a:latin typeface="Arial Black" panose="020B0A04020102020204" pitchFamily="34" charset="0"/>
              </a:rPr>
              <a:t>Real world</a:t>
            </a:r>
          </a:p>
        </p:txBody>
      </p:sp>
      <p:sp>
        <p:nvSpPr>
          <p:cNvPr id="8" name="Flowchart: Process 7">
            <a:extLst>
              <a:ext uri="{FF2B5EF4-FFF2-40B4-BE49-F238E27FC236}">
                <a16:creationId xmlns:a16="http://schemas.microsoft.com/office/drawing/2014/main" id="{9862D967-EB04-0518-62F7-61C1F44D2435}"/>
              </a:ext>
            </a:extLst>
          </p:cNvPr>
          <p:cNvSpPr/>
          <p:nvPr/>
        </p:nvSpPr>
        <p:spPr>
          <a:xfrm>
            <a:off x="2327589" y="2683029"/>
            <a:ext cx="1174376" cy="783729"/>
          </a:xfrm>
          <a:prstGeom prst="flowChartProcess">
            <a:avLst/>
          </a:prstGeom>
          <a:solidFill>
            <a:schemeClr val="accent4">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Raw Data Collection</a:t>
            </a:r>
          </a:p>
        </p:txBody>
      </p:sp>
      <p:sp>
        <p:nvSpPr>
          <p:cNvPr id="9" name="Arrow: Right 8">
            <a:extLst>
              <a:ext uri="{FF2B5EF4-FFF2-40B4-BE49-F238E27FC236}">
                <a16:creationId xmlns:a16="http://schemas.microsoft.com/office/drawing/2014/main" id="{119CED43-37BA-81E2-CBEF-979B016D2E82}"/>
              </a:ext>
            </a:extLst>
          </p:cNvPr>
          <p:cNvSpPr/>
          <p:nvPr/>
        </p:nvSpPr>
        <p:spPr>
          <a:xfrm>
            <a:off x="3731812" y="2894706"/>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a:extLst>
              <a:ext uri="{FF2B5EF4-FFF2-40B4-BE49-F238E27FC236}">
                <a16:creationId xmlns:a16="http://schemas.microsoft.com/office/drawing/2014/main" id="{E25A6EDF-DF5C-7BF6-4DA0-984BF630D5B5}"/>
              </a:ext>
            </a:extLst>
          </p:cNvPr>
          <p:cNvSpPr/>
          <p:nvPr/>
        </p:nvSpPr>
        <p:spPr>
          <a:xfrm>
            <a:off x="4472647" y="2682135"/>
            <a:ext cx="1174376" cy="783729"/>
          </a:xfrm>
          <a:prstGeom prst="flowChartProcess">
            <a:avLst/>
          </a:prstGeom>
          <a:solidFill>
            <a:schemeClr val="bg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Importing Libraries in Python</a:t>
            </a:r>
          </a:p>
        </p:txBody>
      </p:sp>
      <p:sp>
        <p:nvSpPr>
          <p:cNvPr id="11" name="Arrow: Right 10">
            <a:extLst>
              <a:ext uri="{FF2B5EF4-FFF2-40B4-BE49-F238E27FC236}">
                <a16:creationId xmlns:a16="http://schemas.microsoft.com/office/drawing/2014/main" id="{D5381A8C-8F57-9C00-8187-032F14D2CCBA}"/>
              </a:ext>
            </a:extLst>
          </p:cNvPr>
          <p:cNvSpPr/>
          <p:nvPr/>
        </p:nvSpPr>
        <p:spPr>
          <a:xfrm>
            <a:off x="5840506" y="2903493"/>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Process 11">
            <a:extLst>
              <a:ext uri="{FF2B5EF4-FFF2-40B4-BE49-F238E27FC236}">
                <a16:creationId xmlns:a16="http://schemas.microsoft.com/office/drawing/2014/main" id="{6D79BA15-6C5B-5392-D8BE-6425D9BB4D9E}"/>
              </a:ext>
            </a:extLst>
          </p:cNvPr>
          <p:cNvSpPr/>
          <p:nvPr/>
        </p:nvSpPr>
        <p:spPr>
          <a:xfrm>
            <a:off x="6607999" y="2640789"/>
            <a:ext cx="1174376" cy="783729"/>
          </a:xfrm>
          <a:prstGeom prst="flowChartProcess">
            <a:avLst/>
          </a:prstGeom>
          <a:solidFill>
            <a:srgbClr val="002060"/>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Load Dataset</a:t>
            </a:r>
          </a:p>
        </p:txBody>
      </p:sp>
      <p:sp>
        <p:nvSpPr>
          <p:cNvPr id="13" name="Arrow: Right 12">
            <a:extLst>
              <a:ext uri="{FF2B5EF4-FFF2-40B4-BE49-F238E27FC236}">
                <a16:creationId xmlns:a16="http://schemas.microsoft.com/office/drawing/2014/main" id="{6BA0A325-8D8A-8B1F-8E49-2BC01B5C100B}"/>
              </a:ext>
            </a:extLst>
          </p:cNvPr>
          <p:cNvSpPr/>
          <p:nvPr/>
        </p:nvSpPr>
        <p:spPr>
          <a:xfrm rot="5400000">
            <a:off x="9070405" y="3757947"/>
            <a:ext cx="510988" cy="1845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Process 13">
            <a:extLst>
              <a:ext uri="{FF2B5EF4-FFF2-40B4-BE49-F238E27FC236}">
                <a16:creationId xmlns:a16="http://schemas.microsoft.com/office/drawing/2014/main" id="{8CDE2817-5A79-8E4D-0D59-DD4D9CE3126A}"/>
              </a:ext>
            </a:extLst>
          </p:cNvPr>
          <p:cNvSpPr/>
          <p:nvPr/>
        </p:nvSpPr>
        <p:spPr>
          <a:xfrm>
            <a:off x="8870340" y="2640789"/>
            <a:ext cx="1174376" cy="783729"/>
          </a:xfrm>
          <a:prstGeom prst="flowChartProcess">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Data Pre-processing</a:t>
            </a:r>
          </a:p>
        </p:txBody>
      </p:sp>
      <p:sp>
        <p:nvSpPr>
          <p:cNvPr id="15" name="Arrow: Right 14">
            <a:extLst>
              <a:ext uri="{FF2B5EF4-FFF2-40B4-BE49-F238E27FC236}">
                <a16:creationId xmlns:a16="http://schemas.microsoft.com/office/drawing/2014/main" id="{0BA539DD-9E71-9C65-80E6-C6652A575D64}"/>
              </a:ext>
            </a:extLst>
          </p:cNvPr>
          <p:cNvSpPr/>
          <p:nvPr/>
        </p:nvSpPr>
        <p:spPr>
          <a:xfrm>
            <a:off x="8070863" y="2892198"/>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lowchart: Process 16">
            <a:extLst>
              <a:ext uri="{FF2B5EF4-FFF2-40B4-BE49-F238E27FC236}">
                <a16:creationId xmlns:a16="http://schemas.microsoft.com/office/drawing/2014/main" id="{DC884144-0FF4-BF48-9F2E-2C8268DE559C}"/>
              </a:ext>
            </a:extLst>
          </p:cNvPr>
          <p:cNvSpPr/>
          <p:nvPr/>
        </p:nvSpPr>
        <p:spPr>
          <a:xfrm>
            <a:off x="8870340" y="4283952"/>
            <a:ext cx="1174376" cy="783729"/>
          </a:xfrm>
          <a:prstGeom prst="flowChartProcess">
            <a:avLst/>
          </a:prstGeom>
          <a:solidFill>
            <a:schemeClr val="accent2">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Exploratory Data Analysis</a:t>
            </a:r>
          </a:p>
        </p:txBody>
      </p:sp>
      <p:sp>
        <p:nvSpPr>
          <p:cNvPr id="18" name="Arrow: Right 17">
            <a:extLst>
              <a:ext uri="{FF2B5EF4-FFF2-40B4-BE49-F238E27FC236}">
                <a16:creationId xmlns:a16="http://schemas.microsoft.com/office/drawing/2014/main" id="{58DEB7FB-426E-83A7-A4FE-2F37575BDFC1}"/>
              </a:ext>
            </a:extLst>
          </p:cNvPr>
          <p:cNvSpPr/>
          <p:nvPr/>
        </p:nvSpPr>
        <p:spPr>
          <a:xfrm rot="10800000">
            <a:off x="8070863" y="4585722"/>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Process 18">
            <a:extLst>
              <a:ext uri="{FF2B5EF4-FFF2-40B4-BE49-F238E27FC236}">
                <a16:creationId xmlns:a16="http://schemas.microsoft.com/office/drawing/2014/main" id="{28FB162F-5207-01E2-B91F-6F657660A5C3}"/>
              </a:ext>
            </a:extLst>
          </p:cNvPr>
          <p:cNvSpPr/>
          <p:nvPr/>
        </p:nvSpPr>
        <p:spPr>
          <a:xfrm>
            <a:off x="6607999" y="4283952"/>
            <a:ext cx="1174376" cy="783729"/>
          </a:xfrm>
          <a:prstGeom prst="flowChartProcess">
            <a:avLst/>
          </a:prstGeom>
          <a:solidFill>
            <a:schemeClr val="accent1">
              <a:lumMod val="40000"/>
              <a:lumOff val="6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Data Modelling</a:t>
            </a:r>
          </a:p>
        </p:txBody>
      </p:sp>
      <p:sp>
        <p:nvSpPr>
          <p:cNvPr id="20" name="Arrow: Right 19">
            <a:extLst>
              <a:ext uri="{FF2B5EF4-FFF2-40B4-BE49-F238E27FC236}">
                <a16:creationId xmlns:a16="http://schemas.microsoft.com/office/drawing/2014/main" id="{532D973C-6D4B-B534-557B-10E0773B2FB3}"/>
              </a:ext>
            </a:extLst>
          </p:cNvPr>
          <p:cNvSpPr/>
          <p:nvPr/>
        </p:nvSpPr>
        <p:spPr>
          <a:xfrm rot="10800000">
            <a:off x="5840506" y="4636645"/>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lowchart: Process 20">
            <a:extLst>
              <a:ext uri="{FF2B5EF4-FFF2-40B4-BE49-F238E27FC236}">
                <a16:creationId xmlns:a16="http://schemas.microsoft.com/office/drawing/2014/main" id="{20A62CD9-937B-46CF-D1EB-F778A6B2804C}"/>
              </a:ext>
            </a:extLst>
          </p:cNvPr>
          <p:cNvSpPr/>
          <p:nvPr/>
        </p:nvSpPr>
        <p:spPr>
          <a:xfrm>
            <a:off x="4537877" y="4283951"/>
            <a:ext cx="1174376" cy="783729"/>
          </a:xfrm>
          <a:prstGeom prst="flowChartProcess">
            <a:avLst/>
          </a:prstGeom>
          <a:solidFill>
            <a:schemeClr val="bg1">
              <a:lumMod val="6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Tableau</a:t>
            </a:r>
          </a:p>
        </p:txBody>
      </p:sp>
      <p:sp>
        <p:nvSpPr>
          <p:cNvPr id="22" name="Arrow: Right 21">
            <a:extLst>
              <a:ext uri="{FF2B5EF4-FFF2-40B4-BE49-F238E27FC236}">
                <a16:creationId xmlns:a16="http://schemas.microsoft.com/office/drawing/2014/main" id="{EED1DF76-5D04-DB02-DF1C-5BB6FFF38624}"/>
              </a:ext>
            </a:extLst>
          </p:cNvPr>
          <p:cNvSpPr/>
          <p:nvPr/>
        </p:nvSpPr>
        <p:spPr>
          <a:xfrm rot="10800000">
            <a:off x="3733556" y="4585644"/>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Flowchart: Process 22">
            <a:extLst>
              <a:ext uri="{FF2B5EF4-FFF2-40B4-BE49-F238E27FC236}">
                <a16:creationId xmlns:a16="http://schemas.microsoft.com/office/drawing/2014/main" id="{48FB5FEB-180B-0B76-073F-F62F68ACE79A}"/>
              </a:ext>
            </a:extLst>
          </p:cNvPr>
          <p:cNvSpPr/>
          <p:nvPr/>
        </p:nvSpPr>
        <p:spPr>
          <a:xfrm>
            <a:off x="2326215" y="4334874"/>
            <a:ext cx="1174376" cy="783729"/>
          </a:xfrm>
          <a:prstGeom prst="flowChartProcess">
            <a:avLst/>
          </a:prstGeom>
          <a:solidFill>
            <a:schemeClr val="accent6">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Insights</a:t>
            </a:r>
          </a:p>
        </p:txBody>
      </p:sp>
      <p:sp>
        <p:nvSpPr>
          <p:cNvPr id="26" name="Arrow: Bent 25">
            <a:extLst>
              <a:ext uri="{FF2B5EF4-FFF2-40B4-BE49-F238E27FC236}">
                <a16:creationId xmlns:a16="http://schemas.microsoft.com/office/drawing/2014/main" id="{2BCC929A-4AB9-A973-F563-7725FB91FF3D}"/>
              </a:ext>
            </a:extLst>
          </p:cNvPr>
          <p:cNvSpPr/>
          <p:nvPr/>
        </p:nvSpPr>
        <p:spPr>
          <a:xfrm rot="16200000">
            <a:off x="1075373" y="3744923"/>
            <a:ext cx="711140" cy="1432682"/>
          </a:xfrm>
          <a:prstGeom prst="bentArrow">
            <a:avLst>
              <a:gd name="adj1" fmla="val 25000"/>
              <a:gd name="adj2" fmla="val 25000"/>
              <a:gd name="adj3" fmla="val 25000"/>
              <a:gd name="adj4" fmla="val 714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a:extLst>
              <a:ext uri="{FF2B5EF4-FFF2-40B4-BE49-F238E27FC236}">
                <a16:creationId xmlns:a16="http://schemas.microsoft.com/office/drawing/2014/main" id="{657DE232-CEC5-3936-65B4-FB59BA146AD6}"/>
              </a:ext>
            </a:extLst>
          </p:cNvPr>
          <p:cNvSpPr txBox="1"/>
          <p:nvPr/>
        </p:nvSpPr>
        <p:spPr>
          <a:xfrm>
            <a:off x="605044" y="4933937"/>
            <a:ext cx="1432683" cy="261610"/>
          </a:xfrm>
          <a:prstGeom prst="rect">
            <a:avLst/>
          </a:prstGeom>
          <a:noFill/>
        </p:spPr>
        <p:txBody>
          <a:bodyPr wrap="square" rtlCol="0">
            <a:spAutoFit/>
          </a:bodyPr>
          <a:lstStyle/>
          <a:p>
            <a:r>
              <a:rPr lang="en-IN" sz="1100" dirty="0">
                <a:latin typeface="Arial Black" panose="020B0A04020102020204" pitchFamily="34" charset="0"/>
              </a:rPr>
              <a:t>Reporting</a:t>
            </a:r>
          </a:p>
        </p:txBody>
      </p:sp>
    </p:spTree>
    <p:extLst>
      <p:ext uri="{BB962C8B-B14F-4D97-AF65-F5344CB8AC3E}">
        <p14:creationId xmlns:p14="http://schemas.microsoft.com/office/powerpoint/2010/main" val="37019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1935-C055-9429-8222-388E977443A6}"/>
              </a:ext>
            </a:extLst>
          </p:cNvPr>
          <p:cNvSpPr>
            <a:spLocks noGrp="1"/>
          </p:cNvSpPr>
          <p:nvPr>
            <p:ph type="title"/>
          </p:nvPr>
        </p:nvSpPr>
        <p:spPr/>
        <p:txBody>
          <a:bodyPr/>
          <a:lstStyle/>
          <a:p>
            <a:r>
              <a:rPr lang="en-IN" dirty="0"/>
              <a:t>Dataset Information </a:t>
            </a:r>
          </a:p>
        </p:txBody>
      </p:sp>
      <p:sp>
        <p:nvSpPr>
          <p:cNvPr id="3" name="Content Placeholder 2">
            <a:extLst>
              <a:ext uri="{FF2B5EF4-FFF2-40B4-BE49-F238E27FC236}">
                <a16:creationId xmlns:a16="http://schemas.microsoft.com/office/drawing/2014/main" id="{89FA53DC-91C7-4DA9-43C0-9A9641E18E82}"/>
              </a:ext>
            </a:extLst>
          </p:cNvPr>
          <p:cNvSpPr>
            <a:spLocks noGrp="1"/>
          </p:cNvSpPr>
          <p:nvPr>
            <p:ph idx="1"/>
          </p:nvPr>
        </p:nvSpPr>
        <p:spPr>
          <a:xfrm>
            <a:off x="383990" y="2321859"/>
            <a:ext cx="11548034" cy="4374775"/>
          </a:xfrm>
        </p:spPr>
        <p:txBody>
          <a:bodyPr>
            <a:normAutofit fontScale="77500" lnSpcReduction="20000"/>
          </a:bodyPr>
          <a:lstStyle/>
          <a:p>
            <a:pPr marL="0" indent="0">
              <a:buNone/>
            </a:pPr>
            <a:r>
              <a:rPr lang="en-IN" sz="1600" dirty="0">
                <a:solidFill>
                  <a:schemeClr val="tx1"/>
                </a:solidFill>
              </a:rPr>
              <a:t>The data extracts various information such as Heart Disease rates, Heart Disease by gender , by age. </a:t>
            </a:r>
          </a:p>
          <a:p>
            <a:pPr marL="0" indent="0">
              <a:buNone/>
            </a:pPr>
            <a:endParaRPr lang="en-IN" sz="1600" dirty="0">
              <a:solidFill>
                <a:schemeClr val="tx1"/>
              </a:solidFill>
            </a:endParaRPr>
          </a:p>
          <a:p>
            <a:pPr algn="l"/>
            <a:r>
              <a:rPr lang="en-IN" sz="1400" b="1" i="0" dirty="0">
                <a:solidFill>
                  <a:srgbClr val="000000"/>
                </a:solidFill>
                <a:effectLst/>
                <a:latin typeface="Helvetica Neue"/>
              </a:rPr>
              <a:t>age: </a:t>
            </a:r>
            <a:r>
              <a:rPr lang="en-IN" sz="1400" b="0" i="0" dirty="0">
                <a:solidFill>
                  <a:srgbClr val="000000"/>
                </a:solidFill>
                <a:effectLst/>
                <a:latin typeface="Helvetica Neue"/>
              </a:rPr>
              <a:t>age of people in the population</a:t>
            </a:r>
          </a:p>
          <a:p>
            <a:pPr algn="l"/>
            <a:r>
              <a:rPr lang="en-IN" sz="1400" b="1" i="0" dirty="0">
                <a:solidFill>
                  <a:srgbClr val="000000"/>
                </a:solidFill>
                <a:effectLst/>
                <a:latin typeface="Helvetica Neue"/>
              </a:rPr>
              <a:t>sex: </a:t>
            </a:r>
            <a:r>
              <a:rPr lang="en-IN" sz="1400" b="0" i="0" dirty="0">
                <a:solidFill>
                  <a:srgbClr val="000000"/>
                </a:solidFill>
                <a:effectLst/>
                <a:latin typeface="Helvetica Neue"/>
              </a:rPr>
              <a:t>sex of person     (1-Male , 0-Feamle)</a:t>
            </a:r>
          </a:p>
          <a:p>
            <a:pPr algn="l"/>
            <a:r>
              <a:rPr lang="en-IN" sz="1400" b="1" i="0" dirty="0">
                <a:solidFill>
                  <a:srgbClr val="000000"/>
                </a:solidFill>
                <a:effectLst/>
                <a:latin typeface="Helvetica Neue"/>
              </a:rPr>
              <a:t>cp: </a:t>
            </a:r>
            <a:r>
              <a:rPr lang="en-IN" sz="1400" b="0" i="0" dirty="0">
                <a:solidFill>
                  <a:srgbClr val="000000"/>
                </a:solidFill>
                <a:effectLst/>
                <a:latin typeface="Helvetica Neue"/>
              </a:rPr>
              <a:t>chest pain type     ( 0-typical angina,1-atypical angina,2-non_anginal pain,3-asymptomatic)</a:t>
            </a:r>
          </a:p>
          <a:p>
            <a:pPr algn="l"/>
            <a:r>
              <a:rPr lang="en-IN" sz="1400" b="1" i="0" dirty="0">
                <a:solidFill>
                  <a:srgbClr val="000000"/>
                </a:solidFill>
                <a:effectLst/>
                <a:latin typeface="Helvetica Neue"/>
              </a:rPr>
              <a:t>trestbps</a:t>
            </a:r>
            <a:r>
              <a:rPr lang="en-IN" sz="1400" b="0" i="0" dirty="0">
                <a:solidFill>
                  <a:srgbClr val="000000"/>
                </a:solidFill>
                <a:effectLst/>
                <a:latin typeface="Helvetica Neue"/>
              </a:rPr>
              <a:t>: resting blood pressure</a:t>
            </a:r>
          </a:p>
          <a:p>
            <a:pPr algn="l"/>
            <a:r>
              <a:rPr lang="en-IN" sz="1400" b="1" i="0" dirty="0">
                <a:solidFill>
                  <a:srgbClr val="000000"/>
                </a:solidFill>
                <a:effectLst/>
                <a:latin typeface="Helvetica Neue"/>
              </a:rPr>
              <a:t>chol</a:t>
            </a:r>
            <a:r>
              <a:rPr lang="en-IN" sz="1400" b="0" i="0" dirty="0">
                <a:solidFill>
                  <a:srgbClr val="000000"/>
                </a:solidFill>
                <a:effectLst/>
                <a:latin typeface="Helvetica Neue"/>
              </a:rPr>
              <a:t>:serum cholesterol in mg/dl</a:t>
            </a:r>
          </a:p>
          <a:p>
            <a:r>
              <a:rPr lang="en-IN" sz="1400" b="1" dirty="0">
                <a:solidFill>
                  <a:srgbClr val="000000"/>
                </a:solidFill>
                <a:latin typeface="Helvetica Neue"/>
              </a:rPr>
              <a:t>fbs</a:t>
            </a:r>
            <a:r>
              <a:rPr lang="en-IN" sz="1400" dirty="0">
                <a:solidFill>
                  <a:srgbClr val="000000"/>
                </a:solidFill>
                <a:latin typeface="Helvetica Neue"/>
              </a:rPr>
              <a:t>:</a:t>
            </a:r>
            <a:r>
              <a:rPr lang="en-IN" sz="1400" b="1" dirty="0">
                <a:solidFill>
                  <a:srgbClr val="000000"/>
                </a:solidFill>
                <a:latin typeface="Helvetica Neue"/>
              </a:rPr>
              <a:t> </a:t>
            </a:r>
            <a:r>
              <a:rPr lang="en-IN" sz="1400" b="0" i="0" dirty="0">
                <a:solidFill>
                  <a:srgbClr val="000000"/>
                </a:solidFill>
                <a:effectLst/>
                <a:latin typeface="Helvetica Neue"/>
              </a:rPr>
              <a:t>fasting blood sugar &gt; 120 mg/dl    (1-True , 0-False)</a:t>
            </a:r>
          </a:p>
          <a:p>
            <a:pPr algn="l"/>
            <a:r>
              <a:rPr lang="en-IN" sz="1400" b="1" i="0" dirty="0">
                <a:solidFill>
                  <a:srgbClr val="000000"/>
                </a:solidFill>
                <a:effectLst/>
                <a:latin typeface="Helvetica Neue"/>
              </a:rPr>
              <a:t>restecg: </a:t>
            </a:r>
            <a:r>
              <a:rPr lang="en-IN" sz="1400" b="0" i="0" dirty="0">
                <a:solidFill>
                  <a:srgbClr val="000000"/>
                </a:solidFill>
                <a:effectLst/>
                <a:latin typeface="Helvetica Neue"/>
              </a:rPr>
              <a:t>resting electrocardiographic results    (values 0-normal, 1-having ST-T wave abnormality,2-probable or definite left ventricular hypertrophy by Estes' criteria)</a:t>
            </a:r>
          </a:p>
          <a:p>
            <a:pPr algn="l"/>
            <a:r>
              <a:rPr lang="en-IN" sz="1400" b="1" i="0" dirty="0">
                <a:solidFill>
                  <a:srgbClr val="000000"/>
                </a:solidFill>
                <a:effectLst/>
                <a:latin typeface="Helvetica Neue"/>
              </a:rPr>
              <a:t>thalach: </a:t>
            </a:r>
            <a:r>
              <a:rPr lang="en-IN" sz="1400" b="0" i="0" dirty="0">
                <a:solidFill>
                  <a:srgbClr val="000000"/>
                </a:solidFill>
                <a:effectLst/>
                <a:latin typeface="Helvetica Neue"/>
              </a:rPr>
              <a:t>maximum heart rate achieved</a:t>
            </a:r>
          </a:p>
          <a:p>
            <a:pPr algn="l"/>
            <a:r>
              <a:rPr lang="en-IN" sz="1400" b="1" i="0" dirty="0">
                <a:solidFill>
                  <a:srgbClr val="000000"/>
                </a:solidFill>
                <a:effectLst/>
                <a:latin typeface="Helvetica Neue"/>
              </a:rPr>
              <a:t>exang: </a:t>
            </a:r>
            <a:r>
              <a:rPr lang="en-IN" sz="1400" b="0" i="0" dirty="0">
                <a:solidFill>
                  <a:srgbClr val="000000"/>
                </a:solidFill>
                <a:effectLst/>
                <a:latin typeface="Helvetica Neue"/>
              </a:rPr>
              <a:t>exercise induced angina    (1-Presence, 0-Absence)</a:t>
            </a:r>
          </a:p>
          <a:p>
            <a:pPr algn="l"/>
            <a:r>
              <a:rPr lang="en-IN" sz="1400" b="1" i="0" dirty="0">
                <a:solidFill>
                  <a:srgbClr val="000000"/>
                </a:solidFill>
                <a:effectLst/>
                <a:latin typeface="Helvetica Neue"/>
              </a:rPr>
              <a:t>oldpeak</a:t>
            </a:r>
            <a:r>
              <a:rPr lang="en-IN" sz="1400" b="0" i="0" dirty="0">
                <a:solidFill>
                  <a:srgbClr val="000000"/>
                </a:solidFill>
                <a:effectLst/>
                <a:latin typeface="Helvetica Neue"/>
              </a:rPr>
              <a:t>: ST depression induced by exercise relative to rest</a:t>
            </a:r>
          </a:p>
          <a:p>
            <a:pPr algn="l"/>
            <a:r>
              <a:rPr lang="en-IN" sz="1400" b="1" i="0" dirty="0">
                <a:solidFill>
                  <a:srgbClr val="000000"/>
                </a:solidFill>
                <a:effectLst/>
                <a:latin typeface="Helvetica Neue"/>
              </a:rPr>
              <a:t>slope: </a:t>
            </a:r>
            <a:r>
              <a:rPr lang="en-IN" sz="1400" b="0" i="0" dirty="0">
                <a:solidFill>
                  <a:srgbClr val="000000"/>
                </a:solidFill>
                <a:effectLst/>
                <a:latin typeface="Helvetica Neue"/>
              </a:rPr>
              <a:t>the slope of the peak exercise ST segment (0-downslopping, 1-flat, 2-upslopping)</a:t>
            </a:r>
          </a:p>
          <a:p>
            <a:pPr algn="l"/>
            <a:r>
              <a:rPr lang="en-IN" sz="1400" b="1" i="0" dirty="0">
                <a:solidFill>
                  <a:srgbClr val="000000"/>
                </a:solidFill>
                <a:effectLst/>
                <a:latin typeface="Helvetica Neue"/>
              </a:rPr>
              <a:t>ca: </a:t>
            </a:r>
            <a:r>
              <a:rPr lang="en-IN" sz="1400" b="0" i="0" dirty="0">
                <a:solidFill>
                  <a:srgbClr val="000000"/>
                </a:solidFill>
                <a:effectLst/>
                <a:latin typeface="Helvetica Neue"/>
              </a:rPr>
              <a:t>number of major vessels (0-3) coloured by fluoroscopy</a:t>
            </a:r>
          </a:p>
          <a:p>
            <a:pPr algn="l"/>
            <a:r>
              <a:rPr lang="en-IN" sz="1400" b="1" i="0" dirty="0">
                <a:solidFill>
                  <a:srgbClr val="000000"/>
                </a:solidFill>
                <a:effectLst/>
                <a:latin typeface="Helvetica Neue"/>
              </a:rPr>
              <a:t>thal:</a:t>
            </a:r>
            <a:r>
              <a:rPr lang="en-IN" sz="1400" b="0" i="0" dirty="0">
                <a:solidFill>
                  <a:srgbClr val="000000"/>
                </a:solidFill>
                <a:effectLst/>
                <a:latin typeface="Helvetica Neue"/>
              </a:rPr>
              <a:t>1 - normal, 2- fixed defect , 3 - reversible defect, 0- Null</a:t>
            </a:r>
          </a:p>
          <a:p>
            <a:pPr algn="l"/>
            <a:r>
              <a:rPr lang="en-IN" sz="1400" b="1" i="0" dirty="0">
                <a:solidFill>
                  <a:srgbClr val="000000"/>
                </a:solidFill>
                <a:effectLst/>
                <a:latin typeface="Helvetica Neue"/>
              </a:rPr>
              <a:t>target</a:t>
            </a:r>
            <a:r>
              <a:rPr lang="en-IN" sz="1400" i="0" dirty="0">
                <a:solidFill>
                  <a:srgbClr val="000000"/>
                </a:solidFill>
                <a:effectLst/>
                <a:latin typeface="Helvetica Neue"/>
              </a:rPr>
              <a:t>: Heart disease ( 0-No , 1-Yes)</a:t>
            </a:r>
          </a:p>
          <a:p>
            <a:pPr>
              <a:buFont typeface="Wingdings" panose="05000000000000000000" pitchFamily="2" charset="2"/>
              <a:buChar char="Ø"/>
            </a:pPr>
            <a:endParaRPr lang="en-IN" sz="1400"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43901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FD59-6FF3-7CC0-8F78-D87D174DD360}"/>
              </a:ext>
            </a:extLst>
          </p:cNvPr>
          <p:cNvSpPr>
            <a:spLocks noGrp="1"/>
          </p:cNvSpPr>
          <p:nvPr>
            <p:ph type="title"/>
          </p:nvPr>
        </p:nvSpPr>
        <p:spPr/>
        <p:txBody>
          <a:bodyPr/>
          <a:lstStyle/>
          <a:p>
            <a:r>
              <a:rPr lang="en-IN" dirty="0"/>
              <a:t>Importance of each attributes</a:t>
            </a:r>
          </a:p>
        </p:txBody>
      </p:sp>
      <p:sp>
        <p:nvSpPr>
          <p:cNvPr id="3" name="TextBox 2">
            <a:extLst>
              <a:ext uri="{FF2B5EF4-FFF2-40B4-BE49-F238E27FC236}">
                <a16:creationId xmlns:a16="http://schemas.microsoft.com/office/drawing/2014/main" id="{0489C549-E26C-79CE-1211-A6C2CAD354A2}"/>
              </a:ext>
            </a:extLst>
          </p:cNvPr>
          <p:cNvSpPr txBox="1"/>
          <p:nvPr/>
        </p:nvSpPr>
        <p:spPr>
          <a:xfrm>
            <a:off x="1084728" y="2601012"/>
            <a:ext cx="10255623" cy="4832092"/>
          </a:xfrm>
          <a:prstGeom prst="rect">
            <a:avLst/>
          </a:prstGeom>
          <a:noFill/>
        </p:spPr>
        <p:txBody>
          <a:bodyPr wrap="square" rtlCol="0">
            <a:spAutoFit/>
          </a:bodyPr>
          <a:lstStyle/>
          <a:p>
            <a:r>
              <a:rPr lang="en-IN" sz="1400" b="1" dirty="0">
                <a:latin typeface="Söhne"/>
              </a:rPr>
              <a:t>Age</a:t>
            </a:r>
            <a:r>
              <a:rPr lang="en-IN" sz="1400" dirty="0">
                <a:latin typeface="Aptos Display" panose="020B0004020202020204" pitchFamily="34" charset="0"/>
              </a:rPr>
              <a:t>: </a:t>
            </a:r>
            <a:r>
              <a:rPr lang="en-US" sz="1400" dirty="0">
                <a:latin typeface="Söhne"/>
              </a:rPr>
              <a:t>Age is a crucial factor in heart disease as it serves as a well-established risk indicator, reflecting the natural changes in the cardiovascular system with aging. Additionally, age contributes to data stratification, helping identify age-specific patterns and interactions with other risk factors, enhancing the diagnostic accuracy and relevance.</a:t>
            </a:r>
          </a:p>
          <a:p>
            <a:endParaRPr lang="en-IN" sz="1400" dirty="0">
              <a:latin typeface="Aptos Display" panose="020B0004020202020204" pitchFamily="34" charset="0"/>
            </a:endParaRPr>
          </a:p>
          <a:p>
            <a:r>
              <a:rPr lang="en-IN" sz="1400" b="1" dirty="0">
                <a:latin typeface="Söhne"/>
              </a:rPr>
              <a:t>Sex</a:t>
            </a:r>
            <a:r>
              <a:rPr lang="en-IN" sz="1400" dirty="0">
                <a:latin typeface="Aptos Display" panose="020B0004020202020204" pitchFamily="34" charset="0"/>
              </a:rPr>
              <a:t>:</a:t>
            </a:r>
            <a:r>
              <a:rPr lang="en-US" sz="1400" dirty="0">
                <a:solidFill>
                  <a:srgbClr val="0D0D0D"/>
                </a:solidFill>
                <a:latin typeface="Söhne"/>
              </a:rPr>
              <a:t>T</a:t>
            </a:r>
            <a:r>
              <a:rPr lang="en-US" sz="1400" b="0" i="0" dirty="0">
                <a:solidFill>
                  <a:srgbClr val="0D0D0D"/>
                </a:solidFill>
                <a:effectLst/>
                <a:latin typeface="Söhne"/>
              </a:rPr>
              <a:t>he inclusion of gender as an attribute is relevant due to the differences in the prevalence, symptoms, and risk factors between men and women. </a:t>
            </a:r>
          </a:p>
          <a:p>
            <a:endParaRPr lang="en-US" sz="1400" dirty="0">
              <a:solidFill>
                <a:srgbClr val="0D0D0D"/>
              </a:solidFill>
              <a:latin typeface="Söhne"/>
            </a:endParaRPr>
          </a:p>
          <a:p>
            <a:r>
              <a:rPr lang="en-US" sz="1400" b="1" dirty="0">
                <a:solidFill>
                  <a:srgbClr val="0D0D0D"/>
                </a:solidFill>
                <a:latin typeface="Söhne"/>
              </a:rPr>
              <a:t>Resting Blood Pressure</a:t>
            </a:r>
            <a:r>
              <a:rPr lang="en-US" sz="1400" b="1" dirty="0">
                <a:solidFill>
                  <a:srgbClr val="0D0D0D"/>
                </a:solidFill>
                <a:latin typeface="Aptos Display" panose="020B0004020202020204" pitchFamily="34" charset="0"/>
              </a:rPr>
              <a:t>: </a:t>
            </a:r>
            <a:r>
              <a:rPr lang="en-US" sz="1400" b="0" i="0" dirty="0">
                <a:solidFill>
                  <a:srgbClr val="0D0D0D"/>
                </a:solidFill>
                <a:effectLst/>
                <a:latin typeface="Söhne"/>
              </a:rPr>
              <a:t>Elevated resting blood pressure is a key risk factor for heart disease. It strains the heart, contributes to artery damage, and increases the likelihood of atherosclerosis. Monitoring and managing blood pressure through lifestyle changes and, if necessary, medication are crucial for cardiovascular health.</a:t>
            </a:r>
          </a:p>
          <a:p>
            <a:endParaRPr lang="en-US" sz="1400" dirty="0">
              <a:solidFill>
                <a:srgbClr val="0D0D0D"/>
              </a:solidFill>
              <a:latin typeface="Söhne"/>
            </a:endParaRPr>
          </a:p>
          <a:p>
            <a:r>
              <a:rPr lang="en-US" sz="1400" b="1" i="0" dirty="0">
                <a:solidFill>
                  <a:srgbClr val="0D0D0D"/>
                </a:solidFill>
                <a:effectLst/>
                <a:latin typeface="Söhne"/>
              </a:rPr>
              <a:t>Cholesterol: </a:t>
            </a:r>
            <a:r>
              <a:rPr lang="en-US" sz="1400" i="0" dirty="0">
                <a:solidFill>
                  <a:srgbClr val="0D0D0D"/>
                </a:solidFill>
                <a:effectLst/>
                <a:latin typeface="Söhne"/>
              </a:rPr>
              <a:t>Elevated levels of low-density lipoprotein (LDL) cholesterol contribute to the formation of arterial plaque, leading to atherosclerosis and an increased risk of heart disease. Managing cholesterol through lifestyle changes or medication is crucial for preventing and mitigating these cardiovascular risks.</a:t>
            </a:r>
          </a:p>
          <a:p>
            <a:endParaRPr lang="en-US" sz="1400" dirty="0">
              <a:solidFill>
                <a:srgbClr val="0D0D0D"/>
              </a:solidFill>
              <a:latin typeface="Söhne"/>
            </a:endParaRPr>
          </a:p>
          <a:p>
            <a:r>
              <a:rPr lang="en-US" sz="1400" b="1" i="0" dirty="0">
                <a:solidFill>
                  <a:srgbClr val="0D0D0D"/>
                </a:solidFill>
                <a:effectLst/>
                <a:latin typeface="Söhne"/>
              </a:rPr>
              <a:t>Old Peak: </a:t>
            </a:r>
            <a:r>
              <a:rPr lang="en-US" sz="1400" b="0" i="0" dirty="0">
                <a:solidFill>
                  <a:srgbClr val="0D0D0D"/>
                </a:solidFill>
                <a:effectLst/>
                <a:latin typeface="Söhne"/>
              </a:rPr>
              <a:t>ST depression on an ECG is a significant finding that suggests myocardial ischemia or other cardiac abnormalities, particularly in the context of suspected or known heart disease. It serves as an important diagnostic indicator, aiding clinicians in the assessment and management of patients with cardiovascular conditions.</a:t>
            </a:r>
          </a:p>
          <a:p>
            <a:endParaRPr lang="en-US" sz="1400" dirty="0">
              <a:solidFill>
                <a:srgbClr val="0D0D0D"/>
              </a:solidFill>
              <a:latin typeface="Söhne"/>
            </a:endParaRPr>
          </a:p>
          <a:p>
            <a:endParaRPr lang="en-US" sz="1400" b="1" i="0" dirty="0">
              <a:solidFill>
                <a:srgbClr val="0D0D0D"/>
              </a:solidFill>
              <a:effectLst/>
              <a:latin typeface="Söhne"/>
            </a:endParaRPr>
          </a:p>
          <a:p>
            <a:endParaRPr lang="en-US" sz="1400" dirty="0">
              <a:solidFill>
                <a:srgbClr val="0D0D0D"/>
              </a:solidFill>
              <a:latin typeface="Söhne"/>
            </a:endParaRPr>
          </a:p>
          <a:p>
            <a:endParaRPr lang="en-IN" sz="1400" dirty="0">
              <a:latin typeface="Aptos Display" panose="020B0004020202020204" pitchFamily="34" charset="0"/>
            </a:endParaRPr>
          </a:p>
        </p:txBody>
      </p:sp>
    </p:spTree>
    <p:extLst>
      <p:ext uri="{BB962C8B-B14F-4D97-AF65-F5344CB8AC3E}">
        <p14:creationId xmlns:p14="http://schemas.microsoft.com/office/powerpoint/2010/main" val="228661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5BF5F-06FF-61AA-97BF-E4F8E4BAEED1}"/>
              </a:ext>
            </a:extLst>
          </p:cNvPr>
          <p:cNvSpPr txBox="1"/>
          <p:nvPr/>
        </p:nvSpPr>
        <p:spPr>
          <a:xfrm>
            <a:off x="681318" y="1371600"/>
            <a:ext cx="10372164" cy="3108543"/>
          </a:xfrm>
          <a:prstGeom prst="rect">
            <a:avLst/>
          </a:prstGeom>
          <a:noFill/>
        </p:spPr>
        <p:txBody>
          <a:bodyPr wrap="square" rtlCol="0">
            <a:spAutoFit/>
          </a:bodyPr>
          <a:lstStyle/>
          <a:p>
            <a:r>
              <a:rPr lang="en-IN" sz="1400" b="1" dirty="0">
                <a:latin typeface="Söhne"/>
              </a:rPr>
              <a:t>Fasting Blood Sugar: </a:t>
            </a:r>
            <a:r>
              <a:rPr lang="en-US" sz="1400" dirty="0">
                <a:solidFill>
                  <a:srgbClr val="0D0D0D"/>
                </a:solidFill>
                <a:latin typeface="Söhne"/>
              </a:rPr>
              <a:t>F</a:t>
            </a:r>
            <a:r>
              <a:rPr lang="en-US" sz="1400" b="0" i="0" dirty="0">
                <a:solidFill>
                  <a:srgbClr val="0D0D0D"/>
                </a:solidFill>
                <a:effectLst/>
                <a:latin typeface="Söhne"/>
              </a:rPr>
              <a:t>asting blood sugar is an important attribute in heart disease datasets because it provides insights into an individual's metabolic health, diabetes status, and cardiovascular risk, thereby informing risk assessment, early detection, treatment strategies, and research efforts related to heart disease prevention and management.</a:t>
            </a:r>
          </a:p>
          <a:p>
            <a:endParaRPr lang="en-US" sz="1400" dirty="0">
              <a:solidFill>
                <a:srgbClr val="0D0D0D"/>
              </a:solidFill>
              <a:latin typeface="Söhne"/>
            </a:endParaRPr>
          </a:p>
          <a:p>
            <a:r>
              <a:rPr lang="en-US" sz="1400" b="1" i="0" dirty="0">
                <a:solidFill>
                  <a:srgbClr val="0D0D0D"/>
                </a:solidFill>
                <a:effectLst/>
                <a:latin typeface="Söhne"/>
              </a:rPr>
              <a:t>Thalach: </a:t>
            </a:r>
            <a:r>
              <a:rPr lang="en-US" sz="1400" b="0" i="0" dirty="0">
                <a:solidFill>
                  <a:srgbClr val="0D0D0D"/>
                </a:solidFill>
                <a:effectLst/>
                <a:latin typeface="Söhne"/>
              </a:rPr>
              <a:t>"Thalach" refers to the maximum heart rate achieved during an exercise test (often measured in beats per minute) . </a:t>
            </a:r>
            <a:r>
              <a:rPr lang="en-US" sz="1400" dirty="0">
                <a:solidFill>
                  <a:srgbClr val="0D0D0D"/>
                </a:solidFill>
                <a:latin typeface="Söhne"/>
              </a:rPr>
              <a:t>I</a:t>
            </a:r>
            <a:r>
              <a:rPr lang="en-US" sz="1400" b="0" i="0" dirty="0">
                <a:solidFill>
                  <a:srgbClr val="0D0D0D"/>
                </a:solidFill>
                <a:effectLst/>
                <a:latin typeface="Söhne"/>
              </a:rPr>
              <a:t>t provides valuable information about cardiovascular fitness, helps diagnose cardiac conditions, assesses risk, guides exercise prescription, evaluates treatment outcomes, and contributes to scientific research in the field of cardiology.</a:t>
            </a:r>
          </a:p>
          <a:p>
            <a:endParaRPr lang="en-US" sz="1400" dirty="0">
              <a:solidFill>
                <a:srgbClr val="0D0D0D"/>
              </a:solidFill>
              <a:latin typeface="Söhne"/>
            </a:endParaRPr>
          </a:p>
          <a:p>
            <a:r>
              <a:rPr lang="en-US" sz="1400" b="1" i="0" dirty="0">
                <a:solidFill>
                  <a:srgbClr val="0D0D0D"/>
                </a:solidFill>
                <a:effectLst/>
                <a:latin typeface="Söhne"/>
              </a:rPr>
              <a:t>Exang: </a:t>
            </a:r>
            <a:r>
              <a:rPr lang="en-US" sz="1400" b="0" i="0" dirty="0">
                <a:solidFill>
                  <a:srgbClr val="0D0D0D"/>
                </a:solidFill>
                <a:effectLst/>
                <a:latin typeface="Söhne"/>
              </a:rPr>
              <a:t>Exercise-induced angina, also known as exertional angina or angina pectoris, is chest pain or discomfort that occurs during physical activity or exertion. </a:t>
            </a:r>
            <a:r>
              <a:rPr lang="en-US" sz="1400" dirty="0">
                <a:solidFill>
                  <a:srgbClr val="0D0D0D"/>
                </a:solidFill>
                <a:latin typeface="Söhne"/>
              </a:rPr>
              <a:t>E</a:t>
            </a:r>
            <a:r>
              <a:rPr lang="en-US" sz="1400" b="0" i="0" dirty="0">
                <a:solidFill>
                  <a:srgbClr val="0D0D0D"/>
                </a:solidFill>
                <a:effectLst/>
                <a:latin typeface="Söhne"/>
              </a:rPr>
              <a:t>xercise-induced angina plays a crucial role in heart disease datasets by serving as a diagnostic marker, assessing disease severity, stratifying risk, guiding treatment decisions, predicting prognosis, and supporting research efforts in the field of cardiology.</a:t>
            </a:r>
            <a:endParaRPr lang="en-US" sz="1400" b="1" i="0" dirty="0">
              <a:solidFill>
                <a:srgbClr val="0D0D0D"/>
              </a:solidFill>
              <a:effectLst/>
              <a:latin typeface="Söhne"/>
            </a:endParaRPr>
          </a:p>
          <a:p>
            <a:endParaRPr lang="en-US" sz="1400" dirty="0">
              <a:solidFill>
                <a:srgbClr val="0D0D0D"/>
              </a:solidFill>
              <a:latin typeface="Söhne"/>
            </a:endParaRPr>
          </a:p>
          <a:p>
            <a:endParaRPr lang="en-US" sz="1400" b="1" i="0" dirty="0">
              <a:solidFill>
                <a:srgbClr val="0D0D0D"/>
              </a:solidFill>
              <a:effectLst/>
              <a:latin typeface="Söhne"/>
            </a:endParaRPr>
          </a:p>
          <a:p>
            <a:endParaRPr lang="en-IN" sz="1400" b="1" dirty="0">
              <a:latin typeface="Söhne"/>
            </a:endParaRPr>
          </a:p>
        </p:txBody>
      </p:sp>
    </p:spTree>
    <p:extLst>
      <p:ext uri="{BB962C8B-B14F-4D97-AF65-F5344CB8AC3E}">
        <p14:creationId xmlns:p14="http://schemas.microsoft.com/office/powerpoint/2010/main" val="177265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74F3-C4FF-1CFB-7CDB-EA2070A3B768}"/>
              </a:ext>
            </a:extLst>
          </p:cNvPr>
          <p:cNvSpPr>
            <a:spLocks noGrp="1"/>
          </p:cNvSpPr>
          <p:nvPr>
            <p:ph type="title"/>
          </p:nvPr>
        </p:nvSpPr>
        <p:spPr/>
        <p:txBody>
          <a:bodyPr/>
          <a:lstStyle/>
          <a:p>
            <a:r>
              <a:rPr lang="en-IN" dirty="0"/>
              <a:t>INSIGHTS</a:t>
            </a:r>
          </a:p>
        </p:txBody>
      </p:sp>
      <p:pic>
        <p:nvPicPr>
          <p:cNvPr id="4" name="Picture 3">
            <a:extLst>
              <a:ext uri="{FF2B5EF4-FFF2-40B4-BE49-F238E27FC236}">
                <a16:creationId xmlns:a16="http://schemas.microsoft.com/office/drawing/2014/main" id="{0E943592-74A1-3389-7E82-58E9BF4EE583}"/>
              </a:ext>
            </a:extLst>
          </p:cNvPr>
          <p:cNvPicPr>
            <a:picLocks noChangeAspect="1"/>
          </p:cNvPicPr>
          <p:nvPr/>
        </p:nvPicPr>
        <p:blipFill>
          <a:blip r:embed="rId2"/>
          <a:stretch>
            <a:fillRect/>
          </a:stretch>
        </p:blipFill>
        <p:spPr>
          <a:xfrm>
            <a:off x="1013012" y="2781373"/>
            <a:ext cx="3487270" cy="3018792"/>
          </a:xfrm>
          <a:prstGeom prst="rect">
            <a:avLst/>
          </a:prstGeom>
        </p:spPr>
      </p:pic>
      <p:sp>
        <p:nvSpPr>
          <p:cNvPr id="5" name="TextBox 4">
            <a:extLst>
              <a:ext uri="{FF2B5EF4-FFF2-40B4-BE49-F238E27FC236}">
                <a16:creationId xmlns:a16="http://schemas.microsoft.com/office/drawing/2014/main" id="{F6730A11-6440-4978-677D-065EB58D1552}"/>
              </a:ext>
            </a:extLst>
          </p:cNvPr>
          <p:cNvSpPr txBox="1"/>
          <p:nvPr/>
        </p:nvSpPr>
        <p:spPr>
          <a:xfrm>
            <a:off x="1809378" y="2627484"/>
            <a:ext cx="2529542" cy="307777"/>
          </a:xfrm>
          <a:prstGeom prst="rect">
            <a:avLst/>
          </a:prstGeom>
          <a:noFill/>
        </p:spPr>
        <p:txBody>
          <a:bodyPr wrap="square" rtlCol="0">
            <a:spAutoFit/>
          </a:bodyPr>
          <a:lstStyle/>
          <a:p>
            <a:r>
              <a:rPr lang="en-IN" sz="1400" b="1" dirty="0">
                <a:latin typeface="Arial Narrow" panose="020B0606020202030204" pitchFamily="34" charset="0"/>
              </a:rPr>
              <a:t>Affected Population</a:t>
            </a:r>
          </a:p>
        </p:txBody>
      </p:sp>
      <p:pic>
        <p:nvPicPr>
          <p:cNvPr id="7" name="Picture 6">
            <a:extLst>
              <a:ext uri="{FF2B5EF4-FFF2-40B4-BE49-F238E27FC236}">
                <a16:creationId xmlns:a16="http://schemas.microsoft.com/office/drawing/2014/main" id="{6AE0C01F-D930-3FA9-D5A4-A6F75A058607}"/>
              </a:ext>
            </a:extLst>
          </p:cNvPr>
          <p:cNvPicPr>
            <a:picLocks noChangeAspect="1"/>
          </p:cNvPicPr>
          <p:nvPr/>
        </p:nvPicPr>
        <p:blipFill>
          <a:blip r:embed="rId3"/>
          <a:stretch>
            <a:fillRect/>
          </a:stretch>
        </p:blipFill>
        <p:spPr>
          <a:xfrm>
            <a:off x="683733" y="5426190"/>
            <a:ext cx="1196444" cy="617273"/>
          </a:xfrm>
          <a:prstGeom prst="rect">
            <a:avLst/>
          </a:prstGeom>
        </p:spPr>
      </p:pic>
      <p:pic>
        <p:nvPicPr>
          <p:cNvPr id="17" name="Picture 16">
            <a:extLst>
              <a:ext uri="{FF2B5EF4-FFF2-40B4-BE49-F238E27FC236}">
                <a16:creationId xmlns:a16="http://schemas.microsoft.com/office/drawing/2014/main" id="{7B487357-C3BB-D63D-41D2-D78875419968}"/>
              </a:ext>
            </a:extLst>
          </p:cNvPr>
          <p:cNvPicPr>
            <a:picLocks noChangeAspect="1"/>
          </p:cNvPicPr>
          <p:nvPr/>
        </p:nvPicPr>
        <p:blipFill>
          <a:blip r:embed="rId4"/>
          <a:stretch>
            <a:fillRect/>
          </a:stretch>
        </p:blipFill>
        <p:spPr>
          <a:xfrm>
            <a:off x="4987194" y="2935261"/>
            <a:ext cx="2217612" cy="3626903"/>
          </a:xfrm>
          <a:prstGeom prst="rect">
            <a:avLst/>
          </a:prstGeom>
        </p:spPr>
      </p:pic>
      <p:pic>
        <p:nvPicPr>
          <p:cNvPr id="19" name="Picture 18">
            <a:extLst>
              <a:ext uri="{FF2B5EF4-FFF2-40B4-BE49-F238E27FC236}">
                <a16:creationId xmlns:a16="http://schemas.microsoft.com/office/drawing/2014/main" id="{4FFB0054-8C22-C1D0-D7AB-6AD98CC436DA}"/>
              </a:ext>
            </a:extLst>
          </p:cNvPr>
          <p:cNvPicPr>
            <a:picLocks noChangeAspect="1"/>
          </p:cNvPicPr>
          <p:nvPr/>
        </p:nvPicPr>
        <p:blipFill>
          <a:blip r:embed="rId5"/>
          <a:stretch>
            <a:fillRect/>
          </a:stretch>
        </p:blipFill>
        <p:spPr>
          <a:xfrm>
            <a:off x="7043962" y="5997433"/>
            <a:ext cx="647756" cy="358171"/>
          </a:xfrm>
          <a:prstGeom prst="rect">
            <a:avLst/>
          </a:prstGeom>
        </p:spPr>
      </p:pic>
      <p:sp>
        <p:nvSpPr>
          <p:cNvPr id="20" name="TextBox 19">
            <a:extLst>
              <a:ext uri="{FF2B5EF4-FFF2-40B4-BE49-F238E27FC236}">
                <a16:creationId xmlns:a16="http://schemas.microsoft.com/office/drawing/2014/main" id="{99158BC4-E14D-EFF1-A9F3-00DDDFDED5F8}"/>
              </a:ext>
            </a:extLst>
          </p:cNvPr>
          <p:cNvSpPr txBox="1"/>
          <p:nvPr/>
        </p:nvSpPr>
        <p:spPr>
          <a:xfrm>
            <a:off x="4987194" y="2602903"/>
            <a:ext cx="2217612" cy="307777"/>
          </a:xfrm>
          <a:prstGeom prst="rect">
            <a:avLst/>
          </a:prstGeom>
          <a:noFill/>
        </p:spPr>
        <p:txBody>
          <a:bodyPr wrap="square" rtlCol="0">
            <a:spAutoFit/>
          </a:bodyPr>
          <a:lstStyle/>
          <a:p>
            <a:r>
              <a:rPr lang="en-IN" sz="1400" b="1" dirty="0">
                <a:latin typeface="Arial Narrow" panose="020B0606020202030204" pitchFamily="34" charset="0"/>
              </a:rPr>
              <a:t>Population Distribution</a:t>
            </a:r>
          </a:p>
        </p:txBody>
      </p:sp>
      <p:sp>
        <p:nvSpPr>
          <p:cNvPr id="23" name="TextBox 22">
            <a:extLst>
              <a:ext uri="{FF2B5EF4-FFF2-40B4-BE49-F238E27FC236}">
                <a16:creationId xmlns:a16="http://schemas.microsoft.com/office/drawing/2014/main" id="{57FF44F3-AB49-FE87-1AD7-30FC517CF95C}"/>
              </a:ext>
            </a:extLst>
          </p:cNvPr>
          <p:cNvSpPr txBox="1"/>
          <p:nvPr/>
        </p:nvSpPr>
        <p:spPr>
          <a:xfrm>
            <a:off x="8109977" y="3429000"/>
            <a:ext cx="3612777"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ptos Narrow" panose="020B0004020202020204" pitchFamily="34" charset="0"/>
              </a:rPr>
              <a:t>51.31% of the population has heart disease. </a:t>
            </a:r>
          </a:p>
          <a:p>
            <a:pPr marL="285750" indent="-285750">
              <a:buFont typeface="Wingdings" panose="05000000000000000000" pitchFamily="2" charset="2"/>
              <a:buChar char="Ø"/>
            </a:pPr>
            <a:r>
              <a:rPr lang="en-IN" dirty="0">
                <a:latin typeface="Aptos Narrow" panose="020B0004020202020204" pitchFamily="34" charset="0"/>
              </a:rPr>
              <a:t>Among the population elderly people(&gt;55) is more.</a:t>
            </a:r>
          </a:p>
          <a:p>
            <a:pPr marL="285750" indent="-285750">
              <a:buFont typeface="Wingdings" panose="05000000000000000000" pitchFamily="2" charset="2"/>
              <a:buChar char="Ø"/>
            </a:pPr>
            <a:r>
              <a:rPr lang="en-IN" dirty="0">
                <a:latin typeface="Aptos Narrow" panose="020B0004020202020204" pitchFamily="34" charset="0"/>
              </a:rPr>
              <a:t>More men and women  are from elderly age category .</a:t>
            </a:r>
          </a:p>
        </p:txBody>
      </p:sp>
    </p:spTree>
    <p:extLst>
      <p:ext uri="{BB962C8B-B14F-4D97-AF65-F5344CB8AC3E}">
        <p14:creationId xmlns:p14="http://schemas.microsoft.com/office/powerpoint/2010/main" val="53366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517712-949F-71F4-6E91-6F4653B3C435}"/>
              </a:ext>
            </a:extLst>
          </p:cNvPr>
          <p:cNvPicPr>
            <a:picLocks noChangeAspect="1"/>
          </p:cNvPicPr>
          <p:nvPr/>
        </p:nvPicPr>
        <p:blipFill>
          <a:blip r:embed="rId2"/>
          <a:stretch>
            <a:fillRect/>
          </a:stretch>
        </p:blipFill>
        <p:spPr>
          <a:xfrm>
            <a:off x="577645" y="1461249"/>
            <a:ext cx="3215919" cy="4129754"/>
          </a:xfrm>
          <a:prstGeom prst="rect">
            <a:avLst/>
          </a:prstGeom>
        </p:spPr>
      </p:pic>
      <p:pic>
        <p:nvPicPr>
          <p:cNvPr id="15" name="Picture 14">
            <a:extLst>
              <a:ext uri="{FF2B5EF4-FFF2-40B4-BE49-F238E27FC236}">
                <a16:creationId xmlns:a16="http://schemas.microsoft.com/office/drawing/2014/main" id="{6FE2C073-F599-98AA-D6AA-9AAF88BF7348}"/>
              </a:ext>
            </a:extLst>
          </p:cNvPr>
          <p:cNvPicPr>
            <a:picLocks noChangeAspect="1"/>
          </p:cNvPicPr>
          <p:nvPr/>
        </p:nvPicPr>
        <p:blipFill>
          <a:blip r:embed="rId3"/>
          <a:stretch>
            <a:fillRect/>
          </a:stretch>
        </p:blipFill>
        <p:spPr>
          <a:xfrm>
            <a:off x="577645" y="5758301"/>
            <a:ext cx="647756" cy="358171"/>
          </a:xfrm>
          <a:prstGeom prst="rect">
            <a:avLst/>
          </a:prstGeom>
        </p:spPr>
      </p:pic>
      <p:pic>
        <p:nvPicPr>
          <p:cNvPr id="3" name="Picture 2">
            <a:extLst>
              <a:ext uri="{FF2B5EF4-FFF2-40B4-BE49-F238E27FC236}">
                <a16:creationId xmlns:a16="http://schemas.microsoft.com/office/drawing/2014/main" id="{A8404672-70CB-E068-ACAD-E04DEFBAD535}"/>
              </a:ext>
            </a:extLst>
          </p:cNvPr>
          <p:cNvPicPr>
            <a:picLocks noChangeAspect="1"/>
          </p:cNvPicPr>
          <p:nvPr/>
        </p:nvPicPr>
        <p:blipFill>
          <a:blip r:embed="rId4"/>
          <a:stretch>
            <a:fillRect/>
          </a:stretch>
        </p:blipFill>
        <p:spPr>
          <a:xfrm>
            <a:off x="4991004" y="1461248"/>
            <a:ext cx="2209992" cy="4129755"/>
          </a:xfrm>
          <a:prstGeom prst="rect">
            <a:avLst/>
          </a:prstGeom>
        </p:spPr>
      </p:pic>
      <p:sp>
        <p:nvSpPr>
          <p:cNvPr id="4" name="TextBox 3">
            <a:extLst>
              <a:ext uri="{FF2B5EF4-FFF2-40B4-BE49-F238E27FC236}">
                <a16:creationId xmlns:a16="http://schemas.microsoft.com/office/drawing/2014/main" id="{407F4EB1-C7F7-C9E7-725B-EBCD3EF037F6}"/>
              </a:ext>
            </a:extLst>
          </p:cNvPr>
          <p:cNvSpPr txBox="1"/>
          <p:nvPr/>
        </p:nvSpPr>
        <p:spPr>
          <a:xfrm>
            <a:off x="8018013" y="2510462"/>
            <a:ext cx="3390153"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ptos Narrow" panose="020B0004020202020204" pitchFamily="34" charset="0"/>
              </a:rPr>
              <a:t>Middle Age people(Age between 40 and 55) are more prone to heart disease.</a:t>
            </a:r>
          </a:p>
          <a:p>
            <a:pPr marL="285750" indent="-285750">
              <a:buFont typeface="Wingdings" panose="05000000000000000000" pitchFamily="2" charset="2"/>
              <a:buChar char="Ø"/>
            </a:pPr>
            <a:r>
              <a:rPr lang="en-IN" dirty="0">
                <a:latin typeface="Aptos Narrow" panose="020B0004020202020204" pitchFamily="34" charset="0"/>
              </a:rPr>
              <a:t>Heart Disease is seen more in male population than in female population.</a:t>
            </a:r>
          </a:p>
          <a:p>
            <a:endParaRPr lang="en-IN" dirty="0"/>
          </a:p>
        </p:txBody>
      </p:sp>
      <p:sp>
        <p:nvSpPr>
          <p:cNvPr id="5" name="TextBox 4">
            <a:extLst>
              <a:ext uri="{FF2B5EF4-FFF2-40B4-BE49-F238E27FC236}">
                <a16:creationId xmlns:a16="http://schemas.microsoft.com/office/drawing/2014/main" id="{7BD46CB3-CBD4-1592-1432-DC9B816DE2F1}"/>
              </a:ext>
            </a:extLst>
          </p:cNvPr>
          <p:cNvSpPr txBox="1"/>
          <p:nvPr/>
        </p:nvSpPr>
        <p:spPr>
          <a:xfrm>
            <a:off x="2707341" y="197224"/>
            <a:ext cx="6131858" cy="461665"/>
          </a:xfrm>
          <a:prstGeom prst="rect">
            <a:avLst/>
          </a:prstGeom>
          <a:noFill/>
        </p:spPr>
        <p:txBody>
          <a:bodyPr wrap="square" rtlCol="0">
            <a:spAutoFit/>
          </a:bodyPr>
          <a:lstStyle/>
          <a:p>
            <a:r>
              <a:rPr lang="en-IN" sz="2400" dirty="0">
                <a:latin typeface="Arial Black" panose="020B0A04020102020204" pitchFamily="34" charset="0"/>
              </a:rPr>
              <a:t>Who Suffers from Heart Disease</a:t>
            </a:r>
          </a:p>
        </p:txBody>
      </p:sp>
    </p:spTree>
    <p:extLst>
      <p:ext uri="{BB962C8B-B14F-4D97-AF65-F5344CB8AC3E}">
        <p14:creationId xmlns:p14="http://schemas.microsoft.com/office/powerpoint/2010/main" val="54904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1763</TotalTime>
  <Words>1091</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 Display</vt:lpstr>
      <vt:lpstr>Aptos Narrow</vt:lpstr>
      <vt:lpstr>Arial Black</vt:lpstr>
      <vt:lpstr>Arial Narrow</vt:lpstr>
      <vt:lpstr>Century Gothic</vt:lpstr>
      <vt:lpstr>Helvetica Neue</vt:lpstr>
      <vt:lpstr>Söhne</vt:lpstr>
      <vt:lpstr>Wingdings</vt:lpstr>
      <vt:lpstr>Wingdings 3</vt:lpstr>
      <vt:lpstr>Ion Boardroom</vt:lpstr>
      <vt:lpstr>Heart Disease Diagnostic Project</vt:lpstr>
      <vt:lpstr>Project Details</vt:lpstr>
      <vt:lpstr>Problem Statement</vt:lpstr>
      <vt:lpstr>ARCHITECTURE</vt:lpstr>
      <vt:lpstr>Dataset Information </vt:lpstr>
      <vt:lpstr>Importance of each attributes</vt:lpstr>
      <vt:lpstr>PowerPoint Presentation</vt:lpstr>
      <vt:lpstr>INSIGHTS</vt:lpstr>
      <vt:lpstr>PowerPoint Presentation</vt:lpstr>
      <vt:lpstr>PowerPoint Presentation</vt:lpstr>
      <vt:lpstr>PowerPoint Presentation</vt:lpstr>
      <vt:lpstr>PowerPoint Presentation</vt:lpstr>
      <vt:lpstr>KEY PERFORMANCE INDICATOR</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Project</dc:title>
  <dc:creator>Anjana C</dc:creator>
  <cp:lastModifiedBy>Anjana C</cp:lastModifiedBy>
  <cp:revision>9</cp:revision>
  <dcterms:created xsi:type="dcterms:W3CDTF">2024-03-12T08:36:40Z</dcterms:created>
  <dcterms:modified xsi:type="dcterms:W3CDTF">2024-04-26T16:53:28Z</dcterms:modified>
</cp:coreProperties>
</file>