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1"/>
  </p:notesMasterIdLst>
  <p:sldIdLst>
    <p:sldId id="258" r:id="rId2"/>
    <p:sldId id="270" r:id="rId3"/>
    <p:sldId id="260" r:id="rId4"/>
    <p:sldId id="261" r:id="rId5"/>
    <p:sldId id="268" r:id="rId6"/>
    <p:sldId id="266" r:id="rId7"/>
    <p:sldId id="267" r:id="rId8"/>
    <p:sldId id="263"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165E19-9AE8-4E8E-A1B6-C1AED199D2CD}">
          <p14:sldIdLst>
            <p14:sldId id="258"/>
            <p14:sldId id="270"/>
            <p14:sldId id="260"/>
            <p14:sldId id="261"/>
            <p14:sldId id="268"/>
            <p14:sldId id="266"/>
            <p14:sldId id="267"/>
          </p14:sldIdLst>
        </p14:section>
        <p14:section name="Untitled Section" id="{31CF19D8-F8C2-4372-872E-2EDB55B53BB7}">
          <p14:sldIdLst>
            <p14:sldId id="263"/>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8CF46-29DD-435B-9299-8ED3AA74B54F}" type="datetimeFigureOut">
              <a:rPr lang="en-IN" smtClean="0"/>
              <a:t>14-10-2023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67FF52-3D64-4CFF-8576-25BD6B0C1BD9}" type="slidenum">
              <a:rPr lang="en-IN" smtClean="0"/>
              <a:t>‹#›</a:t>
            </a:fld>
            <a:endParaRPr lang="en-IN"/>
          </a:p>
        </p:txBody>
      </p:sp>
    </p:spTree>
    <p:extLst>
      <p:ext uri="{BB962C8B-B14F-4D97-AF65-F5344CB8AC3E}">
        <p14:creationId xmlns:p14="http://schemas.microsoft.com/office/powerpoint/2010/main" val="64961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9796B6-F84A-4C05-9752-54D155D96450}" type="datetime1">
              <a:rPr lang="en-IN" smtClean="0"/>
              <a:t>14-10-2023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107510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489D5-E56C-4B61-9FDA-2FEAB5F264FD}" type="datetime1">
              <a:rPr lang="en-IN" smtClean="0"/>
              <a:t>14-10-2023</a:t>
            </a:fld>
            <a:endParaRPr lang="en-IN"/>
          </a:p>
        </p:txBody>
      </p:sp>
      <p:sp>
        <p:nvSpPr>
          <p:cNvPr id="6" name="Footer Placeholder 5"/>
          <p:cNvSpPr>
            <a:spLocks noGrp="1"/>
          </p:cNvSpPr>
          <p:nvPr>
            <p:ph type="ftr" sz="quarter" idx="11"/>
          </p:nvPr>
        </p:nvSpPr>
        <p:spPr/>
        <p:txBody>
          <a:bodyPr/>
          <a:lstStyle/>
          <a:p>
            <a:r>
              <a:rPr lang="en-US"/>
              <a:t>Department of Electronics and Communication Engineering, KLSGIT, Belagavi</a:t>
            </a:r>
            <a:endParaRPr lang="en-IN"/>
          </a:p>
        </p:txBody>
      </p:sp>
      <p:sp>
        <p:nvSpPr>
          <p:cNvPr id="7" name="Slide Number Placeholder 6"/>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8050037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F489D5-E56C-4B61-9FDA-2FEAB5F264FD}" type="datetime1">
              <a:rPr lang="en-IN" smtClean="0"/>
              <a:t>14-10-2023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352121259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F489D5-E56C-4B61-9FDA-2FEAB5F264FD}" type="datetime1">
              <a:rPr lang="en-IN" smtClean="0"/>
              <a:t>14-10-2023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952748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489D5-E56C-4B61-9FDA-2FEAB5F264FD}" type="datetime1">
              <a:rPr lang="en-IN" smtClean="0"/>
              <a:t>14-10-2023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230215865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F489D5-E56C-4B61-9FDA-2FEAB5F264FD}" type="datetime1">
              <a:rPr lang="en-IN" smtClean="0"/>
              <a:t>14-10-2023</a:t>
            </a:fld>
            <a:endParaRPr lang="en-IN"/>
          </a:p>
        </p:txBody>
      </p:sp>
      <p:sp>
        <p:nvSpPr>
          <p:cNvPr id="4"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351202335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F489D5-E56C-4B61-9FDA-2FEAB5F264FD}" type="datetime1">
              <a:rPr lang="en-IN" smtClean="0"/>
              <a:t>14-10-2023</a:t>
            </a:fld>
            <a:endParaRPr lang="en-IN"/>
          </a:p>
        </p:txBody>
      </p:sp>
      <p:sp>
        <p:nvSpPr>
          <p:cNvPr id="4"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185281054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1754D-26B0-411E-A278-94E44B70EB59}" type="datetime1">
              <a:rPr lang="en-IN" smtClean="0"/>
              <a:t>14-10-2023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2355646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C704AB-E16A-4ABE-8EF4-B29BB9451D6A}" type="datetime1">
              <a:rPr lang="en-IN" smtClean="0"/>
              <a:t>14-10-2023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181911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019501-61F9-438C-A551-A0FBE071C8F6}" type="datetime1">
              <a:rPr lang="en-IN" smtClean="0"/>
              <a:t>14-10-2023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394116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BC20A-5632-4604-869C-90934363D401}" type="datetime1">
              <a:rPr lang="en-IN" smtClean="0"/>
              <a:t>14-10-2023</a:t>
            </a:fld>
            <a:endParaRPr lang="en-IN"/>
          </a:p>
        </p:txBody>
      </p:sp>
      <p:sp>
        <p:nvSpPr>
          <p:cNvPr id="5" name="Footer Placeholder 4"/>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30352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6B1A38-E3ED-4E76-A25E-2D027304BBBE}" type="datetime1">
              <a:rPr lang="en-IN" smtClean="0"/>
              <a:t>14-10-2023</a:t>
            </a:fld>
            <a:endParaRPr lang="en-IN"/>
          </a:p>
        </p:txBody>
      </p:sp>
      <p:sp>
        <p:nvSpPr>
          <p:cNvPr id="6" name="Footer Placeholder 5"/>
          <p:cNvSpPr>
            <a:spLocks noGrp="1"/>
          </p:cNvSpPr>
          <p:nvPr>
            <p:ph type="ftr" sz="quarter" idx="11"/>
          </p:nvPr>
        </p:nvSpPr>
        <p:spPr/>
        <p:txBody>
          <a:bodyPr/>
          <a:lstStyle/>
          <a:p>
            <a:r>
              <a:rPr lang="en-US"/>
              <a:t>Department of Electronics and Communication Engineering, KLSGIT, Belagavi</a:t>
            </a:r>
            <a:endParaRPr lang="en-IN"/>
          </a:p>
        </p:txBody>
      </p:sp>
      <p:sp>
        <p:nvSpPr>
          <p:cNvPr id="7" name="Slide Number Placeholder 6"/>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117834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FE777E-3626-49DF-8B45-58EB7D90C3BE}" type="datetime1">
              <a:rPr lang="en-IN" smtClean="0"/>
              <a:t>14-10-2023</a:t>
            </a:fld>
            <a:endParaRPr lang="en-IN"/>
          </a:p>
        </p:txBody>
      </p:sp>
      <p:sp>
        <p:nvSpPr>
          <p:cNvPr id="8" name="Footer Placeholder 7"/>
          <p:cNvSpPr>
            <a:spLocks noGrp="1"/>
          </p:cNvSpPr>
          <p:nvPr>
            <p:ph type="ftr" sz="quarter" idx="11"/>
          </p:nvPr>
        </p:nvSpPr>
        <p:spPr/>
        <p:txBody>
          <a:bodyPr/>
          <a:lstStyle/>
          <a:p>
            <a:r>
              <a:rPr lang="en-US"/>
              <a:t>Department of Electronics and Communication Engineering, KLSGIT, Belagavi</a:t>
            </a:r>
            <a:endParaRPr lang="en-IN"/>
          </a:p>
        </p:txBody>
      </p:sp>
      <p:sp>
        <p:nvSpPr>
          <p:cNvPr id="9" name="Slide Number Placeholder 8"/>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390871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4BF2DFF-21FE-4C44-B322-75E0C7CCE613}" type="datetime1">
              <a:rPr lang="en-IN" smtClean="0"/>
              <a:t>14-10-2023</a:t>
            </a:fld>
            <a:endParaRPr lang="en-IN"/>
          </a:p>
        </p:txBody>
      </p:sp>
      <p:sp>
        <p:nvSpPr>
          <p:cNvPr id="5" name="Footer Placeholder 3"/>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4"/>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96135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D53E06-A883-44FA-887A-117892F37A92}" type="datetime1">
              <a:rPr lang="en-IN" smtClean="0"/>
              <a:t>14-10-2023</a:t>
            </a:fld>
            <a:endParaRPr lang="en-IN"/>
          </a:p>
        </p:txBody>
      </p:sp>
      <p:sp>
        <p:nvSpPr>
          <p:cNvPr id="5" name="Footer Placeholder 2"/>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3"/>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379445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71CF903-CFE2-4493-820C-40DE96097363}" type="datetime1">
              <a:rPr lang="en-IN" smtClean="0"/>
              <a:t>14-10-2023</a:t>
            </a:fld>
            <a:endParaRPr lang="en-IN"/>
          </a:p>
        </p:txBody>
      </p:sp>
      <p:sp>
        <p:nvSpPr>
          <p:cNvPr id="5" name="Footer Placeholder 5"/>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6"/>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412898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AD129-8AB4-4C01-ACB6-8DBF1539A18F}" type="datetime1">
              <a:rPr lang="en-IN" smtClean="0"/>
              <a:t>14-10-2023</a:t>
            </a:fld>
            <a:endParaRPr lang="en-IN"/>
          </a:p>
        </p:txBody>
      </p:sp>
      <p:sp>
        <p:nvSpPr>
          <p:cNvPr id="6" name="Footer Placeholder 5"/>
          <p:cNvSpPr>
            <a:spLocks noGrp="1"/>
          </p:cNvSpPr>
          <p:nvPr>
            <p:ph type="ftr" sz="quarter" idx="11"/>
          </p:nvPr>
        </p:nvSpPr>
        <p:spPr/>
        <p:txBody>
          <a:bodyPr/>
          <a:lstStyle/>
          <a:p>
            <a:r>
              <a:rPr lang="en-US"/>
              <a:t>Department of Electronics and Communication Engineering, KLSGIT, Belagavi</a:t>
            </a:r>
            <a:endParaRPr lang="en-IN"/>
          </a:p>
        </p:txBody>
      </p:sp>
      <p:sp>
        <p:nvSpPr>
          <p:cNvPr id="7" name="Slide Number Placeholder 6"/>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317512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F489D5-E56C-4B61-9FDA-2FEAB5F264FD}" type="datetime1">
              <a:rPr lang="en-IN" smtClean="0"/>
              <a:t>14-10-2023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Department of Electronics and Communication Engineering, KLSGIT, Belagavi</a:t>
            </a:r>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E6A55F-4DAD-4472-BD20-B02DFCCCFCC6}" type="slidenum">
              <a:rPr lang="en-IN" smtClean="0"/>
              <a:t>‹#›</a:t>
            </a:fld>
            <a:endParaRPr lang="en-IN"/>
          </a:p>
        </p:txBody>
      </p:sp>
    </p:spTree>
    <p:extLst>
      <p:ext uri="{BB962C8B-B14F-4D97-AF65-F5344CB8AC3E}">
        <p14:creationId xmlns:p14="http://schemas.microsoft.com/office/powerpoint/2010/main" val="25514280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D131-4481-41EF-97B9-7C96426CE7C6}"/>
              </a:ext>
            </a:extLst>
          </p:cNvPr>
          <p:cNvSpPr>
            <a:spLocks noGrp="1"/>
          </p:cNvSpPr>
          <p:nvPr>
            <p:ph type="title"/>
          </p:nvPr>
        </p:nvSpPr>
        <p:spPr>
          <a:xfrm>
            <a:off x="838200" y="1872849"/>
            <a:ext cx="10515600" cy="1556151"/>
          </a:xfrm>
        </p:spPr>
        <p:txBody>
          <a:bodyPr>
            <a:normAutofit/>
          </a:bodyPr>
          <a:lstStyle/>
          <a:p>
            <a:pPr algn="ctr"/>
            <a:r>
              <a:rPr lang="en-US" sz="4000" b="1" dirty="0">
                <a:latin typeface="Cambria" panose="02040503050406030204" pitchFamily="18" charset="0"/>
                <a:ea typeface="Cambria" panose="02040503050406030204" pitchFamily="18" charset="0"/>
              </a:rPr>
              <a:t>IoT-Based Blood Bank Inventory Management system</a:t>
            </a:r>
          </a:p>
        </p:txBody>
      </p:sp>
      <p:sp>
        <p:nvSpPr>
          <p:cNvPr id="4" name="Footer Placeholder 3">
            <a:extLst>
              <a:ext uri="{FF2B5EF4-FFF2-40B4-BE49-F238E27FC236}">
                <a16:creationId xmlns:a16="http://schemas.microsoft.com/office/drawing/2014/main" id="{DC5FCC47-BE48-4BE8-B862-A9F3599CA024}"/>
              </a:ext>
            </a:extLst>
          </p:cNvPr>
          <p:cNvSpPr>
            <a:spLocks noGrp="1"/>
          </p:cNvSpPr>
          <p:nvPr>
            <p:ph type="ftr" sz="quarter" idx="11"/>
          </p:nvPr>
        </p:nvSpPr>
        <p:spPr/>
        <p:txBody>
          <a:bodyPr/>
          <a:lstStyle/>
          <a:p>
            <a:r>
              <a:rPr lang="en-US" dirty="0"/>
              <a:t>Department of Electronics and Communication Engineering, KLSGIT, Belagavi</a:t>
            </a:r>
          </a:p>
        </p:txBody>
      </p:sp>
      <p:sp>
        <p:nvSpPr>
          <p:cNvPr id="5" name="Slide Number Placeholder 4">
            <a:extLst>
              <a:ext uri="{FF2B5EF4-FFF2-40B4-BE49-F238E27FC236}">
                <a16:creationId xmlns:a16="http://schemas.microsoft.com/office/drawing/2014/main" id="{90EE6B01-52E1-4705-AF02-3E094DF5D242}"/>
              </a:ext>
            </a:extLst>
          </p:cNvPr>
          <p:cNvSpPr>
            <a:spLocks noGrp="1"/>
          </p:cNvSpPr>
          <p:nvPr>
            <p:ph type="sldNum" sz="quarter" idx="12"/>
          </p:nvPr>
        </p:nvSpPr>
        <p:spPr/>
        <p:txBody>
          <a:bodyPr/>
          <a:lstStyle/>
          <a:p>
            <a:fld id="{ACCB9E39-C4A6-4655-945E-7FE24E64FFFB}" type="slidenum">
              <a:rPr lang="en-US" smtClean="0"/>
              <a:t>1</a:t>
            </a:fld>
            <a:endParaRPr lang="en-US"/>
          </a:p>
        </p:txBody>
      </p:sp>
      <p:sp>
        <p:nvSpPr>
          <p:cNvPr id="6" name="TextBox 5">
            <a:extLst>
              <a:ext uri="{FF2B5EF4-FFF2-40B4-BE49-F238E27FC236}">
                <a16:creationId xmlns:a16="http://schemas.microsoft.com/office/drawing/2014/main" id="{AF20B4B0-E13E-A0A0-4435-C857F42F86B5}"/>
              </a:ext>
            </a:extLst>
          </p:cNvPr>
          <p:cNvSpPr txBox="1"/>
          <p:nvPr/>
        </p:nvSpPr>
        <p:spPr>
          <a:xfrm>
            <a:off x="8158065" y="5337111"/>
            <a:ext cx="3648269" cy="923330"/>
          </a:xfrm>
          <a:prstGeom prst="rect">
            <a:avLst/>
          </a:prstGeom>
          <a:noFill/>
        </p:spPr>
        <p:txBody>
          <a:bodyPr wrap="square" rtlCol="0">
            <a:spAutoFit/>
          </a:bodyPr>
          <a:lstStyle/>
          <a:p>
            <a:r>
              <a:rPr lang="en-IN" dirty="0"/>
              <a:t>Vandana Bhinge    2GI20EC156</a:t>
            </a:r>
          </a:p>
          <a:p>
            <a:r>
              <a:rPr lang="en-IN" dirty="0"/>
              <a:t>Anjana </a:t>
            </a:r>
            <a:r>
              <a:rPr lang="en-IN" dirty="0" err="1"/>
              <a:t>Zare</a:t>
            </a:r>
            <a:r>
              <a:rPr lang="en-IN" dirty="0"/>
              <a:t>            2GI20EC182</a:t>
            </a:r>
          </a:p>
          <a:p>
            <a:endParaRPr lang="en-IN" dirty="0"/>
          </a:p>
        </p:txBody>
      </p:sp>
    </p:spTree>
    <p:extLst>
      <p:ext uri="{BB962C8B-B14F-4D97-AF65-F5344CB8AC3E}">
        <p14:creationId xmlns:p14="http://schemas.microsoft.com/office/powerpoint/2010/main" val="150525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F81D-7E3D-EEB8-35F6-B5025B09F334}"/>
              </a:ext>
            </a:extLst>
          </p:cNvPr>
          <p:cNvSpPr>
            <a:spLocks noGrp="1"/>
          </p:cNvSpPr>
          <p:nvPr>
            <p:ph type="title"/>
          </p:nvPr>
        </p:nvSpPr>
        <p:spPr>
          <a:xfrm>
            <a:off x="3674707" y="298580"/>
            <a:ext cx="3719804" cy="1325563"/>
          </a:xfrm>
        </p:spPr>
        <p:txBody>
          <a:bodyPr/>
          <a:lstStyle/>
          <a:p>
            <a:r>
              <a:rPr lang="en-US" sz="4400" b="1" dirty="0">
                <a:latin typeface="Cambria" panose="02040503050406030204" pitchFamily="18" charset="0"/>
                <a:ea typeface="Cambria" panose="02040503050406030204" pitchFamily="18" charset="0"/>
              </a:rPr>
              <a:t>Introduction</a:t>
            </a:r>
            <a:endParaRPr lang="en-IN" dirty="0"/>
          </a:p>
        </p:txBody>
      </p:sp>
      <p:sp>
        <p:nvSpPr>
          <p:cNvPr id="3" name="Content Placeholder 2">
            <a:extLst>
              <a:ext uri="{FF2B5EF4-FFF2-40B4-BE49-F238E27FC236}">
                <a16:creationId xmlns:a16="http://schemas.microsoft.com/office/drawing/2014/main" id="{4F32F519-8EA8-444D-D35A-0A279F31C5C5}"/>
              </a:ext>
            </a:extLst>
          </p:cNvPr>
          <p:cNvSpPr>
            <a:spLocks noGrp="1"/>
          </p:cNvSpPr>
          <p:nvPr>
            <p:ph idx="1"/>
          </p:nvPr>
        </p:nvSpPr>
        <p:spPr>
          <a:xfrm>
            <a:off x="754225" y="1624143"/>
            <a:ext cx="10515600" cy="4351338"/>
          </a:xfrm>
        </p:spPr>
        <p:txBody>
          <a:bodyPr>
            <a:normAutofit/>
          </a:bodyPr>
          <a:lstStyle/>
          <a:p>
            <a:r>
              <a:rPr lang="en-US" sz="2800" dirty="0">
                <a:latin typeface="Cambria" panose="02040503050406030204" pitchFamily="18" charset="0"/>
                <a:ea typeface="Cambria" panose="02040503050406030204" pitchFamily="18" charset="0"/>
              </a:rPr>
              <a:t>The IoT-based Blood Bank Management System leverages Raspberry Pi and cloud computing to enhance blood storage and distribution. Raspberry Pi sensors monitor temperature, ensuring blood safety. GPS tracking enables real-time location of blood shipments, optimizing delivery routes. Data from sensors and GPS is sent to the cloud for analysis and remote access. This system improves blood bank efficiency, ensuring proper storage conditions and timely deliveries, ultimately saving lives by providing a reliable supply of safe blood products.</a:t>
            </a:r>
          </a:p>
          <a:p>
            <a:endParaRPr lang="en-IN" dirty="0"/>
          </a:p>
        </p:txBody>
      </p:sp>
      <p:sp>
        <p:nvSpPr>
          <p:cNvPr id="5" name="Slide Number Placeholder 4">
            <a:extLst>
              <a:ext uri="{FF2B5EF4-FFF2-40B4-BE49-F238E27FC236}">
                <a16:creationId xmlns:a16="http://schemas.microsoft.com/office/drawing/2014/main" id="{18887FE8-EBAF-B376-0455-272454E38567}"/>
              </a:ext>
            </a:extLst>
          </p:cNvPr>
          <p:cNvSpPr>
            <a:spLocks noGrp="1"/>
          </p:cNvSpPr>
          <p:nvPr>
            <p:ph type="sldNum" sz="quarter" idx="12"/>
          </p:nvPr>
        </p:nvSpPr>
        <p:spPr/>
        <p:txBody>
          <a:bodyPr/>
          <a:lstStyle/>
          <a:p>
            <a:fld id="{54E6A55F-4DAD-4472-BD20-B02DFCCCFCC6}" type="slidenum">
              <a:rPr lang="en-IN" smtClean="0"/>
              <a:t>2</a:t>
            </a:fld>
            <a:endParaRPr lang="en-IN"/>
          </a:p>
        </p:txBody>
      </p:sp>
    </p:spTree>
    <p:extLst>
      <p:ext uri="{BB962C8B-B14F-4D97-AF65-F5344CB8AC3E}">
        <p14:creationId xmlns:p14="http://schemas.microsoft.com/office/powerpoint/2010/main" val="314895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23E00-9860-4C53-98FB-59308DF7D909}"/>
              </a:ext>
            </a:extLst>
          </p:cNvPr>
          <p:cNvSpPr>
            <a:spLocks noGrp="1"/>
          </p:cNvSpPr>
          <p:nvPr>
            <p:ph idx="1"/>
          </p:nvPr>
        </p:nvSpPr>
        <p:spPr>
          <a:xfrm>
            <a:off x="344556" y="0"/>
            <a:ext cx="11502887" cy="5832833"/>
          </a:xfrm>
        </p:spPr>
        <p:txBody>
          <a:bodyPr>
            <a:normAutofit/>
          </a:bodyPr>
          <a:lstStyle/>
          <a:p>
            <a:pPr marL="0" indent="0">
              <a:buNone/>
            </a:pPr>
            <a:endParaRPr lang="en-US" sz="2400" dirty="0">
              <a:solidFill>
                <a:srgbClr val="FF0000"/>
              </a:solidFill>
            </a:endParaRPr>
          </a:p>
          <a:p>
            <a:pPr marL="0" indent="0">
              <a:buNone/>
            </a:pPr>
            <a:r>
              <a:rPr lang="en-US" sz="2400" dirty="0">
                <a:latin typeface="Cambria" panose="02040503050406030204" pitchFamily="18" charset="0"/>
                <a:ea typeface="Cambria" panose="02040503050406030204" pitchFamily="18" charset="0"/>
                <a:cs typeface="+mj-cs"/>
              </a:rPr>
              <a:t>Objectives:</a:t>
            </a:r>
          </a:p>
          <a:p>
            <a:pPr>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mj-cs"/>
              </a:rPr>
              <a:t>Blood Inventory Management</a:t>
            </a:r>
          </a:p>
          <a:p>
            <a:pPr>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mj-cs"/>
              </a:rPr>
              <a:t>GPS Location Tracking</a:t>
            </a:r>
          </a:p>
          <a:p>
            <a:pPr>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mj-cs"/>
              </a:rPr>
              <a:t>Remote Access and Control</a:t>
            </a:r>
          </a:p>
          <a:p>
            <a:pPr>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mj-cs"/>
              </a:rPr>
              <a:t>Alerts and Notifications</a:t>
            </a:r>
          </a:p>
          <a:p>
            <a:pPr>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mj-cs"/>
              </a:rPr>
              <a:t>User Authentication and Access Control</a:t>
            </a:r>
          </a:p>
          <a:p>
            <a:pPr>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mj-cs"/>
              </a:rPr>
              <a:t>Privacy and security</a:t>
            </a:r>
          </a:p>
          <a:p>
            <a:pPr>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mj-cs"/>
              </a:rPr>
              <a:t>Cost Efficiency</a:t>
            </a:r>
          </a:p>
          <a:p>
            <a:pPr>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mj-cs"/>
              </a:rPr>
              <a:t>Improve Patients Care</a:t>
            </a:r>
          </a:p>
        </p:txBody>
      </p:sp>
      <p:sp>
        <p:nvSpPr>
          <p:cNvPr id="5" name="Slide Number Placeholder 4">
            <a:extLst>
              <a:ext uri="{FF2B5EF4-FFF2-40B4-BE49-F238E27FC236}">
                <a16:creationId xmlns:a16="http://schemas.microsoft.com/office/drawing/2014/main" id="{1D20122F-9E84-44AA-BBC4-98977ECC5F6D}"/>
              </a:ext>
            </a:extLst>
          </p:cNvPr>
          <p:cNvSpPr>
            <a:spLocks noGrp="1"/>
          </p:cNvSpPr>
          <p:nvPr>
            <p:ph type="sldNum" sz="quarter" idx="12"/>
          </p:nvPr>
        </p:nvSpPr>
        <p:spPr/>
        <p:txBody>
          <a:bodyPr/>
          <a:lstStyle/>
          <a:p>
            <a:fld id="{ACCB9E39-C4A6-4655-945E-7FE24E64FFFB}" type="slidenum">
              <a:rPr lang="en-US" smtClean="0"/>
              <a:t>3</a:t>
            </a:fld>
            <a:endParaRPr lang="en-US"/>
          </a:p>
        </p:txBody>
      </p:sp>
    </p:spTree>
    <p:extLst>
      <p:ext uri="{BB962C8B-B14F-4D97-AF65-F5344CB8AC3E}">
        <p14:creationId xmlns:p14="http://schemas.microsoft.com/office/powerpoint/2010/main" val="180397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5CF6-209E-4AB0-A6FF-4DD6E7697D86}"/>
              </a:ext>
            </a:extLst>
          </p:cNvPr>
          <p:cNvSpPr>
            <a:spLocks noGrp="1"/>
          </p:cNvSpPr>
          <p:nvPr>
            <p:ph type="title"/>
          </p:nvPr>
        </p:nvSpPr>
        <p:spPr>
          <a:xfrm>
            <a:off x="256039" y="336095"/>
            <a:ext cx="10515600" cy="484881"/>
          </a:xfrm>
        </p:spPr>
        <p:txBody>
          <a:bodyPr>
            <a:normAutofit fontScale="90000"/>
          </a:bodyPr>
          <a:lstStyle/>
          <a:p>
            <a:pPr algn="ctr"/>
            <a:r>
              <a:rPr lang="en-US" sz="2800" dirty="0">
                <a:latin typeface="Cambria" panose="02040503050406030204" pitchFamily="18" charset="0"/>
                <a:ea typeface="Cambria" panose="02040503050406030204" pitchFamily="18" charset="0"/>
              </a:rPr>
              <a:t>Block Diagram and Methodology </a:t>
            </a:r>
          </a:p>
        </p:txBody>
      </p:sp>
      <p:sp>
        <p:nvSpPr>
          <p:cNvPr id="4" name="Slide Number Placeholder 3">
            <a:extLst>
              <a:ext uri="{FF2B5EF4-FFF2-40B4-BE49-F238E27FC236}">
                <a16:creationId xmlns:a16="http://schemas.microsoft.com/office/drawing/2014/main" id="{F190D89D-133C-4DF0-AC8F-3AAE021D41F0}"/>
              </a:ext>
            </a:extLst>
          </p:cNvPr>
          <p:cNvSpPr>
            <a:spLocks noGrp="1"/>
          </p:cNvSpPr>
          <p:nvPr>
            <p:ph type="sldNum" sz="quarter" idx="12"/>
          </p:nvPr>
        </p:nvSpPr>
        <p:spPr/>
        <p:txBody>
          <a:bodyPr/>
          <a:lstStyle/>
          <a:p>
            <a:fld id="{ACCB9E39-C4A6-4655-945E-7FE24E64FFFB}" type="slidenum">
              <a:rPr lang="en-US" smtClean="0"/>
              <a:t>4</a:t>
            </a:fld>
            <a:endParaRPr lang="en-US"/>
          </a:p>
        </p:txBody>
      </p:sp>
      <p:sp>
        <p:nvSpPr>
          <p:cNvPr id="5" name="Content Placeholder 2">
            <a:extLst>
              <a:ext uri="{FF2B5EF4-FFF2-40B4-BE49-F238E27FC236}">
                <a16:creationId xmlns:a16="http://schemas.microsoft.com/office/drawing/2014/main" id="{6FA0FD47-96E4-4200-9FA5-3A1E97A2199C}"/>
              </a:ext>
            </a:extLst>
          </p:cNvPr>
          <p:cNvSpPr txBox="1">
            <a:spLocks/>
          </p:cNvSpPr>
          <p:nvPr/>
        </p:nvSpPr>
        <p:spPr>
          <a:xfrm>
            <a:off x="357809" y="681037"/>
            <a:ext cx="11502887" cy="54959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B413B7A8-6FC7-A9D8-4B1E-6CD7308EAA3B}"/>
              </a:ext>
            </a:extLst>
          </p:cNvPr>
          <p:cNvPicPr>
            <a:picLocks noChangeAspect="1"/>
          </p:cNvPicPr>
          <p:nvPr/>
        </p:nvPicPr>
        <p:blipFill rotWithShape="1">
          <a:blip r:embed="rId2">
            <a:extLst>
              <a:ext uri="{28A0092B-C50C-407E-A947-70E740481C1C}">
                <a14:useLocalDpi xmlns:a14="http://schemas.microsoft.com/office/drawing/2010/main" val="0"/>
              </a:ext>
            </a:extLst>
          </a:blip>
          <a:srcRect l="32880" t="23714" r="18181" b="14358"/>
          <a:stretch/>
        </p:blipFill>
        <p:spPr>
          <a:xfrm>
            <a:off x="1178560" y="1036319"/>
            <a:ext cx="8727440" cy="5140643"/>
          </a:xfrm>
          <a:prstGeom prst="rect">
            <a:avLst/>
          </a:prstGeom>
        </p:spPr>
      </p:pic>
    </p:spTree>
    <p:extLst>
      <p:ext uri="{BB962C8B-B14F-4D97-AF65-F5344CB8AC3E}">
        <p14:creationId xmlns:p14="http://schemas.microsoft.com/office/powerpoint/2010/main" val="86188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57F5-D471-A630-806C-B66083C17837}"/>
              </a:ext>
            </a:extLst>
          </p:cNvPr>
          <p:cNvSpPr>
            <a:spLocks noGrp="1"/>
          </p:cNvSpPr>
          <p:nvPr>
            <p:ph type="title"/>
          </p:nvPr>
        </p:nvSpPr>
        <p:spPr>
          <a:xfrm>
            <a:off x="646111" y="434057"/>
            <a:ext cx="9404723" cy="1400530"/>
          </a:xfrm>
        </p:spPr>
        <p:txBody>
          <a:bodyPr/>
          <a:lstStyle/>
          <a:p>
            <a:r>
              <a:rPr lang="en-IN" b="1" dirty="0"/>
              <a:t>Methodology :</a:t>
            </a:r>
          </a:p>
        </p:txBody>
      </p:sp>
      <p:sp>
        <p:nvSpPr>
          <p:cNvPr id="3" name="Content Placeholder 2">
            <a:extLst>
              <a:ext uri="{FF2B5EF4-FFF2-40B4-BE49-F238E27FC236}">
                <a16:creationId xmlns:a16="http://schemas.microsoft.com/office/drawing/2014/main" id="{8934A66D-6CF7-1B39-722F-01D3B4B958FA}"/>
              </a:ext>
            </a:extLst>
          </p:cNvPr>
          <p:cNvSpPr>
            <a:spLocks noGrp="1"/>
          </p:cNvSpPr>
          <p:nvPr>
            <p:ph idx="1"/>
          </p:nvPr>
        </p:nvSpPr>
        <p:spPr>
          <a:xfrm>
            <a:off x="646111" y="1698355"/>
            <a:ext cx="8946541" cy="4195481"/>
          </a:xfrm>
        </p:spPr>
        <p:txBody>
          <a:bodyPr>
            <a:normAutofit/>
          </a:bodyPr>
          <a:lstStyle/>
          <a:p>
            <a:pPr marL="514350" indent="-514350">
              <a:buFont typeface="+mj-lt"/>
              <a:buAutoNum type="arabicPeriod"/>
            </a:pPr>
            <a:r>
              <a:rPr lang="en-IN" dirty="0"/>
              <a:t> Requirements Gathering</a:t>
            </a:r>
          </a:p>
          <a:p>
            <a:pPr marL="514350" indent="-514350">
              <a:buFont typeface="+mj-lt"/>
              <a:buAutoNum type="arabicPeriod"/>
            </a:pPr>
            <a:r>
              <a:rPr lang="en-IN" dirty="0"/>
              <a:t> System Architecture</a:t>
            </a:r>
          </a:p>
          <a:p>
            <a:pPr marL="514350" indent="-514350">
              <a:buFont typeface="+mj-lt"/>
              <a:buAutoNum type="arabicPeriod"/>
            </a:pPr>
            <a:r>
              <a:rPr lang="en-IN" dirty="0"/>
              <a:t> Raspberry Pi Setup</a:t>
            </a:r>
          </a:p>
          <a:p>
            <a:pPr marL="514350" indent="-514350">
              <a:buFont typeface="+mj-lt"/>
              <a:buAutoNum type="arabicPeriod"/>
            </a:pPr>
            <a:r>
              <a:rPr lang="en-IN" dirty="0"/>
              <a:t> Cloud-Based GPS Tracking</a:t>
            </a:r>
          </a:p>
          <a:p>
            <a:pPr marL="514350" indent="-514350">
              <a:buFont typeface="+mj-lt"/>
              <a:buAutoNum type="arabicPeriod"/>
            </a:pPr>
            <a:r>
              <a:rPr lang="en-IN" dirty="0"/>
              <a:t> Blood Inventory Management</a:t>
            </a:r>
          </a:p>
          <a:p>
            <a:pPr marL="514350" indent="-514350">
              <a:buFont typeface="+mj-lt"/>
              <a:buAutoNum type="arabicPeriod"/>
            </a:pPr>
            <a:r>
              <a:rPr lang="en-IN" dirty="0"/>
              <a:t> Data Collection and Processing</a:t>
            </a:r>
          </a:p>
          <a:p>
            <a:pPr marL="514350" indent="-514350">
              <a:buFont typeface="+mj-lt"/>
              <a:buAutoNum type="arabicPeriod"/>
            </a:pPr>
            <a:r>
              <a:rPr lang="en-IN" dirty="0"/>
              <a:t> User Authentication and Access Control</a:t>
            </a:r>
          </a:p>
          <a:p>
            <a:pPr marL="514350" indent="-514350">
              <a:buFont typeface="+mj-lt"/>
              <a:buAutoNum type="arabicPeriod"/>
            </a:pPr>
            <a:r>
              <a:rPr lang="en-IN" dirty="0"/>
              <a:t> Alerts and Notifications</a:t>
            </a:r>
          </a:p>
        </p:txBody>
      </p:sp>
      <p:sp>
        <p:nvSpPr>
          <p:cNvPr id="5" name="Slide Number Placeholder 4">
            <a:extLst>
              <a:ext uri="{FF2B5EF4-FFF2-40B4-BE49-F238E27FC236}">
                <a16:creationId xmlns:a16="http://schemas.microsoft.com/office/drawing/2014/main" id="{86F3D3AD-840B-EE1A-BB5D-42F15CC78230}"/>
              </a:ext>
            </a:extLst>
          </p:cNvPr>
          <p:cNvSpPr>
            <a:spLocks noGrp="1"/>
          </p:cNvSpPr>
          <p:nvPr>
            <p:ph type="sldNum" sz="quarter" idx="12"/>
          </p:nvPr>
        </p:nvSpPr>
        <p:spPr/>
        <p:txBody>
          <a:bodyPr/>
          <a:lstStyle/>
          <a:p>
            <a:fld id="{54E6A55F-4DAD-4472-BD20-B02DFCCCFCC6}" type="slidenum">
              <a:rPr lang="en-IN" smtClean="0"/>
              <a:t>5</a:t>
            </a:fld>
            <a:endParaRPr lang="en-IN"/>
          </a:p>
        </p:txBody>
      </p:sp>
    </p:spTree>
    <p:extLst>
      <p:ext uri="{BB962C8B-B14F-4D97-AF65-F5344CB8AC3E}">
        <p14:creationId xmlns:p14="http://schemas.microsoft.com/office/powerpoint/2010/main" val="347728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0BCFC4-51B6-6398-A2BC-5761E3EE567A}"/>
              </a:ext>
            </a:extLst>
          </p:cNvPr>
          <p:cNvSpPr>
            <a:spLocks noGrp="1"/>
          </p:cNvSpPr>
          <p:nvPr>
            <p:ph idx="1"/>
          </p:nvPr>
        </p:nvSpPr>
        <p:spPr>
          <a:xfrm>
            <a:off x="137160" y="136525"/>
            <a:ext cx="11216640" cy="5659438"/>
          </a:xfrm>
        </p:spPr>
        <p:txBody>
          <a:bodyPr/>
          <a:lstStyle/>
          <a:p>
            <a:pPr marL="0" indent="0">
              <a:buNone/>
            </a:pPr>
            <a:r>
              <a:rPr lang="en-IN" sz="4000" b="1" dirty="0"/>
              <a:t>Data Sources</a:t>
            </a:r>
            <a:endParaRPr lang="en-IN" sz="4000" i="0" dirty="0">
              <a:effectLst/>
              <a:latin typeface="Söhne"/>
            </a:endParaRPr>
          </a:p>
          <a:p>
            <a:r>
              <a:rPr lang="en-IN" i="0" dirty="0">
                <a:effectLst/>
                <a:latin typeface="Söhne"/>
              </a:rPr>
              <a:t>Donor Information</a:t>
            </a:r>
          </a:p>
          <a:p>
            <a:r>
              <a:rPr lang="en-IN" i="0" dirty="0">
                <a:effectLst/>
                <a:latin typeface="Söhne"/>
              </a:rPr>
              <a:t>Inventory Data</a:t>
            </a:r>
          </a:p>
          <a:p>
            <a:r>
              <a:rPr lang="en-IN" dirty="0">
                <a:latin typeface="Söhne"/>
              </a:rPr>
              <a:t>GPS Tracking Data</a:t>
            </a:r>
          </a:p>
          <a:p>
            <a:r>
              <a:rPr lang="en-IN" i="0" dirty="0">
                <a:effectLst/>
                <a:latin typeface="Söhne"/>
              </a:rPr>
              <a:t>User Data</a:t>
            </a:r>
          </a:p>
          <a:p>
            <a:pPr marL="0" indent="0">
              <a:buNone/>
            </a:pPr>
            <a:r>
              <a:rPr lang="en-IN" sz="4000" b="1" i="0" dirty="0">
                <a:effectLst/>
                <a:latin typeface="Söhne"/>
              </a:rPr>
              <a:t>Languages Used</a:t>
            </a:r>
          </a:p>
          <a:p>
            <a:r>
              <a:rPr lang="en-IN" i="0" dirty="0">
                <a:effectLst/>
                <a:latin typeface="Söhne"/>
              </a:rPr>
              <a:t>Python Programming</a:t>
            </a:r>
          </a:p>
          <a:p>
            <a:r>
              <a:rPr lang="en-IN" dirty="0">
                <a:latin typeface="Söhne"/>
              </a:rPr>
              <a:t>MySQL</a:t>
            </a:r>
          </a:p>
          <a:p>
            <a:r>
              <a:rPr lang="en-IN" i="0" dirty="0">
                <a:effectLst/>
                <a:latin typeface="Söhne"/>
              </a:rPr>
              <a:t>HTML</a:t>
            </a:r>
          </a:p>
        </p:txBody>
      </p:sp>
      <p:sp>
        <p:nvSpPr>
          <p:cNvPr id="5" name="Slide Number Placeholder 4">
            <a:extLst>
              <a:ext uri="{FF2B5EF4-FFF2-40B4-BE49-F238E27FC236}">
                <a16:creationId xmlns:a16="http://schemas.microsoft.com/office/drawing/2014/main" id="{0DC30C3B-6A62-338B-4A60-88DC1FC31D26}"/>
              </a:ext>
            </a:extLst>
          </p:cNvPr>
          <p:cNvSpPr>
            <a:spLocks noGrp="1"/>
          </p:cNvSpPr>
          <p:nvPr>
            <p:ph type="sldNum" sz="quarter" idx="12"/>
          </p:nvPr>
        </p:nvSpPr>
        <p:spPr/>
        <p:txBody>
          <a:bodyPr/>
          <a:lstStyle/>
          <a:p>
            <a:fld id="{54E6A55F-4DAD-4472-BD20-B02DFCCCFCC6}" type="slidenum">
              <a:rPr lang="en-IN" smtClean="0"/>
              <a:t>6</a:t>
            </a:fld>
            <a:endParaRPr lang="en-IN"/>
          </a:p>
        </p:txBody>
      </p:sp>
    </p:spTree>
    <p:extLst>
      <p:ext uri="{BB962C8B-B14F-4D97-AF65-F5344CB8AC3E}">
        <p14:creationId xmlns:p14="http://schemas.microsoft.com/office/powerpoint/2010/main" val="245997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BE71E-F1F0-8A57-F025-4F5898A8D45E}"/>
              </a:ext>
            </a:extLst>
          </p:cNvPr>
          <p:cNvSpPr>
            <a:spLocks noGrp="1"/>
          </p:cNvSpPr>
          <p:nvPr>
            <p:ph idx="1"/>
          </p:nvPr>
        </p:nvSpPr>
        <p:spPr>
          <a:xfrm>
            <a:off x="838200" y="365760"/>
            <a:ext cx="10515600" cy="5811203"/>
          </a:xfrm>
        </p:spPr>
        <p:txBody>
          <a:bodyPr>
            <a:normAutofit/>
          </a:bodyPr>
          <a:lstStyle/>
          <a:p>
            <a:pPr marL="0" indent="0">
              <a:buNone/>
            </a:pPr>
            <a:r>
              <a:rPr lang="en-IN" sz="4000" b="1" dirty="0"/>
              <a:t>Software Required</a:t>
            </a:r>
          </a:p>
          <a:p>
            <a:r>
              <a:rPr lang="en-IN" dirty="0"/>
              <a:t>Raspberry pi OS</a:t>
            </a:r>
          </a:p>
          <a:p>
            <a:r>
              <a:rPr lang="en-IN" dirty="0"/>
              <a:t>DBMS</a:t>
            </a:r>
          </a:p>
          <a:p>
            <a:r>
              <a:rPr lang="en-IN" dirty="0"/>
              <a:t>Web Application</a:t>
            </a:r>
          </a:p>
          <a:p>
            <a:r>
              <a:rPr lang="en-IN" dirty="0"/>
              <a:t>IOT Platform</a:t>
            </a:r>
          </a:p>
          <a:p>
            <a:pPr marL="0" indent="0">
              <a:buNone/>
            </a:pPr>
            <a:r>
              <a:rPr lang="en-IN" sz="4000" b="1" dirty="0"/>
              <a:t>Hardware Required</a:t>
            </a:r>
          </a:p>
          <a:p>
            <a:r>
              <a:rPr lang="en-IN" dirty="0"/>
              <a:t>Raspberry Pi </a:t>
            </a:r>
          </a:p>
          <a:p>
            <a:endParaRPr lang="en-IN" dirty="0"/>
          </a:p>
          <a:p>
            <a:pPr marL="0" indent="0">
              <a:buNone/>
            </a:pPr>
            <a:endParaRPr lang="en-IN" b="1" dirty="0"/>
          </a:p>
        </p:txBody>
      </p:sp>
      <p:sp>
        <p:nvSpPr>
          <p:cNvPr id="5" name="Slide Number Placeholder 4">
            <a:extLst>
              <a:ext uri="{FF2B5EF4-FFF2-40B4-BE49-F238E27FC236}">
                <a16:creationId xmlns:a16="http://schemas.microsoft.com/office/drawing/2014/main" id="{FF797677-13E1-A5AB-34DC-688B03A3EE86}"/>
              </a:ext>
            </a:extLst>
          </p:cNvPr>
          <p:cNvSpPr>
            <a:spLocks noGrp="1"/>
          </p:cNvSpPr>
          <p:nvPr>
            <p:ph type="sldNum" sz="quarter" idx="12"/>
          </p:nvPr>
        </p:nvSpPr>
        <p:spPr/>
        <p:txBody>
          <a:bodyPr/>
          <a:lstStyle/>
          <a:p>
            <a:fld id="{54E6A55F-4DAD-4472-BD20-B02DFCCCFCC6}" type="slidenum">
              <a:rPr lang="en-IN" smtClean="0"/>
              <a:t>7</a:t>
            </a:fld>
            <a:endParaRPr lang="en-IN"/>
          </a:p>
        </p:txBody>
      </p:sp>
    </p:spTree>
    <p:extLst>
      <p:ext uri="{BB962C8B-B14F-4D97-AF65-F5344CB8AC3E}">
        <p14:creationId xmlns:p14="http://schemas.microsoft.com/office/powerpoint/2010/main" val="115155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6F70-8B99-41C7-816E-C8B2C18ED2A9}"/>
              </a:ext>
            </a:extLst>
          </p:cNvPr>
          <p:cNvSpPr>
            <a:spLocks noGrp="1"/>
          </p:cNvSpPr>
          <p:nvPr>
            <p:ph type="title"/>
          </p:nvPr>
        </p:nvSpPr>
        <p:spPr>
          <a:xfrm>
            <a:off x="221302" y="306647"/>
            <a:ext cx="10515600" cy="472002"/>
          </a:xfrm>
        </p:spPr>
        <p:txBody>
          <a:bodyPr>
            <a:noAutofit/>
          </a:bodyPr>
          <a:lstStyle/>
          <a:p>
            <a:r>
              <a:rPr lang="en-US" sz="3600" dirty="0">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7070E1DF-B0B0-40E2-8FCE-49E67F8707A9}"/>
              </a:ext>
            </a:extLst>
          </p:cNvPr>
          <p:cNvSpPr>
            <a:spLocks noGrp="1"/>
          </p:cNvSpPr>
          <p:nvPr>
            <p:ph idx="1"/>
          </p:nvPr>
        </p:nvSpPr>
        <p:spPr>
          <a:xfrm>
            <a:off x="94444" y="1225549"/>
            <a:ext cx="11779876" cy="5495926"/>
          </a:xfrm>
        </p:spPr>
        <p:txBody>
          <a:bodyPr>
            <a:normAutofit fontScale="92500"/>
          </a:bodyPr>
          <a:lstStyle/>
          <a:p>
            <a:pPr marL="0" indent="0">
              <a:buNone/>
            </a:pPr>
            <a:r>
              <a:rPr lang="en-US" sz="2200" dirty="0"/>
              <a:t>[1] Qadeer, M.A., Imran, A., "Asterisk Voice Exchange: An Alternative to Conventional EPBX", International Conference on Computer and Electrical Engineering, 2008. ICCEE 2008. </a:t>
            </a:r>
          </a:p>
          <a:p>
            <a:pPr marL="0" indent="0">
              <a:buNone/>
            </a:pPr>
            <a:r>
              <a:rPr lang="en-US" sz="2200" dirty="0">
                <a:latin typeface="Cambria" panose="02040503050406030204" pitchFamily="18" charset="0"/>
                <a:ea typeface="Cambria" panose="02040503050406030204" pitchFamily="18" charset="0"/>
              </a:rPr>
              <a:t>[2] Kapicak, L. ,Nevlud, P. , Zdralek, J. , Dubec, P. , Plucar, J. "Remote control of Asterisk via Web Services", 34th International Conference on Telecommunications and Signal Processing (TSP), 2011</a:t>
            </a:r>
          </a:p>
          <a:p>
            <a:pPr marL="0" indent="0">
              <a:buNone/>
            </a:pPr>
            <a:r>
              <a:rPr lang="en-US" sz="2200" dirty="0">
                <a:latin typeface="Cambria" panose="02040503050406030204" pitchFamily="18" charset="0"/>
                <a:ea typeface="Cambria" panose="02040503050406030204" pitchFamily="18" charset="0"/>
              </a:rPr>
              <a:t>[3] M. Voznak, L. Kapicak, J. Zdralek, P. Nevlud and J. Plucar , "Multimedia services in Asterisk based on VoiceXML", International journal of mathematical models and methods in applied sciences.</a:t>
            </a:r>
          </a:p>
          <a:p>
            <a:pPr marL="0" indent="0">
              <a:buNone/>
            </a:pPr>
            <a:r>
              <a:rPr lang="en-US" sz="2200" dirty="0">
                <a:latin typeface="Cambria" panose="02040503050406030204" pitchFamily="18" charset="0"/>
                <a:ea typeface="Cambria" panose="02040503050406030204" pitchFamily="18" charset="0"/>
              </a:rPr>
              <a:t>[4] Peter Marbach, Oliver Mihatsch, and John N. Tsitsiklis, "Call Admission Control and Routing in Integrated Services Networks Using Neuro-Dynamic Programming", IEEE Journal on selected areas in communications, VOL. 18, NO. 2, FEBRUARY 2000 .</a:t>
            </a:r>
          </a:p>
          <a:p>
            <a:pPr marL="0" indent="0">
              <a:buNone/>
            </a:pPr>
            <a:r>
              <a:rPr lang="en-US" sz="2200" dirty="0">
                <a:latin typeface="Cambria" panose="02040503050406030204" pitchFamily="18" charset="0"/>
                <a:ea typeface="Cambria" panose="02040503050406030204" pitchFamily="18" charset="0"/>
              </a:rPr>
              <a:t>[5] Sripanidkulchai, K., Shu Tao, Zon-Yin Shae "DA VINCI: A tool to improve VoIP call routing </a:t>
            </a:r>
          </a:p>
          <a:p>
            <a:pPr marL="0" indent="0">
              <a:buNone/>
            </a:pPr>
            <a:r>
              <a:rPr lang="en-US" sz="2200" dirty="0">
                <a:latin typeface="Cambria" panose="02040503050406030204" pitchFamily="18" charset="0"/>
                <a:ea typeface="Cambria" panose="02040503050406030204" pitchFamily="18" charset="0"/>
              </a:rPr>
              <a:t>configurations", IEEE Network Operations and Management Symposiwn (NOMS), 2010.</a:t>
            </a:r>
          </a:p>
          <a:p>
            <a:pPr marL="0" indent="0">
              <a:buNone/>
            </a:pPr>
            <a:endParaRPr lang="en-US" sz="22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 </a:t>
            </a:r>
          </a:p>
          <a:p>
            <a:pPr marL="0" indent="0">
              <a:buNone/>
            </a:pPr>
            <a:endParaRPr lang="en-US" sz="2400" dirty="0">
              <a:latin typeface="Cambria" panose="02040503050406030204" pitchFamily="18" charset="0"/>
              <a:ea typeface="Cambria" panose="020405030504060302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9381C859-A94F-4798-9FD0-3BAD44478D77}"/>
              </a:ext>
            </a:extLst>
          </p:cNvPr>
          <p:cNvSpPr>
            <a:spLocks noGrp="1"/>
          </p:cNvSpPr>
          <p:nvPr>
            <p:ph type="sldNum" sz="quarter" idx="12"/>
          </p:nvPr>
        </p:nvSpPr>
        <p:spPr/>
        <p:txBody>
          <a:bodyPr/>
          <a:lstStyle/>
          <a:p>
            <a:fld id="{ACCB9E39-C4A6-4655-945E-7FE24E64FFFB}" type="slidenum">
              <a:rPr lang="en-US" smtClean="0"/>
              <a:t>8</a:t>
            </a:fld>
            <a:endParaRPr lang="en-US"/>
          </a:p>
        </p:txBody>
      </p:sp>
      <p:sp>
        <p:nvSpPr>
          <p:cNvPr id="6" name="TextBox 5">
            <a:extLst>
              <a:ext uri="{FF2B5EF4-FFF2-40B4-BE49-F238E27FC236}">
                <a16:creationId xmlns:a16="http://schemas.microsoft.com/office/drawing/2014/main" id="{04EBE1F0-808A-4EED-81CD-71FC6411CA6A}"/>
              </a:ext>
            </a:extLst>
          </p:cNvPr>
          <p:cNvSpPr txBox="1"/>
          <p:nvPr/>
        </p:nvSpPr>
        <p:spPr>
          <a:xfrm>
            <a:off x="94444" y="5997576"/>
            <a:ext cx="4182171" cy="276999"/>
          </a:xfrm>
          <a:prstGeom prst="rect">
            <a:avLst/>
          </a:prstGeom>
          <a:noFill/>
        </p:spPr>
        <p:txBody>
          <a:bodyPr wrap="none" rtlCol="0">
            <a:spAutoFit/>
          </a:bodyPr>
          <a:lstStyle/>
          <a:p>
            <a:r>
              <a:rPr lang="en-IN" sz="1200" dirty="0"/>
              <a:t>*Papers need to be listed in descending order of published year </a:t>
            </a:r>
          </a:p>
        </p:txBody>
      </p:sp>
    </p:spTree>
    <p:extLst>
      <p:ext uri="{BB962C8B-B14F-4D97-AF65-F5344CB8AC3E}">
        <p14:creationId xmlns:p14="http://schemas.microsoft.com/office/powerpoint/2010/main" val="355844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0E8A-1F18-CD77-DAB3-37A7091715A8}"/>
              </a:ext>
            </a:extLst>
          </p:cNvPr>
          <p:cNvSpPr>
            <a:spLocks noGrp="1"/>
          </p:cNvSpPr>
          <p:nvPr>
            <p:ph type="title"/>
          </p:nvPr>
        </p:nvSpPr>
        <p:spPr>
          <a:xfrm>
            <a:off x="2993571" y="2371207"/>
            <a:ext cx="10515600" cy="1325563"/>
          </a:xfrm>
        </p:spPr>
        <p:txBody>
          <a:bodyPr>
            <a:normAutofit/>
          </a:bodyPr>
          <a:lstStyle/>
          <a:p>
            <a:r>
              <a:rPr lang="en-IN" sz="7200" dirty="0"/>
              <a:t>Thank You</a:t>
            </a:r>
          </a:p>
        </p:txBody>
      </p:sp>
      <p:sp>
        <p:nvSpPr>
          <p:cNvPr id="5" name="Slide Number Placeholder 4">
            <a:extLst>
              <a:ext uri="{FF2B5EF4-FFF2-40B4-BE49-F238E27FC236}">
                <a16:creationId xmlns:a16="http://schemas.microsoft.com/office/drawing/2014/main" id="{1791B8BD-621F-F7C2-7176-39EFD69A4C97}"/>
              </a:ext>
            </a:extLst>
          </p:cNvPr>
          <p:cNvSpPr>
            <a:spLocks noGrp="1"/>
          </p:cNvSpPr>
          <p:nvPr>
            <p:ph type="sldNum" sz="quarter" idx="12"/>
          </p:nvPr>
        </p:nvSpPr>
        <p:spPr/>
        <p:txBody>
          <a:bodyPr/>
          <a:lstStyle/>
          <a:p>
            <a:fld id="{54E6A55F-4DAD-4472-BD20-B02DFCCCFCC6}" type="slidenum">
              <a:rPr lang="en-IN" smtClean="0"/>
              <a:t>9</a:t>
            </a:fld>
            <a:endParaRPr lang="en-IN"/>
          </a:p>
        </p:txBody>
      </p:sp>
    </p:spTree>
    <p:extLst>
      <p:ext uri="{BB962C8B-B14F-4D97-AF65-F5344CB8AC3E}">
        <p14:creationId xmlns:p14="http://schemas.microsoft.com/office/powerpoint/2010/main" val="3486254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511</TotalTime>
  <Words>445</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vt:lpstr>
      <vt:lpstr>Century Gothic</vt:lpstr>
      <vt:lpstr>Söhne</vt:lpstr>
      <vt:lpstr>Wingdings</vt:lpstr>
      <vt:lpstr>Wingdings 3</vt:lpstr>
      <vt:lpstr>Ion</vt:lpstr>
      <vt:lpstr>IoT-Based Blood Bank Inventory Management system</vt:lpstr>
      <vt:lpstr>Introduction</vt:lpstr>
      <vt:lpstr>PowerPoint Presentation</vt:lpstr>
      <vt:lpstr>Block Diagram and Methodology </vt:lpstr>
      <vt:lpstr>Methodology :</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Yalaguresh</dc:creator>
  <cp:lastModifiedBy>Savita Gaykwad</cp:lastModifiedBy>
  <cp:revision>23</cp:revision>
  <dcterms:created xsi:type="dcterms:W3CDTF">2021-05-26T20:11:52Z</dcterms:created>
  <dcterms:modified xsi:type="dcterms:W3CDTF">2023-10-14T09:48:24Z</dcterms:modified>
</cp:coreProperties>
</file>