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10947" r:id="rId2"/>
    <p:sldId id="256" r:id="rId3"/>
    <p:sldId id="10948" r:id="rId4"/>
    <p:sldId id="10950" r:id="rId5"/>
    <p:sldId id="10951" r:id="rId6"/>
    <p:sldId id="10952" r:id="rId7"/>
    <p:sldId id="10956" r:id="rId8"/>
    <p:sldId id="10953" r:id="rId9"/>
    <p:sldId id="10955" r:id="rId10"/>
    <p:sldId id="214747062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A0855-E274-48CA-9508-4820388EEF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54745B-51A1-4DCD-9E7B-A8167EDBA8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06C36B-2F4A-46B5-8718-5759B6C36ACD}"/>
              </a:ext>
            </a:extLst>
          </p:cNvPr>
          <p:cNvSpPr>
            <a:spLocks noGrp="1"/>
          </p:cNvSpPr>
          <p:nvPr>
            <p:ph type="dt" sz="half" idx="10"/>
          </p:nvPr>
        </p:nvSpPr>
        <p:spPr/>
        <p:txBody>
          <a:bodyPr/>
          <a:lstStyle/>
          <a:p>
            <a:fld id="{D4898802-BF1E-448D-82C4-A81CA9FEB185}" type="datetimeFigureOut">
              <a:rPr lang="en-IN" smtClean="0"/>
              <a:t>12-10-2022</a:t>
            </a:fld>
            <a:endParaRPr lang="en-IN"/>
          </a:p>
        </p:txBody>
      </p:sp>
      <p:sp>
        <p:nvSpPr>
          <p:cNvPr id="5" name="Footer Placeholder 4">
            <a:extLst>
              <a:ext uri="{FF2B5EF4-FFF2-40B4-BE49-F238E27FC236}">
                <a16:creationId xmlns:a16="http://schemas.microsoft.com/office/drawing/2014/main" id="{5C2F3DAD-7CF1-4E92-B5C6-2E321B70C0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873344-1AB0-42CE-80C5-F90DDF2255E6}"/>
              </a:ext>
            </a:extLst>
          </p:cNvPr>
          <p:cNvSpPr>
            <a:spLocks noGrp="1"/>
          </p:cNvSpPr>
          <p:nvPr>
            <p:ph type="sldNum" sz="quarter" idx="12"/>
          </p:nvPr>
        </p:nvSpPr>
        <p:spPr/>
        <p:txBody>
          <a:bodyPr/>
          <a:lstStyle/>
          <a:p>
            <a:fld id="{E0CA6BE7-C47E-48FD-BE85-04F56C40027D}" type="slidenum">
              <a:rPr lang="en-IN" smtClean="0"/>
              <a:t>‹#›</a:t>
            </a:fld>
            <a:endParaRPr lang="en-IN"/>
          </a:p>
        </p:txBody>
      </p:sp>
    </p:spTree>
    <p:extLst>
      <p:ext uri="{BB962C8B-B14F-4D97-AF65-F5344CB8AC3E}">
        <p14:creationId xmlns:p14="http://schemas.microsoft.com/office/powerpoint/2010/main" val="2569189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17FC-4371-4961-88AF-1B50586AEF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F7CE20-A32B-493B-8069-8FFBF7237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3F2B09-EF5C-423B-A69E-2995B3329160}"/>
              </a:ext>
            </a:extLst>
          </p:cNvPr>
          <p:cNvSpPr>
            <a:spLocks noGrp="1"/>
          </p:cNvSpPr>
          <p:nvPr>
            <p:ph type="dt" sz="half" idx="10"/>
          </p:nvPr>
        </p:nvSpPr>
        <p:spPr/>
        <p:txBody>
          <a:bodyPr/>
          <a:lstStyle/>
          <a:p>
            <a:fld id="{D4898802-BF1E-448D-82C4-A81CA9FEB185}" type="datetimeFigureOut">
              <a:rPr lang="en-IN" smtClean="0"/>
              <a:t>12-10-2022</a:t>
            </a:fld>
            <a:endParaRPr lang="en-IN"/>
          </a:p>
        </p:txBody>
      </p:sp>
      <p:sp>
        <p:nvSpPr>
          <p:cNvPr id="5" name="Footer Placeholder 4">
            <a:extLst>
              <a:ext uri="{FF2B5EF4-FFF2-40B4-BE49-F238E27FC236}">
                <a16:creationId xmlns:a16="http://schemas.microsoft.com/office/drawing/2014/main" id="{3111F2E4-E4DA-4B81-ACDA-42A69BD2AC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FED57B-A4A2-4F20-A3E3-B66F48FA7A47}"/>
              </a:ext>
            </a:extLst>
          </p:cNvPr>
          <p:cNvSpPr>
            <a:spLocks noGrp="1"/>
          </p:cNvSpPr>
          <p:nvPr>
            <p:ph type="sldNum" sz="quarter" idx="12"/>
          </p:nvPr>
        </p:nvSpPr>
        <p:spPr/>
        <p:txBody>
          <a:bodyPr/>
          <a:lstStyle/>
          <a:p>
            <a:fld id="{E0CA6BE7-C47E-48FD-BE85-04F56C40027D}" type="slidenum">
              <a:rPr lang="en-IN" smtClean="0"/>
              <a:t>‹#›</a:t>
            </a:fld>
            <a:endParaRPr lang="en-IN"/>
          </a:p>
        </p:txBody>
      </p:sp>
    </p:spTree>
    <p:extLst>
      <p:ext uri="{BB962C8B-B14F-4D97-AF65-F5344CB8AC3E}">
        <p14:creationId xmlns:p14="http://schemas.microsoft.com/office/powerpoint/2010/main" val="3428626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C20D29-0677-4457-A6A3-D1F83A7018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9EC3A7-7B52-4CD5-AD43-87CB8E1334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F5C381-A783-4333-8AD8-60427F45736D}"/>
              </a:ext>
            </a:extLst>
          </p:cNvPr>
          <p:cNvSpPr>
            <a:spLocks noGrp="1"/>
          </p:cNvSpPr>
          <p:nvPr>
            <p:ph type="dt" sz="half" idx="10"/>
          </p:nvPr>
        </p:nvSpPr>
        <p:spPr/>
        <p:txBody>
          <a:bodyPr/>
          <a:lstStyle/>
          <a:p>
            <a:fld id="{D4898802-BF1E-448D-82C4-A81CA9FEB185}" type="datetimeFigureOut">
              <a:rPr lang="en-IN" smtClean="0"/>
              <a:t>12-10-2022</a:t>
            </a:fld>
            <a:endParaRPr lang="en-IN"/>
          </a:p>
        </p:txBody>
      </p:sp>
      <p:sp>
        <p:nvSpPr>
          <p:cNvPr id="5" name="Footer Placeholder 4">
            <a:extLst>
              <a:ext uri="{FF2B5EF4-FFF2-40B4-BE49-F238E27FC236}">
                <a16:creationId xmlns:a16="http://schemas.microsoft.com/office/drawing/2014/main" id="{F9CCAA22-22F8-4842-9797-A5E2134876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FF7A6A-E6E1-4BE6-A50C-C6A12ED35D55}"/>
              </a:ext>
            </a:extLst>
          </p:cNvPr>
          <p:cNvSpPr>
            <a:spLocks noGrp="1"/>
          </p:cNvSpPr>
          <p:nvPr>
            <p:ph type="sldNum" sz="quarter" idx="12"/>
          </p:nvPr>
        </p:nvSpPr>
        <p:spPr/>
        <p:txBody>
          <a:bodyPr/>
          <a:lstStyle/>
          <a:p>
            <a:fld id="{E0CA6BE7-C47E-48FD-BE85-04F56C40027D}" type="slidenum">
              <a:rPr lang="en-IN" smtClean="0"/>
              <a:t>‹#›</a:t>
            </a:fld>
            <a:endParaRPr lang="en-IN"/>
          </a:p>
        </p:txBody>
      </p:sp>
    </p:spTree>
    <p:extLst>
      <p:ext uri="{BB962C8B-B14F-4D97-AF65-F5344CB8AC3E}">
        <p14:creationId xmlns:p14="http://schemas.microsoft.com/office/powerpoint/2010/main" val="2303108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Section Divider [EC]">
    <p:bg>
      <p:bgPr>
        <a:solidFill>
          <a:srgbClr val="FA0F00"/>
        </a:solidFill>
        <a:effectLst/>
      </p:bgPr>
    </p:bg>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80F40C7B-8B85-E841-951C-D0451CD79919}"/>
              </a:ext>
            </a:extLst>
          </p:cNvPr>
          <p:cNvSpPr>
            <a:spLocks noGrp="1"/>
          </p:cNvSpPr>
          <p:nvPr>
            <p:ph sz="quarter" idx="12" hasCustomPrompt="1"/>
          </p:nvPr>
        </p:nvSpPr>
        <p:spPr>
          <a:xfrm>
            <a:off x="2185176" y="2866399"/>
            <a:ext cx="8857198" cy="1394267"/>
          </a:xfrm>
          <a:prstGeom prst="rect">
            <a:avLst/>
          </a:prstGeom>
        </p:spPr>
        <p:txBody>
          <a:bodyPr/>
          <a:lstStyle>
            <a:lvl1pPr marL="0" indent="0">
              <a:lnSpc>
                <a:spcPct val="75000"/>
              </a:lnSpc>
              <a:buNone/>
              <a:defRPr sz="3599" b="1" i="0" baseline="0">
                <a:solidFill>
                  <a:schemeClr val="bg1"/>
                </a:solidFill>
                <a:latin typeface="Adobe Clean ExtraBold" panose="020B0503020404020204" pitchFamily="34" charset="0"/>
              </a:defRPr>
            </a:lvl1pPr>
          </a:lstStyle>
          <a:p>
            <a:pPr lvl="0"/>
            <a:r>
              <a:rPr lang="en-US"/>
              <a:t>Click to edit section divider title</a:t>
            </a:r>
          </a:p>
        </p:txBody>
      </p:sp>
      <p:pic>
        <p:nvPicPr>
          <p:cNvPr id="5" name="Picture 4">
            <a:extLst>
              <a:ext uri="{FF2B5EF4-FFF2-40B4-BE49-F238E27FC236}">
                <a16:creationId xmlns:a16="http://schemas.microsoft.com/office/drawing/2014/main" id="{BDA725D1-C29F-49B5-BD56-434229004C80}"/>
              </a:ext>
            </a:extLst>
          </p:cNvPr>
          <p:cNvPicPr>
            <a:picLocks noChangeAspect="1"/>
          </p:cNvPicPr>
          <p:nvPr userDrawn="1"/>
        </p:nvPicPr>
        <p:blipFill>
          <a:blip r:embed="rId2"/>
          <a:stretch>
            <a:fillRect/>
          </a:stretch>
        </p:blipFill>
        <p:spPr>
          <a:xfrm>
            <a:off x="916536" y="2825116"/>
            <a:ext cx="616079" cy="554471"/>
          </a:xfrm>
          <a:prstGeom prst="rect">
            <a:avLst/>
          </a:prstGeom>
        </p:spPr>
      </p:pic>
    </p:spTree>
    <p:extLst>
      <p:ext uri="{BB962C8B-B14F-4D97-AF65-F5344CB8AC3E}">
        <p14:creationId xmlns:p14="http://schemas.microsoft.com/office/powerpoint/2010/main" val="90887184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End Slide">
    <p:bg>
      <p:bgPr>
        <a:solidFill>
          <a:srgbClr val="FA0F00"/>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7D1A37-D98F-8844-AF99-5DCC9E674734}"/>
              </a:ext>
            </a:extLst>
          </p:cNvPr>
          <p:cNvPicPr>
            <a:picLocks noChangeAspect="1"/>
          </p:cNvPicPr>
          <p:nvPr userDrawn="1"/>
        </p:nvPicPr>
        <p:blipFill>
          <a:blip r:embed="rId2"/>
          <a:stretch>
            <a:fillRect/>
          </a:stretch>
        </p:blipFill>
        <p:spPr>
          <a:xfrm>
            <a:off x="5605833" y="2759989"/>
            <a:ext cx="980335" cy="1338025"/>
          </a:xfrm>
          <a:prstGeom prst="rect">
            <a:avLst/>
          </a:prstGeom>
        </p:spPr>
      </p:pic>
    </p:spTree>
    <p:extLst>
      <p:ext uri="{BB962C8B-B14F-4D97-AF65-F5344CB8AC3E}">
        <p14:creationId xmlns:p14="http://schemas.microsoft.com/office/powerpoint/2010/main" val="2896375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1F1AF-BBC2-4E57-AC30-BCA6DB1A31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1BD6B6-4DC9-49B8-9E97-8A5ACBDA7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EB3191-3721-432D-851B-793390584329}"/>
              </a:ext>
            </a:extLst>
          </p:cNvPr>
          <p:cNvSpPr>
            <a:spLocks noGrp="1"/>
          </p:cNvSpPr>
          <p:nvPr>
            <p:ph type="dt" sz="half" idx="10"/>
          </p:nvPr>
        </p:nvSpPr>
        <p:spPr/>
        <p:txBody>
          <a:bodyPr/>
          <a:lstStyle/>
          <a:p>
            <a:fld id="{D4898802-BF1E-448D-82C4-A81CA9FEB185}" type="datetimeFigureOut">
              <a:rPr lang="en-IN" smtClean="0"/>
              <a:t>12-10-2022</a:t>
            </a:fld>
            <a:endParaRPr lang="en-IN"/>
          </a:p>
        </p:txBody>
      </p:sp>
      <p:sp>
        <p:nvSpPr>
          <p:cNvPr id="5" name="Footer Placeholder 4">
            <a:extLst>
              <a:ext uri="{FF2B5EF4-FFF2-40B4-BE49-F238E27FC236}">
                <a16:creationId xmlns:a16="http://schemas.microsoft.com/office/drawing/2014/main" id="{B1F66902-7AC7-4873-BA0E-2116E9BA77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C3AD03-0F88-4BAE-9498-E47DE500BD67}"/>
              </a:ext>
            </a:extLst>
          </p:cNvPr>
          <p:cNvSpPr>
            <a:spLocks noGrp="1"/>
          </p:cNvSpPr>
          <p:nvPr>
            <p:ph type="sldNum" sz="quarter" idx="12"/>
          </p:nvPr>
        </p:nvSpPr>
        <p:spPr/>
        <p:txBody>
          <a:bodyPr/>
          <a:lstStyle/>
          <a:p>
            <a:fld id="{E0CA6BE7-C47E-48FD-BE85-04F56C40027D}" type="slidenum">
              <a:rPr lang="en-IN" smtClean="0"/>
              <a:t>‹#›</a:t>
            </a:fld>
            <a:endParaRPr lang="en-IN"/>
          </a:p>
        </p:txBody>
      </p:sp>
    </p:spTree>
    <p:extLst>
      <p:ext uri="{BB962C8B-B14F-4D97-AF65-F5344CB8AC3E}">
        <p14:creationId xmlns:p14="http://schemas.microsoft.com/office/powerpoint/2010/main" val="1061200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6B43-993D-4407-AD00-622F9C0813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706876-5CF7-4A15-92EC-D1352DE83A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D8CAEC-509B-4BA5-9490-E4026CA1F0F3}"/>
              </a:ext>
            </a:extLst>
          </p:cNvPr>
          <p:cNvSpPr>
            <a:spLocks noGrp="1"/>
          </p:cNvSpPr>
          <p:nvPr>
            <p:ph type="dt" sz="half" idx="10"/>
          </p:nvPr>
        </p:nvSpPr>
        <p:spPr/>
        <p:txBody>
          <a:bodyPr/>
          <a:lstStyle/>
          <a:p>
            <a:fld id="{D4898802-BF1E-448D-82C4-A81CA9FEB185}" type="datetimeFigureOut">
              <a:rPr lang="en-IN" smtClean="0"/>
              <a:t>12-10-2022</a:t>
            </a:fld>
            <a:endParaRPr lang="en-IN"/>
          </a:p>
        </p:txBody>
      </p:sp>
      <p:sp>
        <p:nvSpPr>
          <p:cNvPr id="5" name="Footer Placeholder 4">
            <a:extLst>
              <a:ext uri="{FF2B5EF4-FFF2-40B4-BE49-F238E27FC236}">
                <a16:creationId xmlns:a16="http://schemas.microsoft.com/office/drawing/2014/main" id="{220E4EAF-77D8-4D6B-A5AD-E3C06CADD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B482F4-D8B8-4710-85F4-8C953371F8A5}"/>
              </a:ext>
            </a:extLst>
          </p:cNvPr>
          <p:cNvSpPr>
            <a:spLocks noGrp="1"/>
          </p:cNvSpPr>
          <p:nvPr>
            <p:ph type="sldNum" sz="quarter" idx="12"/>
          </p:nvPr>
        </p:nvSpPr>
        <p:spPr/>
        <p:txBody>
          <a:bodyPr/>
          <a:lstStyle/>
          <a:p>
            <a:fld id="{E0CA6BE7-C47E-48FD-BE85-04F56C40027D}" type="slidenum">
              <a:rPr lang="en-IN" smtClean="0"/>
              <a:t>‹#›</a:t>
            </a:fld>
            <a:endParaRPr lang="en-IN"/>
          </a:p>
        </p:txBody>
      </p:sp>
    </p:spTree>
    <p:extLst>
      <p:ext uri="{BB962C8B-B14F-4D97-AF65-F5344CB8AC3E}">
        <p14:creationId xmlns:p14="http://schemas.microsoft.com/office/powerpoint/2010/main" val="1777543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DBE1E-83B3-4012-A4FC-365353E37A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4798D2-3BF0-4091-90D0-53E3A8989F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EC284C-D87F-4F57-B342-FBAF9C4104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0E346E-2E24-43A3-A675-46E1AC0E35FF}"/>
              </a:ext>
            </a:extLst>
          </p:cNvPr>
          <p:cNvSpPr>
            <a:spLocks noGrp="1"/>
          </p:cNvSpPr>
          <p:nvPr>
            <p:ph type="dt" sz="half" idx="10"/>
          </p:nvPr>
        </p:nvSpPr>
        <p:spPr/>
        <p:txBody>
          <a:bodyPr/>
          <a:lstStyle/>
          <a:p>
            <a:fld id="{D4898802-BF1E-448D-82C4-A81CA9FEB185}" type="datetimeFigureOut">
              <a:rPr lang="en-IN" smtClean="0"/>
              <a:t>12-10-2022</a:t>
            </a:fld>
            <a:endParaRPr lang="en-IN"/>
          </a:p>
        </p:txBody>
      </p:sp>
      <p:sp>
        <p:nvSpPr>
          <p:cNvPr id="6" name="Footer Placeholder 5">
            <a:extLst>
              <a:ext uri="{FF2B5EF4-FFF2-40B4-BE49-F238E27FC236}">
                <a16:creationId xmlns:a16="http://schemas.microsoft.com/office/drawing/2014/main" id="{8395EAEE-312D-4AE3-AA25-5C8600EDE7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E870D4-B580-4283-8ED1-B5A8FC53C201}"/>
              </a:ext>
            </a:extLst>
          </p:cNvPr>
          <p:cNvSpPr>
            <a:spLocks noGrp="1"/>
          </p:cNvSpPr>
          <p:nvPr>
            <p:ph type="sldNum" sz="quarter" idx="12"/>
          </p:nvPr>
        </p:nvSpPr>
        <p:spPr/>
        <p:txBody>
          <a:bodyPr/>
          <a:lstStyle/>
          <a:p>
            <a:fld id="{E0CA6BE7-C47E-48FD-BE85-04F56C40027D}" type="slidenum">
              <a:rPr lang="en-IN" smtClean="0"/>
              <a:t>‹#›</a:t>
            </a:fld>
            <a:endParaRPr lang="en-IN"/>
          </a:p>
        </p:txBody>
      </p:sp>
    </p:spTree>
    <p:extLst>
      <p:ext uri="{BB962C8B-B14F-4D97-AF65-F5344CB8AC3E}">
        <p14:creationId xmlns:p14="http://schemas.microsoft.com/office/powerpoint/2010/main" val="3588528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F57EE-FCE7-4C79-956F-1F9758C123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18CD5F-2551-474F-B187-33CCA31D64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6E5CC9-97D8-48DC-A8B1-0C066A39C0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562667-0A4A-4AC2-8E4D-90F5A61F9D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2ADF16-7815-470C-A377-3C2C351AB4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AC792C-493D-48AB-9717-00FB9373EAF5}"/>
              </a:ext>
            </a:extLst>
          </p:cNvPr>
          <p:cNvSpPr>
            <a:spLocks noGrp="1"/>
          </p:cNvSpPr>
          <p:nvPr>
            <p:ph type="dt" sz="half" idx="10"/>
          </p:nvPr>
        </p:nvSpPr>
        <p:spPr/>
        <p:txBody>
          <a:bodyPr/>
          <a:lstStyle/>
          <a:p>
            <a:fld id="{D4898802-BF1E-448D-82C4-A81CA9FEB185}" type="datetimeFigureOut">
              <a:rPr lang="en-IN" smtClean="0"/>
              <a:t>12-10-2022</a:t>
            </a:fld>
            <a:endParaRPr lang="en-IN"/>
          </a:p>
        </p:txBody>
      </p:sp>
      <p:sp>
        <p:nvSpPr>
          <p:cNvPr id="8" name="Footer Placeholder 7">
            <a:extLst>
              <a:ext uri="{FF2B5EF4-FFF2-40B4-BE49-F238E27FC236}">
                <a16:creationId xmlns:a16="http://schemas.microsoft.com/office/drawing/2014/main" id="{0B9E7414-91CD-4380-AEF0-80E6FD07EC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09980F-30CF-4D54-A87A-61A44127A1D9}"/>
              </a:ext>
            </a:extLst>
          </p:cNvPr>
          <p:cNvSpPr>
            <a:spLocks noGrp="1"/>
          </p:cNvSpPr>
          <p:nvPr>
            <p:ph type="sldNum" sz="quarter" idx="12"/>
          </p:nvPr>
        </p:nvSpPr>
        <p:spPr/>
        <p:txBody>
          <a:bodyPr/>
          <a:lstStyle/>
          <a:p>
            <a:fld id="{E0CA6BE7-C47E-48FD-BE85-04F56C40027D}" type="slidenum">
              <a:rPr lang="en-IN" smtClean="0"/>
              <a:t>‹#›</a:t>
            </a:fld>
            <a:endParaRPr lang="en-IN"/>
          </a:p>
        </p:txBody>
      </p:sp>
    </p:spTree>
    <p:extLst>
      <p:ext uri="{BB962C8B-B14F-4D97-AF65-F5344CB8AC3E}">
        <p14:creationId xmlns:p14="http://schemas.microsoft.com/office/powerpoint/2010/main" val="273213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CFC4F-68C1-4421-B66C-FD7480E53C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09576B-11F3-4174-A292-95269A12E2B3}"/>
              </a:ext>
            </a:extLst>
          </p:cNvPr>
          <p:cNvSpPr>
            <a:spLocks noGrp="1"/>
          </p:cNvSpPr>
          <p:nvPr>
            <p:ph type="dt" sz="half" idx="10"/>
          </p:nvPr>
        </p:nvSpPr>
        <p:spPr/>
        <p:txBody>
          <a:bodyPr/>
          <a:lstStyle/>
          <a:p>
            <a:fld id="{D4898802-BF1E-448D-82C4-A81CA9FEB185}" type="datetimeFigureOut">
              <a:rPr lang="en-IN" smtClean="0"/>
              <a:t>12-10-2022</a:t>
            </a:fld>
            <a:endParaRPr lang="en-IN"/>
          </a:p>
        </p:txBody>
      </p:sp>
      <p:sp>
        <p:nvSpPr>
          <p:cNvPr id="4" name="Footer Placeholder 3">
            <a:extLst>
              <a:ext uri="{FF2B5EF4-FFF2-40B4-BE49-F238E27FC236}">
                <a16:creationId xmlns:a16="http://schemas.microsoft.com/office/drawing/2014/main" id="{FBD13499-F1C8-462F-83AE-8165B1605D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42B4F4-D7D1-450E-AA32-73AF3816DF38}"/>
              </a:ext>
            </a:extLst>
          </p:cNvPr>
          <p:cNvSpPr>
            <a:spLocks noGrp="1"/>
          </p:cNvSpPr>
          <p:nvPr>
            <p:ph type="sldNum" sz="quarter" idx="12"/>
          </p:nvPr>
        </p:nvSpPr>
        <p:spPr/>
        <p:txBody>
          <a:bodyPr/>
          <a:lstStyle/>
          <a:p>
            <a:fld id="{E0CA6BE7-C47E-48FD-BE85-04F56C40027D}" type="slidenum">
              <a:rPr lang="en-IN" smtClean="0"/>
              <a:t>‹#›</a:t>
            </a:fld>
            <a:endParaRPr lang="en-IN"/>
          </a:p>
        </p:txBody>
      </p:sp>
    </p:spTree>
    <p:extLst>
      <p:ext uri="{BB962C8B-B14F-4D97-AF65-F5344CB8AC3E}">
        <p14:creationId xmlns:p14="http://schemas.microsoft.com/office/powerpoint/2010/main" val="3050055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04266D-2EB6-4DAF-80F2-F02C151FF701}"/>
              </a:ext>
            </a:extLst>
          </p:cNvPr>
          <p:cNvSpPr>
            <a:spLocks noGrp="1"/>
          </p:cNvSpPr>
          <p:nvPr>
            <p:ph type="dt" sz="half" idx="10"/>
          </p:nvPr>
        </p:nvSpPr>
        <p:spPr/>
        <p:txBody>
          <a:bodyPr/>
          <a:lstStyle/>
          <a:p>
            <a:fld id="{D4898802-BF1E-448D-82C4-A81CA9FEB185}" type="datetimeFigureOut">
              <a:rPr lang="en-IN" smtClean="0"/>
              <a:t>12-10-2022</a:t>
            </a:fld>
            <a:endParaRPr lang="en-IN"/>
          </a:p>
        </p:txBody>
      </p:sp>
      <p:sp>
        <p:nvSpPr>
          <p:cNvPr id="3" name="Footer Placeholder 2">
            <a:extLst>
              <a:ext uri="{FF2B5EF4-FFF2-40B4-BE49-F238E27FC236}">
                <a16:creationId xmlns:a16="http://schemas.microsoft.com/office/drawing/2014/main" id="{3801E201-969D-43AE-BCC6-0CBFB239A66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47F5C2-8B46-4D00-8436-C5F11A3157B3}"/>
              </a:ext>
            </a:extLst>
          </p:cNvPr>
          <p:cNvSpPr>
            <a:spLocks noGrp="1"/>
          </p:cNvSpPr>
          <p:nvPr>
            <p:ph type="sldNum" sz="quarter" idx="12"/>
          </p:nvPr>
        </p:nvSpPr>
        <p:spPr/>
        <p:txBody>
          <a:bodyPr/>
          <a:lstStyle/>
          <a:p>
            <a:fld id="{E0CA6BE7-C47E-48FD-BE85-04F56C40027D}" type="slidenum">
              <a:rPr lang="en-IN" smtClean="0"/>
              <a:t>‹#›</a:t>
            </a:fld>
            <a:endParaRPr lang="en-IN"/>
          </a:p>
        </p:txBody>
      </p:sp>
    </p:spTree>
    <p:extLst>
      <p:ext uri="{BB962C8B-B14F-4D97-AF65-F5344CB8AC3E}">
        <p14:creationId xmlns:p14="http://schemas.microsoft.com/office/powerpoint/2010/main" val="2263186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F01E-CA53-495E-84C2-7C723EF0E5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C7D414-552D-429D-B8A3-986DD8D48C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4D3D9A-3232-4DC6-9B62-BC67166C4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F76A5C-4EAA-47F6-8EAB-D06FD7DDEA89}"/>
              </a:ext>
            </a:extLst>
          </p:cNvPr>
          <p:cNvSpPr>
            <a:spLocks noGrp="1"/>
          </p:cNvSpPr>
          <p:nvPr>
            <p:ph type="dt" sz="half" idx="10"/>
          </p:nvPr>
        </p:nvSpPr>
        <p:spPr/>
        <p:txBody>
          <a:bodyPr/>
          <a:lstStyle/>
          <a:p>
            <a:fld id="{D4898802-BF1E-448D-82C4-A81CA9FEB185}" type="datetimeFigureOut">
              <a:rPr lang="en-IN" smtClean="0"/>
              <a:t>12-10-2022</a:t>
            </a:fld>
            <a:endParaRPr lang="en-IN"/>
          </a:p>
        </p:txBody>
      </p:sp>
      <p:sp>
        <p:nvSpPr>
          <p:cNvPr id="6" name="Footer Placeholder 5">
            <a:extLst>
              <a:ext uri="{FF2B5EF4-FFF2-40B4-BE49-F238E27FC236}">
                <a16:creationId xmlns:a16="http://schemas.microsoft.com/office/drawing/2014/main" id="{33B2F74E-C7CD-4E1A-AAEC-5B74D6267F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A4CD78-7EC2-4291-9DA2-22A4A51228B5}"/>
              </a:ext>
            </a:extLst>
          </p:cNvPr>
          <p:cNvSpPr>
            <a:spLocks noGrp="1"/>
          </p:cNvSpPr>
          <p:nvPr>
            <p:ph type="sldNum" sz="quarter" idx="12"/>
          </p:nvPr>
        </p:nvSpPr>
        <p:spPr/>
        <p:txBody>
          <a:bodyPr/>
          <a:lstStyle/>
          <a:p>
            <a:fld id="{E0CA6BE7-C47E-48FD-BE85-04F56C40027D}" type="slidenum">
              <a:rPr lang="en-IN" smtClean="0"/>
              <a:t>‹#›</a:t>
            </a:fld>
            <a:endParaRPr lang="en-IN"/>
          </a:p>
        </p:txBody>
      </p:sp>
    </p:spTree>
    <p:extLst>
      <p:ext uri="{BB962C8B-B14F-4D97-AF65-F5344CB8AC3E}">
        <p14:creationId xmlns:p14="http://schemas.microsoft.com/office/powerpoint/2010/main" val="111690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E0A3-CC55-46A6-92D2-65106C0C39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368A8C-2D3A-4460-9837-32ADD1A14D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34033E-AC62-4E8B-B33A-5E6FE3E53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7EE909-F838-44FE-A233-3F3CAB20E4C3}"/>
              </a:ext>
            </a:extLst>
          </p:cNvPr>
          <p:cNvSpPr>
            <a:spLocks noGrp="1"/>
          </p:cNvSpPr>
          <p:nvPr>
            <p:ph type="dt" sz="half" idx="10"/>
          </p:nvPr>
        </p:nvSpPr>
        <p:spPr/>
        <p:txBody>
          <a:bodyPr/>
          <a:lstStyle/>
          <a:p>
            <a:fld id="{D4898802-BF1E-448D-82C4-A81CA9FEB185}" type="datetimeFigureOut">
              <a:rPr lang="en-IN" smtClean="0"/>
              <a:t>12-10-2022</a:t>
            </a:fld>
            <a:endParaRPr lang="en-IN"/>
          </a:p>
        </p:txBody>
      </p:sp>
      <p:sp>
        <p:nvSpPr>
          <p:cNvPr id="6" name="Footer Placeholder 5">
            <a:extLst>
              <a:ext uri="{FF2B5EF4-FFF2-40B4-BE49-F238E27FC236}">
                <a16:creationId xmlns:a16="http://schemas.microsoft.com/office/drawing/2014/main" id="{76CFD1DB-A9EA-41D8-B640-ECC5238656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ED8684-A4FE-4B7D-8564-0CF4D77357A5}"/>
              </a:ext>
            </a:extLst>
          </p:cNvPr>
          <p:cNvSpPr>
            <a:spLocks noGrp="1"/>
          </p:cNvSpPr>
          <p:nvPr>
            <p:ph type="sldNum" sz="quarter" idx="12"/>
          </p:nvPr>
        </p:nvSpPr>
        <p:spPr/>
        <p:txBody>
          <a:bodyPr/>
          <a:lstStyle/>
          <a:p>
            <a:fld id="{E0CA6BE7-C47E-48FD-BE85-04F56C40027D}" type="slidenum">
              <a:rPr lang="en-IN" smtClean="0"/>
              <a:t>‹#›</a:t>
            </a:fld>
            <a:endParaRPr lang="en-IN"/>
          </a:p>
        </p:txBody>
      </p:sp>
    </p:spTree>
    <p:extLst>
      <p:ext uri="{BB962C8B-B14F-4D97-AF65-F5344CB8AC3E}">
        <p14:creationId xmlns:p14="http://schemas.microsoft.com/office/powerpoint/2010/main" val="230557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9B0001-68F8-469C-A1AD-9DB21E7796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5AB38E-BE28-4276-8768-94124DFF4F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BE14EB-A0FC-4046-9FEC-56E91037A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98802-BF1E-448D-82C4-A81CA9FEB185}" type="datetimeFigureOut">
              <a:rPr lang="en-IN" smtClean="0"/>
              <a:t>12-10-2022</a:t>
            </a:fld>
            <a:endParaRPr lang="en-IN"/>
          </a:p>
        </p:txBody>
      </p:sp>
      <p:sp>
        <p:nvSpPr>
          <p:cNvPr id="5" name="Footer Placeholder 4">
            <a:extLst>
              <a:ext uri="{FF2B5EF4-FFF2-40B4-BE49-F238E27FC236}">
                <a16:creationId xmlns:a16="http://schemas.microsoft.com/office/drawing/2014/main" id="{FB7CCFBC-C27B-4721-BC53-E062946330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6F5586-1E1E-4F99-BF57-0F71A36805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A6BE7-C47E-48FD-BE85-04F56C40027D}" type="slidenum">
              <a:rPr lang="en-IN" smtClean="0"/>
              <a:t>‹#›</a:t>
            </a:fld>
            <a:endParaRPr lang="en-IN"/>
          </a:p>
        </p:txBody>
      </p:sp>
    </p:spTree>
    <p:extLst>
      <p:ext uri="{BB962C8B-B14F-4D97-AF65-F5344CB8AC3E}">
        <p14:creationId xmlns:p14="http://schemas.microsoft.com/office/powerpoint/2010/main" val="3406614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080B6E-549A-274C-BDED-8C5D5EF35B34}"/>
              </a:ext>
            </a:extLst>
          </p:cNvPr>
          <p:cNvSpPr>
            <a:spLocks noGrp="1"/>
          </p:cNvSpPr>
          <p:nvPr>
            <p:ph sz="quarter" idx="12"/>
          </p:nvPr>
        </p:nvSpPr>
        <p:spPr/>
        <p:txBody>
          <a:bodyPr/>
          <a:lstStyle/>
          <a:p>
            <a:r>
              <a:rPr lang="en-US" dirty="0"/>
              <a:t>Adobe Analytics Challenge</a:t>
            </a:r>
            <a:br>
              <a:rPr lang="en-US" dirty="0"/>
            </a:br>
            <a:r>
              <a:rPr lang="en-US" dirty="0"/>
              <a:t> </a:t>
            </a:r>
          </a:p>
        </p:txBody>
      </p:sp>
      <p:sp>
        <p:nvSpPr>
          <p:cNvPr id="9" name="Content Placeholder 4">
            <a:extLst>
              <a:ext uri="{FF2B5EF4-FFF2-40B4-BE49-F238E27FC236}">
                <a16:creationId xmlns:a16="http://schemas.microsoft.com/office/drawing/2014/main" id="{CBACEF59-7CB3-4DB1-A260-FA0DD8F20270}"/>
              </a:ext>
            </a:extLst>
          </p:cNvPr>
          <p:cNvSpPr txBox="1">
            <a:spLocks/>
          </p:cNvSpPr>
          <p:nvPr/>
        </p:nvSpPr>
        <p:spPr>
          <a:xfrm>
            <a:off x="2204314" y="3403352"/>
            <a:ext cx="5908415" cy="437261"/>
          </a:xfrm>
          <a:prstGeom prst="rect">
            <a:avLst/>
          </a:prstGeom>
        </p:spPr>
        <p:txBody>
          <a:bodyPr anchor="t"/>
          <a:lstStyle>
            <a:lvl1pPr marL="228600" indent="-228600" algn="l" defTabSz="914400" rtl="0" eaLnBrk="1" latinLnBrk="0" hangingPunct="1">
              <a:lnSpc>
                <a:spcPct val="100000"/>
              </a:lnSpc>
              <a:spcBef>
                <a:spcPts val="1800"/>
              </a:spcBef>
              <a:buSzPct val="70000"/>
              <a:buFont typeface="Arial" panose="020B0604020202020204" pitchFamily="34" charset="0"/>
              <a:buChar char="•"/>
              <a:defRPr sz="2200" b="0" i="0" kern="1200">
                <a:solidFill>
                  <a:schemeClr val="tx1"/>
                </a:solidFill>
                <a:latin typeface="Adobe Clean SemiLight" panose="020B0403020404020204" pitchFamily="34" charset="0"/>
                <a:ea typeface="+mn-ea"/>
                <a:cs typeface="+mn-cs"/>
              </a:defRPr>
            </a:lvl1pPr>
            <a:lvl2pPr marL="685800" indent="-228600" algn="l" defTabSz="914400" rtl="0" eaLnBrk="1" latinLnBrk="0" hangingPunct="1">
              <a:lnSpc>
                <a:spcPct val="100000"/>
              </a:lnSpc>
              <a:spcBef>
                <a:spcPts val="1800"/>
              </a:spcBef>
              <a:buSzPct val="70000"/>
              <a:buFont typeface="Arial" panose="020B0604020202020204" pitchFamily="34" charset="0"/>
              <a:buChar char="•"/>
              <a:defRPr sz="2000" b="0" i="0" kern="1200">
                <a:solidFill>
                  <a:schemeClr val="tx1"/>
                </a:solidFill>
                <a:latin typeface="Adobe Clean SemiLight" panose="020B0403020404020204" pitchFamily="34" charset="0"/>
                <a:ea typeface="+mn-ea"/>
                <a:cs typeface="+mn-cs"/>
              </a:defRPr>
            </a:lvl2pPr>
            <a:lvl3pPr marL="1143000" indent="-228600" algn="l" defTabSz="914400" rtl="0" eaLnBrk="1" latinLnBrk="0" hangingPunct="1">
              <a:lnSpc>
                <a:spcPct val="100000"/>
              </a:lnSpc>
              <a:spcBef>
                <a:spcPts val="1800"/>
              </a:spcBef>
              <a:buSzPct val="70000"/>
              <a:buFont typeface="Arial" panose="020B0604020202020204" pitchFamily="34" charset="0"/>
              <a:buChar char="•"/>
              <a:defRPr sz="1800" b="0" i="0" kern="1200">
                <a:solidFill>
                  <a:schemeClr val="tx1"/>
                </a:solidFill>
                <a:latin typeface="Adobe Clean SemiLight" panose="020B0403020404020204" pitchFamily="34" charset="0"/>
                <a:ea typeface="+mn-ea"/>
                <a:cs typeface="+mn-cs"/>
              </a:defRPr>
            </a:lvl3pPr>
            <a:lvl4pPr marL="1600200" indent="-228600" algn="l" defTabSz="914400" rtl="0" eaLnBrk="1" latinLnBrk="0" hangingPunct="1">
              <a:lnSpc>
                <a:spcPct val="100000"/>
              </a:lnSpc>
              <a:spcBef>
                <a:spcPts val="1800"/>
              </a:spcBef>
              <a:buSzPct val="70000"/>
              <a:buFont typeface="Arial" panose="020B0604020202020204" pitchFamily="34" charset="0"/>
              <a:buChar char="•"/>
              <a:defRPr sz="1600" b="0" i="0" kern="1200">
                <a:solidFill>
                  <a:schemeClr val="tx1"/>
                </a:solidFill>
                <a:latin typeface="Adobe Clean SemiLight" panose="020B0403020404020204" pitchFamily="34" charset="0"/>
                <a:ea typeface="+mn-ea"/>
                <a:cs typeface="+mn-cs"/>
              </a:defRPr>
            </a:lvl4pPr>
            <a:lvl5pPr marL="2057400" indent="-228600" algn="l" defTabSz="914400" rtl="0" eaLnBrk="1" latinLnBrk="0" hangingPunct="1">
              <a:lnSpc>
                <a:spcPct val="100000"/>
              </a:lnSpc>
              <a:spcBef>
                <a:spcPts val="1800"/>
              </a:spcBef>
              <a:buSzPct val="70000"/>
              <a:buFont typeface="Arial" panose="020B0604020202020204" pitchFamily="34" charset="0"/>
              <a:buChar char="•"/>
              <a:defRPr sz="1400" b="0" i="0" kern="1200">
                <a:solidFill>
                  <a:schemeClr val="tx1"/>
                </a:solidFill>
                <a:latin typeface="Adobe Clean SemiLight" panose="020B04030204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126">
              <a:spcBef>
                <a:spcPts val="1799"/>
              </a:spcBef>
              <a:buNone/>
            </a:pPr>
            <a:r>
              <a:rPr lang="en-US" sz="2199" dirty="0">
                <a:solidFill>
                  <a:srgbClr val="FFFFFF"/>
                </a:solidFill>
                <a:latin typeface="Adobe Clean ExtraBold"/>
              </a:rPr>
              <a:t>Team Nebula</a:t>
            </a:r>
          </a:p>
        </p:txBody>
      </p:sp>
    </p:spTree>
    <p:extLst>
      <p:ext uri="{BB962C8B-B14F-4D97-AF65-F5344CB8AC3E}">
        <p14:creationId xmlns:p14="http://schemas.microsoft.com/office/powerpoint/2010/main" val="4085277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741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91A6BA0D-FBA2-45B8-B8E0-FB926B950A8F}"/>
              </a:ext>
            </a:extLst>
          </p:cNvPr>
          <p:cNvSpPr/>
          <p:nvPr/>
        </p:nvSpPr>
        <p:spPr>
          <a:xfrm>
            <a:off x="748436" y="2467167"/>
            <a:ext cx="10218198" cy="173015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668260D-5FDB-482E-9DF8-FA3677A6D080}"/>
              </a:ext>
            </a:extLst>
          </p:cNvPr>
          <p:cNvSpPr txBox="1"/>
          <p:nvPr/>
        </p:nvSpPr>
        <p:spPr>
          <a:xfrm>
            <a:off x="748436" y="2551837"/>
            <a:ext cx="10218198" cy="1754326"/>
          </a:xfrm>
          <a:prstGeom prst="rect">
            <a:avLst/>
          </a:prstGeom>
          <a:noFill/>
        </p:spPr>
        <p:txBody>
          <a:bodyPr wrap="square" rtlCol="0">
            <a:spAutoFit/>
          </a:bodyPr>
          <a:lstStyle/>
          <a:p>
            <a:pPr algn="just"/>
            <a:r>
              <a:rPr lang="en-US" b="1" i="0" dirty="0">
                <a:solidFill>
                  <a:schemeClr val="bg1"/>
                </a:solidFill>
                <a:effectLst/>
                <a:latin typeface="adobe-clean"/>
              </a:rPr>
              <a:t>The measurement of business vs. leisure travel has always been difficult. The rise of “</a:t>
            </a:r>
            <a:r>
              <a:rPr lang="en-US" b="1" i="0" dirty="0" err="1">
                <a:solidFill>
                  <a:schemeClr val="bg1"/>
                </a:solidFill>
                <a:effectLst/>
                <a:latin typeface="adobe-clean"/>
              </a:rPr>
              <a:t>bleisure</a:t>
            </a:r>
            <a:r>
              <a:rPr lang="en-US" b="1" i="0" dirty="0">
                <a:solidFill>
                  <a:schemeClr val="bg1"/>
                </a:solidFill>
                <a:effectLst/>
                <a:latin typeface="adobe-clean"/>
              </a:rPr>
              <a:t>” further complicates the matter. What signals in the data provided can help distinguish whether a trip represents business, leisure, or “</a:t>
            </a:r>
            <a:r>
              <a:rPr lang="en-US" b="1" i="0" dirty="0" err="1">
                <a:solidFill>
                  <a:schemeClr val="bg1"/>
                </a:solidFill>
                <a:effectLst/>
                <a:latin typeface="adobe-clean"/>
              </a:rPr>
              <a:t>bileisure</a:t>
            </a:r>
            <a:r>
              <a:rPr lang="en-US" b="1" i="0" dirty="0">
                <a:solidFill>
                  <a:schemeClr val="bg1"/>
                </a:solidFill>
                <a:effectLst/>
                <a:latin typeface="adobe-clean"/>
              </a:rPr>
              <a:t>” travel? For those purely leisure guests, what information would you use to make recommendations on specific leisure destinations they should considered? Where on the digital properties would you make these recommendations and why?</a:t>
            </a:r>
          </a:p>
          <a:p>
            <a:pPr algn="just"/>
            <a:endParaRPr lang="en-IN" dirty="0"/>
          </a:p>
        </p:txBody>
      </p:sp>
      <p:sp>
        <p:nvSpPr>
          <p:cNvPr id="6" name="TextBox 5">
            <a:extLst>
              <a:ext uri="{FF2B5EF4-FFF2-40B4-BE49-F238E27FC236}">
                <a16:creationId xmlns:a16="http://schemas.microsoft.com/office/drawing/2014/main" id="{55B9E4DA-85E1-450B-9981-B61F60316B3F}"/>
              </a:ext>
            </a:extLst>
          </p:cNvPr>
          <p:cNvSpPr txBox="1"/>
          <p:nvPr/>
        </p:nvSpPr>
        <p:spPr>
          <a:xfrm>
            <a:off x="748436" y="1271639"/>
            <a:ext cx="6465163" cy="523220"/>
          </a:xfrm>
          <a:prstGeom prst="rect">
            <a:avLst/>
          </a:prstGeom>
          <a:noFill/>
        </p:spPr>
        <p:txBody>
          <a:bodyPr wrap="square" rtlCol="0">
            <a:spAutoFit/>
          </a:bodyPr>
          <a:lstStyle/>
          <a:p>
            <a:r>
              <a:rPr lang="en-IN" sz="2800" b="1" dirty="0">
                <a:latin typeface="Adobe Clean ExtraBold" panose="020B0503020404020204"/>
              </a:rPr>
              <a:t>Business Question From the Hilton Team :</a:t>
            </a:r>
          </a:p>
        </p:txBody>
      </p:sp>
      <p:cxnSp>
        <p:nvCxnSpPr>
          <p:cNvPr id="10" name="Straight Connector 9">
            <a:extLst>
              <a:ext uri="{FF2B5EF4-FFF2-40B4-BE49-F238E27FC236}">
                <a16:creationId xmlns:a16="http://schemas.microsoft.com/office/drawing/2014/main" id="{37F7DF2B-EFBE-4FB5-AE19-90D9FF30AEF8}"/>
              </a:ext>
            </a:extLst>
          </p:cNvPr>
          <p:cNvCxnSpPr>
            <a:cxnSpLocks/>
          </p:cNvCxnSpPr>
          <p:nvPr/>
        </p:nvCxnSpPr>
        <p:spPr>
          <a:xfrm>
            <a:off x="862614" y="1897642"/>
            <a:ext cx="6135086" cy="0"/>
          </a:xfrm>
          <a:prstGeom prst="line">
            <a:avLst/>
          </a:prstGeom>
          <a:ln w="57150">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898819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B976F9B-05F5-4B3C-90F0-D9DE9D80B7D8}"/>
              </a:ext>
            </a:extLst>
          </p:cNvPr>
          <p:cNvCxnSpPr>
            <a:cxnSpLocks/>
          </p:cNvCxnSpPr>
          <p:nvPr/>
        </p:nvCxnSpPr>
        <p:spPr>
          <a:xfrm>
            <a:off x="834995" y="990769"/>
            <a:ext cx="1457355" cy="0"/>
          </a:xfrm>
          <a:prstGeom prst="line">
            <a:avLst/>
          </a:prstGeom>
          <a:ln w="57150">
            <a:solidFill>
              <a:srgbClr val="FF0000"/>
            </a:solidFill>
          </a:ln>
        </p:spPr>
        <p:style>
          <a:lnRef idx="2">
            <a:schemeClr val="accent2"/>
          </a:lnRef>
          <a:fillRef idx="0">
            <a:schemeClr val="accent2"/>
          </a:fillRef>
          <a:effectRef idx="1">
            <a:schemeClr val="accent2"/>
          </a:effectRef>
          <a:fontRef idx="minor">
            <a:schemeClr val="tx1"/>
          </a:fontRef>
        </p:style>
      </p:cxnSp>
      <p:sp>
        <p:nvSpPr>
          <p:cNvPr id="7" name="TextBox 6">
            <a:extLst>
              <a:ext uri="{FF2B5EF4-FFF2-40B4-BE49-F238E27FC236}">
                <a16:creationId xmlns:a16="http://schemas.microsoft.com/office/drawing/2014/main" id="{CA8E3FDD-E063-4C18-900E-0862B29697EE}"/>
              </a:ext>
            </a:extLst>
          </p:cNvPr>
          <p:cNvSpPr txBox="1"/>
          <p:nvPr/>
        </p:nvSpPr>
        <p:spPr>
          <a:xfrm>
            <a:off x="758795" y="405994"/>
            <a:ext cx="5504156" cy="584775"/>
          </a:xfrm>
          <a:prstGeom prst="rect">
            <a:avLst/>
          </a:prstGeom>
          <a:noFill/>
        </p:spPr>
        <p:txBody>
          <a:bodyPr wrap="square" rtlCol="0">
            <a:spAutoFit/>
          </a:bodyPr>
          <a:lstStyle/>
          <a:p>
            <a:r>
              <a:rPr lang="en-IN" sz="3200" b="1" dirty="0">
                <a:latin typeface="Adobe Clean ExtraBold" panose="020B0503020404020204"/>
              </a:rPr>
              <a:t>B</a:t>
            </a:r>
            <a:r>
              <a:rPr lang="en-IN" sz="3200" b="1" i="0" dirty="0">
                <a:effectLst/>
                <a:latin typeface="Adobe Clean ExtraBold" panose="020B0503020404020204"/>
              </a:rPr>
              <a:t>usiness</a:t>
            </a:r>
            <a:endParaRPr lang="en-IN" sz="3200" b="1" dirty="0">
              <a:latin typeface="Adobe Clean ExtraBold" panose="020B0503020404020204"/>
            </a:endParaRPr>
          </a:p>
        </p:txBody>
      </p:sp>
      <p:sp>
        <p:nvSpPr>
          <p:cNvPr id="13" name="TextBox 12">
            <a:extLst>
              <a:ext uri="{FF2B5EF4-FFF2-40B4-BE49-F238E27FC236}">
                <a16:creationId xmlns:a16="http://schemas.microsoft.com/office/drawing/2014/main" id="{5A7172B6-8262-42D8-AFCB-FB31B7C80A42}"/>
              </a:ext>
            </a:extLst>
          </p:cNvPr>
          <p:cNvSpPr txBox="1"/>
          <p:nvPr/>
        </p:nvSpPr>
        <p:spPr>
          <a:xfrm>
            <a:off x="758793" y="1354146"/>
            <a:ext cx="11157281" cy="923330"/>
          </a:xfrm>
          <a:prstGeom prst="rect">
            <a:avLst/>
          </a:prstGeom>
          <a:noFill/>
        </p:spPr>
        <p:txBody>
          <a:bodyPr wrap="square" rtlCol="0">
            <a:spAutoFit/>
          </a:bodyPr>
          <a:lstStyle/>
          <a:p>
            <a:pPr algn="just"/>
            <a:r>
              <a:rPr lang="en-US" sz="1800" b="0" i="0" u="none" strike="noStrike" dirty="0">
                <a:effectLst/>
                <a:latin typeface="Adobe Clean ExtraBold" panose="020B0503020404020204"/>
              </a:rPr>
              <a:t>We examined data from the month of August for stays of one to two days at hotels with diamond memberships and came to the conclusion that there was a rise during the week and a decrease during the weekend, indicating that these were typically business trips.</a:t>
            </a:r>
            <a:endParaRPr lang="en-IN" dirty="0">
              <a:latin typeface="Adobe Clean ExtraBold" panose="020B0503020404020204"/>
            </a:endParaRPr>
          </a:p>
        </p:txBody>
      </p:sp>
      <p:pic>
        <p:nvPicPr>
          <p:cNvPr id="1028" name="Picture 4">
            <a:extLst>
              <a:ext uri="{FF2B5EF4-FFF2-40B4-BE49-F238E27FC236}">
                <a16:creationId xmlns:a16="http://schemas.microsoft.com/office/drawing/2014/main" id="{B6C436B5-FB44-4958-987B-30370298E5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281"/>
          <a:stretch/>
        </p:blipFill>
        <p:spPr bwMode="auto">
          <a:xfrm>
            <a:off x="2130792" y="2449412"/>
            <a:ext cx="7930415" cy="295879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a:extLst>
              <a:ext uri="{FF2B5EF4-FFF2-40B4-BE49-F238E27FC236}">
                <a16:creationId xmlns:a16="http://schemas.microsoft.com/office/drawing/2014/main" id="{2AA94F3C-78E0-44B1-95F9-30186B78A6B4}"/>
              </a:ext>
            </a:extLst>
          </p:cNvPr>
          <p:cNvCxnSpPr>
            <a:cxnSpLocks/>
          </p:cNvCxnSpPr>
          <p:nvPr/>
        </p:nvCxnSpPr>
        <p:spPr>
          <a:xfrm flipH="1" flipV="1">
            <a:off x="4186989" y="3657600"/>
            <a:ext cx="181811" cy="1364570"/>
          </a:xfrm>
          <a:prstGeom prst="straightConnector1">
            <a:avLst/>
          </a:prstGeom>
          <a:ln w="31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78B20B2-9863-4AC7-A49A-5EB568756B7A}"/>
              </a:ext>
            </a:extLst>
          </p:cNvPr>
          <p:cNvSpPr txBox="1"/>
          <p:nvPr/>
        </p:nvSpPr>
        <p:spPr>
          <a:xfrm>
            <a:off x="3797723" y="5022170"/>
            <a:ext cx="1751798" cy="307777"/>
          </a:xfrm>
          <a:prstGeom prst="rect">
            <a:avLst/>
          </a:prstGeom>
          <a:noFill/>
        </p:spPr>
        <p:txBody>
          <a:bodyPr wrap="square" rtlCol="0">
            <a:spAutoFit/>
          </a:bodyPr>
          <a:lstStyle/>
          <a:p>
            <a:r>
              <a:rPr lang="en-IN" sz="1400" dirty="0">
                <a:latin typeface="Adobe Clean ExtraBold" panose="020B0503020404020204"/>
              </a:rPr>
              <a:t>Dip on Sunday</a:t>
            </a:r>
          </a:p>
        </p:txBody>
      </p:sp>
      <p:cxnSp>
        <p:nvCxnSpPr>
          <p:cNvPr id="22" name="Straight Arrow Connector 21">
            <a:extLst>
              <a:ext uri="{FF2B5EF4-FFF2-40B4-BE49-F238E27FC236}">
                <a16:creationId xmlns:a16="http://schemas.microsoft.com/office/drawing/2014/main" id="{3D39029E-92C1-4DF6-A1EC-8B5EF3F33C72}"/>
              </a:ext>
            </a:extLst>
          </p:cNvPr>
          <p:cNvCxnSpPr>
            <a:cxnSpLocks/>
          </p:cNvCxnSpPr>
          <p:nvPr/>
        </p:nvCxnSpPr>
        <p:spPr>
          <a:xfrm flipV="1">
            <a:off x="4368800" y="3657600"/>
            <a:ext cx="1415983" cy="13645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53BBE6F-61ED-474A-B40F-958173619E1D}"/>
              </a:ext>
            </a:extLst>
          </p:cNvPr>
          <p:cNvCxnSpPr>
            <a:cxnSpLocks/>
          </p:cNvCxnSpPr>
          <p:nvPr/>
        </p:nvCxnSpPr>
        <p:spPr>
          <a:xfrm flipV="1">
            <a:off x="4368800" y="3695700"/>
            <a:ext cx="3043767" cy="13264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B227ACA-2128-40D4-AC83-DD36122F623F}"/>
              </a:ext>
            </a:extLst>
          </p:cNvPr>
          <p:cNvCxnSpPr>
            <a:cxnSpLocks/>
          </p:cNvCxnSpPr>
          <p:nvPr/>
        </p:nvCxnSpPr>
        <p:spPr>
          <a:xfrm flipV="1">
            <a:off x="4368800" y="3754967"/>
            <a:ext cx="4665133" cy="1267203"/>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D26DC556-B2F6-436E-BF69-21F6B76784EE}"/>
              </a:ext>
            </a:extLst>
          </p:cNvPr>
          <p:cNvSpPr txBox="1"/>
          <p:nvPr/>
        </p:nvSpPr>
        <p:spPr>
          <a:xfrm>
            <a:off x="796894" y="5528676"/>
            <a:ext cx="11081080" cy="923330"/>
          </a:xfrm>
          <a:prstGeom prst="rect">
            <a:avLst/>
          </a:prstGeom>
          <a:noFill/>
        </p:spPr>
        <p:txBody>
          <a:bodyPr wrap="square" rtlCol="0">
            <a:spAutoFit/>
          </a:bodyPr>
          <a:lstStyle/>
          <a:p>
            <a:r>
              <a:rPr lang="en-IN" dirty="0">
                <a:latin typeface="Adobe Clean ExtraBold" panose="020B0503020404020204"/>
              </a:rPr>
              <a:t>The signals that indicate the trips taken are business trips are</a:t>
            </a:r>
          </a:p>
          <a:p>
            <a:pPr marL="285750" indent="-285750">
              <a:buFont typeface="Arial" panose="020B0604020202020204" pitchFamily="34" charset="0"/>
              <a:buChar char="•"/>
            </a:pPr>
            <a:r>
              <a:rPr lang="en-IN" dirty="0">
                <a:latin typeface="Adobe Clean ExtraBold" panose="020B0503020404020204"/>
              </a:rPr>
              <a:t>The Diamond </a:t>
            </a:r>
            <a:r>
              <a:rPr lang="en-IN" dirty="0" err="1">
                <a:latin typeface="Adobe Clean ExtraBold" panose="020B0503020404020204"/>
              </a:rPr>
              <a:t>Honors</a:t>
            </a:r>
            <a:r>
              <a:rPr lang="en-IN" dirty="0">
                <a:latin typeface="Adobe Clean ExtraBold" panose="020B0503020404020204"/>
              </a:rPr>
              <a:t> Tier</a:t>
            </a:r>
          </a:p>
          <a:p>
            <a:pPr marL="285750" indent="-285750">
              <a:buFont typeface="Arial" panose="020B0604020202020204" pitchFamily="34" charset="0"/>
              <a:buChar char="•"/>
            </a:pPr>
            <a:r>
              <a:rPr lang="en-IN" dirty="0">
                <a:latin typeface="Adobe Clean ExtraBold" panose="020B0503020404020204"/>
              </a:rPr>
              <a:t>Booking stay Length </a:t>
            </a:r>
          </a:p>
        </p:txBody>
      </p:sp>
    </p:spTree>
    <p:extLst>
      <p:ext uri="{BB962C8B-B14F-4D97-AF65-F5344CB8AC3E}">
        <p14:creationId xmlns:p14="http://schemas.microsoft.com/office/powerpoint/2010/main" val="401779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C057B3F-D585-4C8E-9CC4-2D0F6B0BFBAB}"/>
              </a:ext>
            </a:extLst>
          </p:cNvPr>
          <p:cNvCxnSpPr>
            <a:cxnSpLocks/>
          </p:cNvCxnSpPr>
          <p:nvPr/>
        </p:nvCxnSpPr>
        <p:spPr>
          <a:xfrm>
            <a:off x="834995" y="990769"/>
            <a:ext cx="1290138" cy="0"/>
          </a:xfrm>
          <a:prstGeom prst="line">
            <a:avLst/>
          </a:prstGeom>
          <a:ln w="57150">
            <a:solidFill>
              <a:srgbClr val="FF0000"/>
            </a:solidFill>
          </a:ln>
        </p:spPr>
        <p:style>
          <a:lnRef idx="2">
            <a:schemeClr val="accent2"/>
          </a:lnRef>
          <a:fillRef idx="0">
            <a:schemeClr val="accent2"/>
          </a:fillRef>
          <a:effectRef idx="1">
            <a:schemeClr val="accent2"/>
          </a:effectRef>
          <a:fontRef idx="minor">
            <a:schemeClr val="tx1"/>
          </a:fontRef>
        </p:style>
      </p:cxnSp>
      <p:sp>
        <p:nvSpPr>
          <p:cNvPr id="3" name="TextBox 2">
            <a:extLst>
              <a:ext uri="{FF2B5EF4-FFF2-40B4-BE49-F238E27FC236}">
                <a16:creationId xmlns:a16="http://schemas.microsoft.com/office/drawing/2014/main" id="{1967333C-C29B-470C-A3DA-3F6981CB3888}"/>
              </a:ext>
            </a:extLst>
          </p:cNvPr>
          <p:cNvSpPr txBox="1"/>
          <p:nvPr/>
        </p:nvSpPr>
        <p:spPr>
          <a:xfrm>
            <a:off x="758795" y="405994"/>
            <a:ext cx="5504156" cy="584775"/>
          </a:xfrm>
          <a:prstGeom prst="rect">
            <a:avLst/>
          </a:prstGeom>
          <a:noFill/>
        </p:spPr>
        <p:txBody>
          <a:bodyPr wrap="square" rtlCol="0">
            <a:spAutoFit/>
          </a:bodyPr>
          <a:lstStyle/>
          <a:p>
            <a:pPr rtl="0">
              <a:spcBef>
                <a:spcPts val="0"/>
              </a:spcBef>
              <a:spcAft>
                <a:spcPts val="0"/>
              </a:spcAft>
            </a:pPr>
            <a:r>
              <a:rPr lang="en-IN" sz="3200" b="1" i="0" u="none" strike="noStrike" dirty="0" err="1">
                <a:solidFill>
                  <a:srgbClr val="4B4B4B"/>
                </a:solidFill>
                <a:effectLst/>
                <a:latin typeface="Adobe Clean ExtraBold" panose="020B0503020404020204"/>
              </a:rPr>
              <a:t>Bleisure</a:t>
            </a:r>
            <a:endParaRPr lang="en-IN" sz="3200" b="1" dirty="0">
              <a:effectLst/>
              <a:latin typeface="Adobe Clean ExtraBold" panose="020B0503020404020204"/>
            </a:endParaRPr>
          </a:p>
        </p:txBody>
      </p:sp>
      <p:sp>
        <p:nvSpPr>
          <p:cNvPr id="6" name="TextBox 5">
            <a:extLst>
              <a:ext uri="{FF2B5EF4-FFF2-40B4-BE49-F238E27FC236}">
                <a16:creationId xmlns:a16="http://schemas.microsoft.com/office/drawing/2014/main" id="{E6D48CEA-1FBD-4132-AA80-75C2D9F44470}"/>
              </a:ext>
            </a:extLst>
          </p:cNvPr>
          <p:cNvSpPr txBox="1"/>
          <p:nvPr/>
        </p:nvSpPr>
        <p:spPr>
          <a:xfrm>
            <a:off x="758795" y="1252378"/>
            <a:ext cx="11157281" cy="646331"/>
          </a:xfrm>
          <a:prstGeom prst="rect">
            <a:avLst/>
          </a:prstGeom>
          <a:noFill/>
        </p:spPr>
        <p:txBody>
          <a:bodyPr wrap="square" rtlCol="0">
            <a:spAutoFit/>
          </a:bodyPr>
          <a:lstStyle/>
          <a:p>
            <a:pPr algn="just" rtl="0">
              <a:spcBef>
                <a:spcPts val="0"/>
              </a:spcBef>
              <a:spcAft>
                <a:spcPts val="0"/>
              </a:spcAft>
            </a:pPr>
            <a:r>
              <a:rPr lang="en-US" sz="1800" b="0" i="0" u="none" strike="noStrike" dirty="0">
                <a:effectLst/>
                <a:latin typeface="Adobe Clean ExtraBold" panose="020B0503020404020204"/>
              </a:rPr>
              <a:t>In the month of August, we analyzed hotel occupancy data for two to three days, and we noticed a spike on Fridays, suggesting that some guests may have combined their leisure and business travel.</a:t>
            </a:r>
            <a:endParaRPr lang="en-US" b="0" dirty="0">
              <a:effectLst/>
              <a:latin typeface="Adobe Clean ExtraBold" panose="020B0503020404020204"/>
            </a:endParaRPr>
          </a:p>
        </p:txBody>
      </p:sp>
      <p:pic>
        <p:nvPicPr>
          <p:cNvPr id="2050" name="Picture 2">
            <a:extLst>
              <a:ext uri="{FF2B5EF4-FFF2-40B4-BE49-F238E27FC236}">
                <a16:creationId xmlns:a16="http://schemas.microsoft.com/office/drawing/2014/main" id="{8D130DEF-98F1-4DC4-A351-D24C93606C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496"/>
          <a:stretch/>
        </p:blipFill>
        <p:spPr bwMode="auto">
          <a:xfrm>
            <a:off x="2065782" y="1993770"/>
            <a:ext cx="8133610" cy="296552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B24EA9CE-6D35-46AA-8E1F-582F9D63881B}"/>
              </a:ext>
            </a:extLst>
          </p:cNvPr>
          <p:cNvCxnSpPr>
            <a:cxnSpLocks/>
          </p:cNvCxnSpPr>
          <p:nvPr/>
        </p:nvCxnSpPr>
        <p:spPr>
          <a:xfrm flipH="1" flipV="1">
            <a:off x="3797723" y="2841625"/>
            <a:ext cx="571077" cy="2180545"/>
          </a:xfrm>
          <a:prstGeom prst="straightConnector1">
            <a:avLst/>
          </a:prstGeom>
          <a:ln w="31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CFDF190-138D-4A25-895B-44240775221E}"/>
              </a:ext>
            </a:extLst>
          </p:cNvPr>
          <p:cNvSpPr txBox="1"/>
          <p:nvPr/>
        </p:nvSpPr>
        <p:spPr>
          <a:xfrm>
            <a:off x="3797723" y="5022170"/>
            <a:ext cx="1751798" cy="307777"/>
          </a:xfrm>
          <a:prstGeom prst="rect">
            <a:avLst/>
          </a:prstGeom>
          <a:noFill/>
        </p:spPr>
        <p:txBody>
          <a:bodyPr wrap="square" rtlCol="0">
            <a:spAutoFit/>
          </a:bodyPr>
          <a:lstStyle/>
          <a:p>
            <a:r>
              <a:rPr lang="en-IN" sz="1400" dirty="0">
                <a:latin typeface="Adobe Clean ExtraBold" panose="020B0503020404020204"/>
              </a:rPr>
              <a:t>Rise on Friday</a:t>
            </a:r>
          </a:p>
        </p:txBody>
      </p:sp>
      <p:cxnSp>
        <p:nvCxnSpPr>
          <p:cNvPr id="12" name="Straight Arrow Connector 11">
            <a:extLst>
              <a:ext uri="{FF2B5EF4-FFF2-40B4-BE49-F238E27FC236}">
                <a16:creationId xmlns:a16="http://schemas.microsoft.com/office/drawing/2014/main" id="{5822DFE6-9772-4620-8616-AF7810E7449F}"/>
              </a:ext>
            </a:extLst>
          </p:cNvPr>
          <p:cNvCxnSpPr>
            <a:cxnSpLocks/>
          </p:cNvCxnSpPr>
          <p:nvPr/>
        </p:nvCxnSpPr>
        <p:spPr>
          <a:xfrm flipV="1">
            <a:off x="4368800" y="2908300"/>
            <a:ext cx="1098550" cy="21138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27C975C-8BE9-4AEA-A8AF-7018D5E46617}"/>
              </a:ext>
            </a:extLst>
          </p:cNvPr>
          <p:cNvCxnSpPr>
            <a:cxnSpLocks/>
          </p:cNvCxnSpPr>
          <p:nvPr/>
        </p:nvCxnSpPr>
        <p:spPr>
          <a:xfrm flipV="1">
            <a:off x="4368800" y="2877954"/>
            <a:ext cx="2789767" cy="21442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0F121DF-0563-44F9-8BD2-AE79F25F96ED}"/>
              </a:ext>
            </a:extLst>
          </p:cNvPr>
          <p:cNvCxnSpPr>
            <a:cxnSpLocks/>
          </p:cNvCxnSpPr>
          <p:nvPr/>
        </p:nvCxnSpPr>
        <p:spPr>
          <a:xfrm flipV="1">
            <a:off x="4368800" y="3089275"/>
            <a:ext cx="4467225" cy="193289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C1731770-9163-47CB-B51E-502609975CE3}"/>
              </a:ext>
            </a:extLst>
          </p:cNvPr>
          <p:cNvSpPr txBox="1"/>
          <p:nvPr/>
        </p:nvSpPr>
        <p:spPr>
          <a:xfrm>
            <a:off x="796894" y="5528676"/>
            <a:ext cx="11081080" cy="923330"/>
          </a:xfrm>
          <a:prstGeom prst="rect">
            <a:avLst/>
          </a:prstGeom>
          <a:noFill/>
        </p:spPr>
        <p:txBody>
          <a:bodyPr wrap="square" rtlCol="0">
            <a:spAutoFit/>
          </a:bodyPr>
          <a:lstStyle/>
          <a:p>
            <a:r>
              <a:rPr lang="en-IN" dirty="0">
                <a:latin typeface="Adobe Clean ExtraBold" panose="020B0503020404020204"/>
              </a:rPr>
              <a:t>The signals that indicate the trips taken are </a:t>
            </a:r>
            <a:r>
              <a:rPr lang="en-IN" dirty="0" err="1">
                <a:latin typeface="Adobe Clean ExtraBold" panose="020B0503020404020204"/>
              </a:rPr>
              <a:t>bleisure</a:t>
            </a:r>
            <a:r>
              <a:rPr lang="en-IN" dirty="0">
                <a:latin typeface="Adobe Clean ExtraBold" panose="020B0503020404020204"/>
              </a:rPr>
              <a:t> trips are</a:t>
            </a:r>
          </a:p>
          <a:p>
            <a:pPr marL="285750" indent="-285750">
              <a:buFont typeface="Arial" panose="020B0604020202020204" pitchFamily="34" charset="0"/>
              <a:buChar char="•"/>
            </a:pPr>
            <a:r>
              <a:rPr lang="en-IN" dirty="0">
                <a:latin typeface="Adobe Clean ExtraBold" panose="020B0503020404020204"/>
              </a:rPr>
              <a:t>Hotel Type(Property): Hotel</a:t>
            </a:r>
          </a:p>
          <a:p>
            <a:pPr marL="285750" indent="-285750">
              <a:buFont typeface="Arial" panose="020B0604020202020204" pitchFamily="34" charset="0"/>
              <a:buChar char="•"/>
            </a:pPr>
            <a:r>
              <a:rPr lang="en-IN" dirty="0">
                <a:latin typeface="Adobe Clean ExtraBold" panose="020B0503020404020204"/>
              </a:rPr>
              <a:t>Booking stay Length(2 and 3 Days)</a:t>
            </a:r>
          </a:p>
        </p:txBody>
      </p:sp>
    </p:spTree>
    <p:extLst>
      <p:ext uri="{BB962C8B-B14F-4D97-AF65-F5344CB8AC3E}">
        <p14:creationId xmlns:p14="http://schemas.microsoft.com/office/powerpoint/2010/main" val="1653805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0E32A0-A4CC-4EFF-B108-068357AE9369}"/>
              </a:ext>
            </a:extLst>
          </p:cNvPr>
          <p:cNvSpPr txBox="1"/>
          <p:nvPr/>
        </p:nvSpPr>
        <p:spPr>
          <a:xfrm>
            <a:off x="758795" y="405994"/>
            <a:ext cx="5504156" cy="584775"/>
          </a:xfrm>
          <a:prstGeom prst="rect">
            <a:avLst/>
          </a:prstGeom>
          <a:noFill/>
        </p:spPr>
        <p:txBody>
          <a:bodyPr wrap="square" rtlCol="0">
            <a:spAutoFit/>
          </a:bodyPr>
          <a:lstStyle/>
          <a:p>
            <a:pPr rtl="0">
              <a:spcBef>
                <a:spcPts val="0"/>
              </a:spcBef>
              <a:spcAft>
                <a:spcPts val="0"/>
              </a:spcAft>
            </a:pPr>
            <a:r>
              <a:rPr lang="en-IN" sz="3200" b="1" dirty="0">
                <a:latin typeface="Adobe Clean ExtraBold" panose="020B0503020404020204"/>
              </a:rPr>
              <a:t>L</a:t>
            </a:r>
            <a:r>
              <a:rPr lang="en-IN" sz="3200" b="1" i="0" u="none" strike="noStrike" dirty="0">
                <a:effectLst/>
                <a:latin typeface="Adobe Clean ExtraBold" panose="020B0503020404020204"/>
              </a:rPr>
              <a:t>eisure</a:t>
            </a:r>
            <a:endParaRPr lang="en-IN" sz="3200" b="1" dirty="0">
              <a:effectLst/>
              <a:latin typeface="Adobe Clean ExtraBold" panose="020B0503020404020204"/>
            </a:endParaRPr>
          </a:p>
        </p:txBody>
      </p:sp>
      <p:cxnSp>
        <p:nvCxnSpPr>
          <p:cNvPr id="4" name="Straight Connector 3">
            <a:extLst>
              <a:ext uri="{FF2B5EF4-FFF2-40B4-BE49-F238E27FC236}">
                <a16:creationId xmlns:a16="http://schemas.microsoft.com/office/drawing/2014/main" id="{5A2DFCE1-A20D-4752-BC49-21B286629BBB}"/>
              </a:ext>
            </a:extLst>
          </p:cNvPr>
          <p:cNvCxnSpPr>
            <a:cxnSpLocks/>
          </p:cNvCxnSpPr>
          <p:nvPr/>
        </p:nvCxnSpPr>
        <p:spPr>
          <a:xfrm>
            <a:off x="834995" y="990769"/>
            <a:ext cx="1188538" cy="0"/>
          </a:xfrm>
          <a:prstGeom prst="line">
            <a:avLst/>
          </a:prstGeom>
          <a:ln w="57150">
            <a:solidFill>
              <a:srgbClr val="FF0000"/>
            </a:solidFill>
          </a:ln>
        </p:spPr>
        <p:style>
          <a:lnRef idx="2">
            <a:schemeClr val="accent2"/>
          </a:lnRef>
          <a:fillRef idx="0">
            <a:schemeClr val="accent2"/>
          </a:fillRef>
          <a:effectRef idx="1">
            <a:schemeClr val="accent2"/>
          </a:effectRef>
          <a:fontRef idx="minor">
            <a:schemeClr val="tx1"/>
          </a:fontRef>
        </p:style>
      </p:cxnSp>
      <p:sp>
        <p:nvSpPr>
          <p:cNvPr id="6" name="TextBox 5">
            <a:extLst>
              <a:ext uri="{FF2B5EF4-FFF2-40B4-BE49-F238E27FC236}">
                <a16:creationId xmlns:a16="http://schemas.microsoft.com/office/drawing/2014/main" id="{89B2A001-5923-43D7-A8CD-5F62AC61F04D}"/>
              </a:ext>
            </a:extLst>
          </p:cNvPr>
          <p:cNvSpPr txBox="1"/>
          <p:nvPr/>
        </p:nvSpPr>
        <p:spPr>
          <a:xfrm>
            <a:off x="758793" y="1354146"/>
            <a:ext cx="11157281" cy="923330"/>
          </a:xfrm>
          <a:prstGeom prst="rect">
            <a:avLst/>
          </a:prstGeom>
          <a:noFill/>
        </p:spPr>
        <p:txBody>
          <a:bodyPr wrap="square" rtlCol="0">
            <a:spAutoFit/>
          </a:bodyPr>
          <a:lstStyle/>
          <a:p>
            <a:pPr algn="just" rtl="0">
              <a:spcBef>
                <a:spcPts val="0"/>
              </a:spcBef>
              <a:spcAft>
                <a:spcPts val="0"/>
              </a:spcAft>
            </a:pPr>
            <a:r>
              <a:rPr lang="en-US" sz="1800" b="0" i="0" u="none" strike="noStrike" dirty="0">
                <a:solidFill>
                  <a:srgbClr val="4B4B4B"/>
                </a:solidFill>
                <a:effectLst/>
                <a:latin typeface="Arial" panose="020B0604020202020204" pitchFamily="34" charset="0"/>
              </a:rPr>
              <a:t>We examined a data set of people who spent two to four days in a resort during the month of May, which is typically a vacation time. It is evident that there was no significant variation in the number of people who stayed for these two to four days, indicating that these were leisure visits.</a:t>
            </a:r>
            <a:endParaRPr lang="en-US" b="0" dirty="0">
              <a:effectLst/>
            </a:endParaRPr>
          </a:p>
        </p:txBody>
      </p:sp>
      <p:pic>
        <p:nvPicPr>
          <p:cNvPr id="3074" name="Picture 2">
            <a:extLst>
              <a:ext uri="{FF2B5EF4-FFF2-40B4-BE49-F238E27FC236}">
                <a16:creationId xmlns:a16="http://schemas.microsoft.com/office/drawing/2014/main" id="{78723B1B-1ADE-4B8A-B0CD-397DFCBAE7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62" t="25626" r="3046" b="11520"/>
          <a:stretch/>
        </p:blipFill>
        <p:spPr bwMode="auto">
          <a:xfrm>
            <a:off x="1593471" y="2277476"/>
            <a:ext cx="9338960" cy="26985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8FC2073-2045-4E73-B0F5-17023BC5E1C9}"/>
              </a:ext>
            </a:extLst>
          </p:cNvPr>
          <p:cNvSpPr txBox="1"/>
          <p:nvPr/>
        </p:nvSpPr>
        <p:spPr>
          <a:xfrm>
            <a:off x="796894" y="5528676"/>
            <a:ext cx="11081080" cy="923330"/>
          </a:xfrm>
          <a:prstGeom prst="rect">
            <a:avLst/>
          </a:prstGeom>
          <a:noFill/>
        </p:spPr>
        <p:txBody>
          <a:bodyPr wrap="square" rtlCol="0">
            <a:spAutoFit/>
          </a:bodyPr>
          <a:lstStyle/>
          <a:p>
            <a:r>
              <a:rPr lang="en-IN" dirty="0">
                <a:latin typeface="Adobe Clean ExtraBold" panose="020B0503020404020204"/>
              </a:rPr>
              <a:t>The signals that indicate the trips taken are </a:t>
            </a:r>
            <a:r>
              <a:rPr lang="en-IN" dirty="0" err="1">
                <a:latin typeface="Adobe Clean ExtraBold" panose="020B0503020404020204"/>
              </a:rPr>
              <a:t>bleisure</a:t>
            </a:r>
            <a:r>
              <a:rPr lang="en-IN" dirty="0">
                <a:latin typeface="Adobe Clean ExtraBold" panose="020B0503020404020204"/>
              </a:rPr>
              <a:t> trips are</a:t>
            </a:r>
          </a:p>
          <a:p>
            <a:pPr marL="285750" indent="-285750">
              <a:buFont typeface="Arial" panose="020B0604020202020204" pitchFamily="34" charset="0"/>
              <a:buChar char="•"/>
            </a:pPr>
            <a:r>
              <a:rPr lang="en-IN" dirty="0">
                <a:latin typeface="Adobe Clean ExtraBold" panose="020B0503020404020204"/>
              </a:rPr>
              <a:t>Hotel Type(Property): Resort</a:t>
            </a:r>
          </a:p>
          <a:p>
            <a:pPr marL="285750" indent="-285750">
              <a:buFont typeface="Arial" panose="020B0604020202020204" pitchFamily="34" charset="0"/>
              <a:buChar char="•"/>
            </a:pPr>
            <a:r>
              <a:rPr lang="en-IN" dirty="0">
                <a:latin typeface="Adobe Clean ExtraBold" panose="020B0503020404020204"/>
              </a:rPr>
              <a:t>Booking stay Length(2 and 3 Days)</a:t>
            </a:r>
          </a:p>
        </p:txBody>
      </p:sp>
    </p:spTree>
    <p:extLst>
      <p:ext uri="{BB962C8B-B14F-4D97-AF65-F5344CB8AC3E}">
        <p14:creationId xmlns:p14="http://schemas.microsoft.com/office/powerpoint/2010/main" val="921968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E8CC22-B440-474F-A2E7-FD8BA6F4D0BA}"/>
              </a:ext>
            </a:extLst>
          </p:cNvPr>
          <p:cNvSpPr txBox="1"/>
          <p:nvPr/>
        </p:nvSpPr>
        <p:spPr>
          <a:xfrm>
            <a:off x="758794" y="405994"/>
            <a:ext cx="6512017" cy="523220"/>
          </a:xfrm>
          <a:prstGeom prst="rect">
            <a:avLst/>
          </a:prstGeom>
          <a:noFill/>
        </p:spPr>
        <p:txBody>
          <a:bodyPr wrap="square" rtlCol="0">
            <a:spAutoFit/>
          </a:bodyPr>
          <a:lstStyle/>
          <a:p>
            <a:pPr rtl="0">
              <a:spcBef>
                <a:spcPts val="0"/>
              </a:spcBef>
              <a:spcAft>
                <a:spcPts val="0"/>
              </a:spcAft>
            </a:pPr>
            <a:r>
              <a:rPr lang="en-IN" sz="2800" b="1" i="0" u="none" strike="noStrike" dirty="0">
                <a:effectLst/>
                <a:latin typeface="Adobe Clean ExtraBold" panose="020B0503020404020204"/>
              </a:rPr>
              <a:t>Recommendation for Purely Leisure</a:t>
            </a:r>
            <a:endParaRPr lang="en-IN" sz="2800" b="1" dirty="0">
              <a:effectLst/>
              <a:latin typeface="Adobe Clean ExtraBold" panose="020B0503020404020204"/>
            </a:endParaRPr>
          </a:p>
        </p:txBody>
      </p:sp>
      <p:cxnSp>
        <p:nvCxnSpPr>
          <p:cNvPr id="3" name="Straight Connector 2">
            <a:extLst>
              <a:ext uri="{FF2B5EF4-FFF2-40B4-BE49-F238E27FC236}">
                <a16:creationId xmlns:a16="http://schemas.microsoft.com/office/drawing/2014/main" id="{8B9EB910-6EAA-43CC-952C-CFF2F989EC78}"/>
              </a:ext>
            </a:extLst>
          </p:cNvPr>
          <p:cNvCxnSpPr>
            <a:cxnSpLocks/>
          </p:cNvCxnSpPr>
          <p:nvPr/>
        </p:nvCxnSpPr>
        <p:spPr>
          <a:xfrm>
            <a:off x="834995" y="990769"/>
            <a:ext cx="5311805" cy="0"/>
          </a:xfrm>
          <a:prstGeom prst="line">
            <a:avLst/>
          </a:prstGeom>
          <a:ln w="57150">
            <a:solidFill>
              <a:srgbClr val="FF0000"/>
            </a:solidFill>
          </a:ln>
        </p:spPr>
        <p:style>
          <a:lnRef idx="2">
            <a:schemeClr val="accent2"/>
          </a:lnRef>
          <a:fillRef idx="0">
            <a:schemeClr val="accent2"/>
          </a:fillRef>
          <a:effectRef idx="1">
            <a:schemeClr val="accent2"/>
          </a:effectRef>
          <a:fontRef idx="minor">
            <a:schemeClr val="tx1"/>
          </a:fontRef>
        </p:style>
      </p:cxnSp>
      <p:sp>
        <p:nvSpPr>
          <p:cNvPr id="7" name="TextBox 6">
            <a:extLst>
              <a:ext uri="{FF2B5EF4-FFF2-40B4-BE49-F238E27FC236}">
                <a16:creationId xmlns:a16="http://schemas.microsoft.com/office/drawing/2014/main" id="{04AE8089-A3C5-482E-AE7D-1C72AB682EB4}"/>
              </a:ext>
            </a:extLst>
          </p:cNvPr>
          <p:cNvSpPr txBox="1"/>
          <p:nvPr/>
        </p:nvSpPr>
        <p:spPr>
          <a:xfrm>
            <a:off x="758793" y="1354146"/>
            <a:ext cx="11157281" cy="1200329"/>
          </a:xfrm>
          <a:prstGeom prst="rect">
            <a:avLst/>
          </a:prstGeom>
          <a:noFill/>
        </p:spPr>
        <p:txBody>
          <a:bodyPr wrap="square" rtlCol="0">
            <a:spAutoFit/>
          </a:bodyPr>
          <a:lstStyle/>
          <a:p>
            <a:pPr marL="285750" indent="-285750" rtl="0">
              <a:spcBef>
                <a:spcPts val="0"/>
              </a:spcBef>
              <a:spcAft>
                <a:spcPts val="0"/>
              </a:spcAft>
              <a:buFont typeface="Arial" panose="020B0604020202020204" pitchFamily="34" charset="0"/>
              <a:buChar char="•"/>
            </a:pPr>
            <a:r>
              <a:rPr lang="en-US" sz="1800" b="0" i="0" u="none" strike="noStrike" dirty="0">
                <a:solidFill>
                  <a:srgbClr val="4B4B4B"/>
                </a:solidFill>
                <a:effectLst/>
                <a:latin typeface="Adobe Clean ExtraBold" panose="020B0503020404020204"/>
              </a:rPr>
              <a:t>Here, we looked at a data set for the month of May, which is typically a vacation month when most individuals plan their leisure trips.</a:t>
            </a:r>
            <a:endParaRPr lang="en-US" b="0" dirty="0">
              <a:effectLst/>
              <a:latin typeface="Adobe Clean ExtraBold" panose="020B0503020404020204"/>
            </a:endParaRPr>
          </a:p>
          <a:p>
            <a:pPr marL="285750" indent="-285750" rtl="0">
              <a:spcBef>
                <a:spcPts val="0"/>
              </a:spcBef>
              <a:spcAft>
                <a:spcPts val="0"/>
              </a:spcAft>
              <a:buFont typeface="Arial" panose="020B0604020202020204" pitchFamily="34" charset="0"/>
              <a:buChar char="•"/>
            </a:pPr>
            <a:r>
              <a:rPr lang="en-US" sz="1800" b="0" i="0" u="none" strike="noStrike" dirty="0">
                <a:solidFill>
                  <a:srgbClr val="4B4B4B"/>
                </a:solidFill>
                <a:effectLst/>
                <a:latin typeface="Adobe Clean ExtraBold" panose="020B0503020404020204"/>
              </a:rPr>
              <a:t>We have provided information on the most popular locations and the hotels there, which can be quite useful in recommending locations to people based on their individual preferences.</a:t>
            </a:r>
            <a:endParaRPr lang="en-US" b="0" dirty="0">
              <a:effectLst/>
              <a:latin typeface="Adobe Clean ExtraBold" panose="020B0503020404020204"/>
            </a:endParaRPr>
          </a:p>
        </p:txBody>
      </p:sp>
      <p:pic>
        <p:nvPicPr>
          <p:cNvPr id="4098" name="Picture 2">
            <a:extLst>
              <a:ext uri="{FF2B5EF4-FFF2-40B4-BE49-F238E27FC236}">
                <a16:creationId xmlns:a16="http://schemas.microsoft.com/office/drawing/2014/main" id="{6C1D0B3D-6D43-4114-940C-40792B4E0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529" y="2719525"/>
            <a:ext cx="6912542" cy="3479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228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6BCAF36C-6CF7-4166-80C6-6C05BC674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436546"/>
            <a:ext cx="5734050" cy="20193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1925990-2713-40D8-8CCB-147AD8905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2455846"/>
            <a:ext cx="5734050" cy="170497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D4373B26-88A5-4D21-8CA6-13C0F870F2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 y="4160821"/>
            <a:ext cx="573405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FAB9C4D6-9B96-4F19-8C79-C1A544DC07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0183" y="436546"/>
            <a:ext cx="5734050" cy="1724025"/>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B0E46627-CA77-40CC-93A5-257D4AD8D5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0183" y="2160571"/>
            <a:ext cx="5734050"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835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ADC90D7-0E15-4C58-94BD-2C661C7A0A0B}"/>
              </a:ext>
            </a:extLst>
          </p:cNvPr>
          <p:cNvCxnSpPr>
            <a:cxnSpLocks/>
          </p:cNvCxnSpPr>
          <p:nvPr/>
        </p:nvCxnSpPr>
        <p:spPr>
          <a:xfrm>
            <a:off x="834995" y="990769"/>
            <a:ext cx="5921405" cy="0"/>
          </a:xfrm>
          <a:prstGeom prst="line">
            <a:avLst/>
          </a:prstGeom>
          <a:ln w="57150">
            <a:solidFill>
              <a:srgbClr val="FF0000"/>
            </a:solidFill>
          </a:ln>
        </p:spPr>
        <p:style>
          <a:lnRef idx="2">
            <a:schemeClr val="accent2"/>
          </a:lnRef>
          <a:fillRef idx="0">
            <a:schemeClr val="accent2"/>
          </a:fillRef>
          <a:effectRef idx="1">
            <a:schemeClr val="accent2"/>
          </a:effectRef>
          <a:fontRef idx="minor">
            <a:schemeClr val="tx1"/>
          </a:fontRef>
        </p:style>
      </p:cxnSp>
      <p:sp>
        <p:nvSpPr>
          <p:cNvPr id="4" name="TextBox 3">
            <a:extLst>
              <a:ext uri="{FF2B5EF4-FFF2-40B4-BE49-F238E27FC236}">
                <a16:creationId xmlns:a16="http://schemas.microsoft.com/office/drawing/2014/main" id="{44AC2AB3-9DB7-47EE-B99A-62A87C3F0F58}"/>
              </a:ext>
            </a:extLst>
          </p:cNvPr>
          <p:cNvSpPr txBox="1"/>
          <p:nvPr/>
        </p:nvSpPr>
        <p:spPr>
          <a:xfrm>
            <a:off x="758794" y="405994"/>
            <a:ext cx="6512017" cy="523220"/>
          </a:xfrm>
          <a:prstGeom prst="rect">
            <a:avLst/>
          </a:prstGeom>
          <a:noFill/>
        </p:spPr>
        <p:txBody>
          <a:bodyPr wrap="square" rtlCol="0">
            <a:spAutoFit/>
          </a:bodyPr>
          <a:lstStyle/>
          <a:p>
            <a:pPr rtl="0">
              <a:spcBef>
                <a:spcPts val="0"/>
              </a:spcBef>
              <a:spcAft>
                <a:spcPts val="0"/>
              </a:spcAft>
            </a:pPr>
            <a:r>
              <a:rPr lang="en-IN" sz="2800" b="1" i="0" u="none" strike="noStrike" dirty="0">
                <a:effectLst/>
                <a:latin typeface="Adobe Clean ExtraBold" panose="020B0503020404020204"/>
              </a:rPr>
              <a:t>Digital Properties for Recommendations</a:t>
            </a:r>
            <a:endParaRPr lang="en-IN" sz="2800" b="1" dirty="0">
              <a:effectLst/>
              <a:latin typeface="Adobe Clean ExtraBold" panose="020B0503020404020204"/>
            </a:endParaRPr>
          </a:p>
        </p:txBody>
      </p:sp>
      <p:sp>
        <p:nvSpPr>
          <p:cNvPr id="9" name="TextBox 8">
            <a:extLst>
              <a:ext uri="{FF2B5EF4-FFF2-40B4-BE49-F238E27FC236}">
                <a16:creationId xmlns:a16="http://schemas.microsoft.com/office/drawing/2014/main" id="{6C095CA4-F8E5-449C-8222-E2E5262216F8}"/>
              </a:ext>
            </a:extLst>
          </p:cNvPr>
          <p:cNvSpPr txBox="1"/>
          <p:nvPr/>
        </p:nvSpPr>
        <p:spPr>
          <a:xfrm>
            <a:off x="758793" y="1354146"/>
            <a:ext cx="11157281" cy="2031325"/>
          </a:xfrm>
          <a:prstGeom prst="rect">
            <a:avLst/>
          </a:prstGeom>
          <a:noFill/>
        </p:spPr>
        <p:txBody>
          <a:bodyPr wrap="square" rtlCol="0">
            <a:spAutoFit/>
          </a:bodyPr>
          <a:lstStyle/>
          <a:p>
            <a:pPr marL="285750" indent="-285750" rtl="0">
              <a:spcBef>
                <a:spcPts val="0"/>
              </a:spcBef>
              <a:spcAft>
                <a:spcPts val="0"/>
              </a:spcAft>
              <a:buFont typeface="Arial" panose="020B0604020202020204" pitchFamily="34" charset="0"/>
              <a:buChar char="•"/>
            </a:pPr>
            <a:r>
              <a:rPr lang="en-US" sz="1800" b="0" i="0" u="none" strike="noStrike" dirty="0">
                <a:solidFill>
                  <a:srgbClr val="4B4B4B"/>
                </a:solidFill>
                <a:effectLst/>
                <a:latin typeface="Adobe Clean ExtraBold" panose="020B0503020404020204"/>
              </a:rPr>
              <a:t>The donut chart, which shows the majority of the devices that customers use to interact with the Hilton interface, shows that mobile phones and tablets are the two devices that users use the most.</a:t>
            </a:r>
            <a:endParaRPr lang="en-US" sz="1800" i="0" u="none" strike="noStrike" dirty="0">
              <a:solidFill>
                <a:srgbClr val="4B4B4B"/>
              </a:solidFill>
              <a:latin typeface="Adobe Clean ExtraBold" panose="020B0503020404020204"/>
            </a:endParaRPr>
          </a:p>
          <a:p>
            <a:pPr marL="285750" indent="-285750" rtl="0">
              <a:spcBef>
                <a:spcPts val="0"/>
              </a:spcBef>
              <a:spcAft>
                <a:spcPts val="0"/>
              </a:spcAft>
              <a:buFont typeface="Arial" panose="020B0604020202020204" pitchFamily="34" charset="0"/>
              <a:buChar char="•"/>
            </a:pPr>
            <a:endParaRPr lang="en-US" b="0" dirty="0">
              <a:effectLst/>
              <a:latin typeface="Adobe Clean ExtraBold" panose="020B0503020404020204"/>
            </a:endParaRPr>
          </a:p>
          <a:p>
            <a:pPr marL="285750" indent="-285750" rtl="0">
              <a:spcBef>
                <a:spcPts val="0"/>
              </a:spcBef>
              <a:spcAft>
                <a:spcPts val="0"/>
              </a:spcAft>
              <a:buFont typeface="Arial" panose="020B0604020202020204" pitchFamily="34" charset="0"/>
              <a:buChar char="•"/>
            </a:pPr>
            <a:r>
              <a:rPr lang="en-US" sz="1800" b="0" i="0" u="none" strike="noStrike" dirty="0">
                <a:solidFill>
                  <a:srgbClr val="4B4B4B"/>
                </a:solidFill>
                <a:effectLst/>
                <a:latin typeface="Adobe Clean ExtraBold" panose="020B0503020404020204"/>
              </a:rPr>
              <a:t>The bar graph that follows shows preferred marketing channels.</a:t>
            </a:r>
          </a:p>
          <a:p>
            <a:pPr rtl="0">
              <a:spcBef>
                <a:spcPts val="0"/>
              </a:spcBef>
              <a:spcAft>
                <a:spcPts val="0"/>
              </a:spcAft>
            </a:pPr>
            <a:endParaRPr lang="en-US" b="0" dirty="0">
              <a:effectLst/>
              <a:latin typeface="Adobe Clean ExtraBold" panose="020B0503020404020204"/>
            </a:endParaRPr>
          </a:p>
          <a:p>
            <a:pPr marL="285750" indent="-285750" rtl="0">
              <a:spcBef>
                <a:spcPts val="0"/>
              </a:spcBef>
              <a:spcAft>
                <a:spcPts val="0"/>
              </a:spcAft>
              <a:buFont typeface="Arial" panose="020B0604020202020204" pitchFamily="34" charset="0"/>
              <a:buChar char="•"/>
            </a:pPr>
            <a:r>
              <a:rPr lang="en-US" sz="1800" b="0" i="0" u="none" strike="noStrike" dirty="0">
                <a:solidFill>
                  <a:srgbClr val="4B4B4B"/>
                </a:solidFill>
                <a:effectLst/>
                <a:latin typeface="Adobe Clean ExtraBold" panose="020B0503020404020204"/>
              </a:rPr>
              <a:t>First, email; the remaining information is displayed in a bar graph, so that a recommendation can be made accordingly.</a:t>
            </a:r>
            <a:endParaRPr lang="en-US" b="0" dirty="0">
              <a:effectLst/>
              <a:latin typeface="Adobe Clean ExtraBold" panose="020B0503020404020204"/>
            </a:endParaRPr>
          </a:p>
        </p:txBody>
      </p:sp>
      <p:pic>
        <p:nvPicPr>
          <p:cNvPr id="5122" name="Picture 2">
            <a:extLst>
              <a:ext uri="{FF2B5EF4-FFF2-40B4-BE49-F238E27FC236}">
                <a16:creationId xmlns:a16="http://schemas.microsoft.com/office/drawing/2014/main" id="{07ACA4CD-8513-41B5-9F37-8D40CD53C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995" y="3917213"/>
            <a:ext cx="5734050" cy="19716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22610E8A-4944-4AF5-BCB6-079D83ABAA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2955" y="3755287"/>
            <a:ext cx="5734050"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16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D4DDD8-3FFC-4985-9B34-32E71E045864}"/>
              </a:ext>
            </a:extLst>
          </p:cNvPr>
          <p:cNvSpPr txBox="1"/>
          <p:nvPr/>
        </p:nvSpPr>
        <p:spPr>
          <a:xfrm>
            <a:off x="1345932" y="3013501"/>
            <a:ext cx="9500135" cy="830997"/>
          </a:xfrm>
          <a:prstGeom prst="rect">
            <a:avLst/>
          </a:prstGeom>
          <a:noFill/>
        </p:spPr>
        <p:txBody>
          <a:bodyPr wrap="square" rtlCol="0">
            <a:spAutoFit/>
          </a:bodyPr>
          <a:lstStyle/>
          <a:p>
            <a:pPr algn="ctr"/>
            <a:r>
              <a:rPr lang="en-IN" sz="4800" b="1" u="sng" dirty="0">
                <a:solidFill>
                  <a:srgbClr val="FF0000"/>
                </a:solidFill>
                <a:latin typeface="Adobe Clean ExtraBold" panose="020B0503020404020204"/>
              </a:rPr>
              <a:t>Thank You</a:t>
            </a:r>
          </a:p>
        </p:txBody>
      </p:sp>
    </p:spTree>
    <p:extLst>
      <p:ext uri="{BB962C8B-B14F-4D97-AF65-F5344CB8AC3E}">
        <p14:creationId xmlns:p14="http://schemas.microsoft.com/office/powerpoint/2010/main" val="63712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458</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Adobe Clean ExtraBold</vt:lpstr>
      <vt:lpstr>adobe-clean</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Varesh Mukhekar</dc:creator>
  <cp:lastModifiedBy>Varesh Mukhekar</cp:lastModifiedBy>
  <cp:revision>1</cp:revision>
  <dcterms:created xsi:type="dcterms:W3CDTF">2022-10-11T17:47:45Z</dcterms:created>
  <dcterms:modified xsi:type="dcterms:W3CDTF">2022-10-11T22:24:53Z</dcterms:modified>
</cp:coreProperties>
</file>