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1" r:id="rId5"/>
    <p:sldId id="260" r:id="rId6"/>
    <p:sldId id="265" r:id="rId7"/>
    <p:sldId id="266" r:id="rId8"/>
    <p:sldId id="267" r:id="rId9"/>
    <p:sldId id="268" r:id="rId10"/>
    <p:sldId id="283" r:id="rId11"/>
    <p:sldId id="271" r:id="rId12"/>
    <p:sldId id="272" r:id="rId13"/>
    <p:sldId id="273" r:id="rId14"/>
    <p:sldId id="274" r:id="rId15"/>
    <p:sldId id="286" r:id="rId16"/>
    <p:sldId id="288" r:id="rId17"/>
    <p:sldId id="276" r:id="rId18"/>
    <p:sldId id="290" r:id="rId19"/>
    <p:sldId id="300" r:id="rId20"/>
    <p:sldId id="293" r:id="rId21"/>
    <p:sldId id="294" r:id="rId22"/>
    <p:sldId id="295" r:id="rId23"/>
    <p:sldId id="296" r:id="rId24"/>
    <p:sldId id="297" r:id="rId25"/>
    <p:sldId id="292" r:id="rId26"/>
    <p:sldId id="298" r:id="rId27"/>
    <p:sldId id="303" r:id="rId28"/>
    <p:sldId id="304" r:id="rId29"/>
    <p:sldId id="305" r:id="rId30"/>
    <p:sldId id="291" r:id="rId31"/>
    <p:sldId id="280" r:id="rId32"/>
    <p:sldId id="301" r:id="rId33"/>
    <p:sldId id="282" r:id="rId34"/>
    <p:sldId id="287" r:id="rId35"/>
    <p:sldId id="302" r:id="rId36"/>
    <p:sldId id="289" r:id="rId37"/>
    <p:sldId id="279" r:id="rId38"/>
    <p:sldId id="306"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9.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B540C-D1A0-4E79-8D32-6A4E374E000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2EE58022-729C-4EE7-B392-85327465BB12}">
      <dgm:prSet phldrT="[Text]"/>
      <dgm:spPr/>
      <dgm:t>
        <a:bodyPr/>
        <a:lstStyle/>
        <a:p>
          <a:r>
            <a:rPr lang="en-IN"/>
            <a:t>Dreaming phase</a:t>
          </a:r>
          <a:endParaRPr lang="en-IN" dirty="0"/>
        </a:p>
      </dgm:t>
    </dgm:pt>
    <dgm:pt modelId="{BA62EC17-986E-4DD7-9E82-3EAC50B7CBF8}" type="parTrans" cxnId="{D43C331F-C332-4F7E-9D64-93CAC8784472}">
      <dgm:prSet/>
      <dgm:spPr/>
      <dgm:t>
        <a:bodyPr/>
        <a:lstStyle/>
        <a:p>
          <a:endParaRPr lang="en-IN"/>
        </a:p>
      </dgm:t>
    </dgm:pt>
    <dgm:pt modelId="{66ACDCE5-FF6D-43B6-AC0B-39BA70B07381}" type="sibTrans" cxnId="{D43C331F-C332-4F7E-9D64-93CAC8784472}">
      <dgm:prSet/>
      <dgm:spPr/>
      <dgm:t>
        <a:bodyPr/>
        <a:lstStyle/>
        <a:p>
          <a:endParaRPr lang="en-IN"/>
        </a:p>
      </dgm:t>
    </dgm:pt>
    <dgm:pt modelId="{E96E6FD4-E080-4009-86D3-3A3FEE1E6D5B}">
      <dgm:prSet phldrT="[Text]"/>
      <dgm:spPr/>
      <dgm:t>
        <a:bodyPr/>
        <a:lstStyle/>
        <a:p>
          <a:r>
            <a:rPr lang="en-IN"/>
            <a:t>The phase of travel in which we dream about how our trip should be like</a:t>
          </a:r>
          <a:endParaRPr lang="en-IN" dirty="0"/>
        </a:p>
      </dgm:t>
    </dgm:pt>
    <dgm:pt modelId="{B7CC7440-F4ED-4F35-BF68-1C6A80BF9A54}" type="parTrans" cxnId="{4C2EB1DC-8976-41B4-BF0E-F15DF293204C}">
      <dgm:prSet/>
      <dgm:spPr/>
      <dgm:t>
        <a:bodyPr/>
        <a:lstStyle/>
        <a:p>
          <a:endParaRPr lang="en-IN"/>
        </a:p>
      </dgm:t>
    </dgm:pt>
    <dgm:pt modelId="{1B331A21-4EFF-48C4-B6C9-070366B289C7}" type="sibTrans" cxnId="{4C2EB1DC-8976-41B4-BF0E-F15DF293204C}">
      <dgm:prSet/>
      <dgm:spPr/>
      <dgm:t>
        <a:bodyPr/>
        <a:lstStyle/>
        <a:p>
          <a:endParaRPr lang="en-IN"/>
        </a:p>
      </dgm:t>
    </dgm:pt>
    <dgm:pt modelId="{527BE66E-9083-41DA-B162-BB7BD5655BBE}">
      <dgm:prSet phldrT="[Text]"/>
      <dgm:spPr/>
      <dgm:t>
        <a:bodyPr/>
        <a:lstStyle/>
        <a:p>
          <a:r>
            <a:rPr lang="en-IN"/>
            <a:t>Destination Selection </a:t>
          </a:r>
          <a:endParaRPr lang="en-IN" dirty="0"/>
        </a:p>
      </dgm:t>
    </dgm:pt>
    <dgm:pt modelId="{E3EC6E8D-7CB1-42EE-80B5-893E798728F2}" type="parTrans" cxnId="{691F28E7-A81E-4753-9895-3EAD714F1EB5}">
      <dgm:prSet/>
      <dgm:spPr/>
      <dgm:t>
        <a:bodyPr/>
        <a:lstStyle/>
        <a:p>
          <a:endParaRPr lang="en-IN"/>
        </a:p>
      </dgm:t>
    </dgm:pt>
    <dgm:pt modelId="{0851A428-E250-4339-B618-D8213BA3E81C}" type="sibTrans" cxnId="{691F28E7-A81E-4753-9895-3EAD714F1EB5}">
      <dgm:prSet/>
      <dgm:spPr/>
      <dgm:t>
        <a:bodyPr/>
        <a:lstStyle/>
        <a:p>
          <a:endParaRPr lang="en-IN"/>
        </a:p>
      </dgm:t>
    </dgm:pt>
    <dgm:pt modelId="{94F6D3F6-7618-4406-B570-A5C8BFE80BB6}">
      <dgm:prSet phldrT="[Text]"/>
      <dgm:spPr/>
      <dgm:t>
        <a:bodyPr/>
        <a:lstStyle/>
        <a:p>
          <a:r>
            <a:rPr lang="en-IN"/>
            <a:t>The phase of trip where we select the destination based on our choice </a:t>
          </a:r>
          <a:endParaRPr lang="en-IN" dirty="0"/>
        </a:p>
      </dgm:t>
    </dgm:pt>
    <dgm:pt modelId="{7603C46A-8895-4CE7-A056-3012C8350736}" type="parTrans" cxnId="{14A7CBAC-5696-42C4-A0E0-4152BCECC07D}">
      <dgm:prSet/>
      <dgm:spPr/>
      <dgm:t>
        <a:bodyPr/>
        <a:lstStyle/>
        <a:p>
          <a:endParaRPr lang="en-IN"/>
        </a:p>
      </dgm:t>
    </dgm:pt>
    <dgm:pt modelId="{A2AD2452-918A-46BF-9914-9B6437C33A93}" type="sibTrans" cxnId="{14A7CBAC-5696-42C4-A0E0-4152BCECC07D}">
      <dgm:prSet/>
      <dgm:spPr/>
      <dgm:t>
        <a:bodyPr/>
        <a:lstStyle/>
        <a:p>
          <a:endParaRPr lang="en-IN"/>
        </a:p>
      </dgm:t>
    </dgm:pt>
    <dgm:pt modelId="{B7465352-EBDA-4E46-ADF0-8C1AADAF5A8A}">
      <dgm:prSet phldrT="[Text]"/>
      <dgm:spPr/>
      <dgm:t>
        <a:bodyPr/>
        <a:lstStyle/>
        <a:p>
          <a:r>
            <a:rPr lang="en-IN"/>
            <a:t>Planning </a:t>
          </a:r>
          <a:endParaRPr lang="en-IN" dirty="0"/>
        </a:p>
      </dgm:t>
    </dgm:pt>
    <dgm:pt modelId="{1DC38684-148D-4CD2-A783-A832D1AF6C20}" type="parTrans" cxnId="{4BF24346-FBF8-445E-9301-952463933BBA}">
      <dgm:prSet/>
      <dgm:spPr/>
      <dgm:t>
        <a:bodyPr/>
        <a:lstStyle/>
        <a:p>
          <a:endParaRPr lang="en-IN"/>
        </a:p>
      </dgm:t>
    </dgm:pt>
    <dgm:pt modelId="{4DD0195B-95E9-4E9D-8FCC-3BC7ECE60692}" type="sibTrans" cxnId="{4BF24346-FBF8-445E-9301-952463933BBA}">
      <dgm:prSet/>
      <dgm:spPr/>
      <dgm:t>
        <a:bodyPr/>
        <a:lstStyle/>
        <a:p>
          <a:endParaRPr lang="en-IN"/>
        </a:p>
      </dgm:t>
    </dgm:pt>
    <dgm:pt modelId="{EE175117-5187-4FE6-A8D8-70A0DFE98DA6}">
      <dgm:prSet phldrT="[Text]"/>
      <dgm:spPr/>
      <dgm:t>
        <a:bodyPr/>
        <a:lstStyle/>
        <a:p>
          <a:r>
            <a:rPr lang="en-IN"/>
            <a:t>The phase of travel where we do the necessary planning like the number of days of stay etc..</a:t>
          </a:r>
          <a:endParaRPr lang="en-IN" dirty="0"/>
        </a:p>
      </dgm:t>
    </dgm:pt>
    <dgm:pt modelId="{658AB088-5829-4A17-95AC-9341AF527A88}" type="parTrans" cxnId="{88AB5D12-B606-4AAF-8670-F48A154EB12A}">
      <dgm:prSet/>
      <dgm:spPr/>
      <dgm:t>
        <a:bodyPr/>
        <a:lstStyle/>
        <a:p>
          <a:endParaRPr lang="en-IN"/>
        </a:p>
      </dgm:t>
    </dgm:pt>
    <dgm:pt modelId="{AA809972-B7CB-4E65-837A-30D0E455FE19}" type="sibTrans" cxnId="{88AB5D12-B606-4AAF-8670-F48A154EB12A}">
      <dgm:prSet/>
      <dgm:spPr/>
      <dgm:t>
        <a:bodyPr/>
        <a:lstStyle/>
        <a:p>
          <a:endParaRPr lang="en-IN"/>
        </a:p>
      </dgm:t>
    </dgm:pt>
    <dgm:pt modelId="{3F1F5456-F7D0-491F-BBF8-D17CB6519D80}">
      <dgm:prSet/>
      <dgm:spPr/>
      <dgm:t>
        <a:bodyPr/>
        <a:lstStyle/>
        <a:p>
          <a:r>
            <a:rPr lang="en-IN"/>
            <a:t>Information Search</a:t>
          </a:r>
          <a:endParaRPr lang="en-IN" dirty="0"/>
        </a:p>
      </dgm:t>
    </dgm:pt>
    <dgm:pt modelId="{01299719-E8D5-4B23-87AB-00B99413E1F0}" type="parTrans" cxnId="{D40854BD-1076-4803-982B-4E4F289F1C16}">
      <dgm:prSet/>
      <dgm:spPr/>
      <dgm:t>
        <a:bodyPr/>
        <a:lstStyle/>
        <a:p>
          <a:endParaRPr lang="en-IN"/>
        </a:p>
      </dgm:t>
    </dgm:pt>
    <dgm:pt modelId="{8132911B-7BAE-4B88-8C72-B0EC55955280}" type="sibTrans" cxnId="{D40854BD-1076-4803-982B-4E4F289F1C16}">
      <dgm:prSet/>
      <dgm:spPr/>
      <dgm:t>
        <a:bodyPr/>
        <a:lstStyle/>
        <a:p>
          <a:endParaRPr lang="en-IN"/>
        </a:p>
      </dgm:t>
    </dgm:pt>
    <dgm:pt modelId="{964D7018-AABD-482A-AD82-BEF9C8FA0193}">
      <dgm:prSet/>
      <dgm:spPr/>
      <dgm:t>
        <a:bodyPr/>
        <a:lstStyle/>
        <a:p>
          <a:r>
            <a:rPr lang="en-IN"/>
            <a:t>The phase of travel where we look up more information about our destination  </a:t>
          </a:r>
          <a:endParaRPr lang="en-IN" dirty="0"/>
        </a:p>
      </dgm:t>
    </dgm:pt>
    <dgm:pt modelId="{5565835D-C52A-4868-AB31-6EB61F40E0CC}" type="parTrans" cxnId="{320828DC-FCE4-4E3B-AF6D-FB0F8E0EFF01}">
      <dgm:prSet/>
      <dgm:spPr/>
    </dgm:pt>
    <dgm:pt modelId="{BB63751F-FA20-475E-9EB3-9D44FF1B5F4E}" type="sibTrans" cxnId="{320828DC-FCE4-4E3B-AF6D-FB0F8E0EFF01}">
      <dgm:prSet/>
      <dgm:spPr/>
      <dgm:t>
        <a:bodyPr/>
        <a:lstStyle/>
        <a:p>
          <a:endParaRPr lang="en-IN"/>
        </a:p>
      </dgm:t>
    </dgm:pt>
    <dgm:pt modelId="{25BB9C68-56C4-4475-91BA-E3F3BE7F8E66}" type="pres">
      <dgm:prSet presAssocID="{143B540C-D1A0-4E79-8D32-6A4E374E0002}" presName="linearFlow" presStyleCnt="0">
        <dgm:presLayoutVars>
          <dgm:dir/>
          <dgm:animLvl val="lvl"/>
          <dgm:resizeHandles val="exact"/>
        </dgm:presLayoutVars>
      </dgm:prSet>
      <dgm:spPr/>
    </dgm:pt>
    <dgm:pt modelId="{946C9807-6267-4F6F-A981-99AF08FEDE6F}" type="pres">
      <dgm:prSet presAssocID="{2EE58022-729C-4EE7-B392-85327465BB12}" presName="composite" presStyleCnt="0"/>
      <dgm:spPr/>
    </dgm:pt>
    <dgm:pt modelId="{3E47204E-8564-4284-A06E-C85E0F930739}" type="pres">
      <dgm:prSet presAssocID="{2EE58022-729C-4EE7-B392-85327465BB12}" presName="parentText" presStyleLbl="alignNode1" presStyleIdx="0" presStyleCnt="4">
        <dgm:presLayoutVars>
          <dgm:chMax val="1"/>
          <dgm:bulletEnabled val="1"/>
        </dgm:presLayoutVars>
      </dgm:prSet>
      <dgm:spPr/>
    </dgm:pt>
    <dgm:pt modelId="{5C5ED600-C380-474C-B3B1-A36496F9A223}" type="pres">
      <dgm:prSet presAssocID="{2EE58022-729C-4EE7-B392-85327465BB12}" presName="descendantText" presStyleLbl="alignAcc1" presStyleIdx="0" presStyleCnt="4">
        <dgm:presLayoutVars>
          <dgm:bulletEnabled val="1"/>
        </dgm:presLayoutVars>
      </dgm:prSet>
      <dgm:spPr/>
    </dgm:pt>
    <dgm:pt modelId="{56F59BD4-DA7B-4ABB-A404-79E44AD8C7A8}" type="pres">
      <dgm:prSet presAssocID="{66ACDCE5-FF6D-43B6-AC0B-39BA70B07381}" presName="sp" presStyleCnt="0"/>
      <dgm:spPr/>
    </dgm:pt>
    <dgm:pt modelId="{72E60D91-53C6-4EB4-BB76-0D8CE3276B04}" type="pres">
      <dgm:prSet presAssocID="{527BE66E-9083-41DA-B162-BB7BD5655BBE}" presName="composite" presStyleCnt="0"/>
      <dgm:spPr/>
    </dgm:pt>
    <dgm:pt modelId="{F4C2892A-62D2-44D9-AE1E-119EB516BFA6}" type="pres">
      <dgm:prSet presAssocID="{527BE66E-9083-41DA-B162-BB7BD5655BBE}" presName="parentText" presStyleLbl="alignNode1" presStyleIdx="1" presStyleCnt="4" custLinFactNeighborY="0">
        <dgm:presLayoutVars>
          <dgm:chMax val="1"/>
          <dgm:bulletEnabled val="1"/>
        </dgm:presLayoutVars>
      </dgm:prSet>
      <dgm:spPr/>
    </dgm:pt>
    <dgm:pt modelId="{FADA6C2C-6DDA-4492-B173-06A27E17C901}" type="pres">
      <dgm:prSet presAssocID="{527BE66E-9083-41DA-B162-BB7BD5655BBE}" presName="descendantText" presStyleLbl="alignAcc1" presStyleIdx="1" presStyleCnt="4">
        <dgm:presLayoutVars>
          <dgm:bulletEnabled val="1"/>
        </dgm:presLayoutVars>
      </dgm:prSet>
      <dgm:spPr/>
    </dgm:pt>
    <dgm:pt modelId="{72A6AB14-D63D-4009-9F80-C9C829A2D097}" type="pres">
      <dgm:prSet presAssocID="{0851A428-E250-4339-B618-D8213BA3E81C}" presName="sp" presStyleCnt="0"/>
      <dgm:spPr/>
    </dgm:pt>
    <dgm:pt modelId="{DC03A5B4-4E10-47A5-9911-9D88B8CD66D5}" type="pres">
      <dgm:prSet presAssocID="{3F1F5456-F7D0-491F-BBF8-D17CB6519D80}" presName="composite" presStyleCnt="0"/>
      <dgm:spPr/>
    </dgm:pt>
    <dgm:pt modelId="{AA7A0F2D-622C-4CEB-B2B2-00E106B90183}" type="pres">
      <dgm:prSet presAssocID="{3F1F5456-F7D0-491F-BBF8-D17CB6519D80}" presName="parentText" presStyleLbl="alignNode1" presStyleIdx="2" presStyleCnt="4">
        <dgm:presLayoutVars>
          <dgm:chMax val="1"/>
          <dgm:bulletEnabled val="1"/>
        </dgm:presLayoutVars>
      </dgm:prSet>
      <dgm:spPr/>
    </dgm:pt>
    <dgm:pt modelId="{94EBE653-91B1-4373-B169-A960B03401EE}" type="pres">
      <dgm:prSet presAssocID="{3F1F5456-F7D0-491F-BBF8-D17CB6519D80}" presName="descendantText" presStyleLbl="alignAcc1" presStyleIdx="2" presStyleCnt="4">
        <dgm:presLayoutVars>
          <dgm:bulletEnabled val="1"/>
        </dgm:presLayoutVars>
      </dgm:prSet>
      <dgm:spPr/>
    </dgm:pt>
    <dgm:pt modelId="{5BCDA642-D795-4BF8-A40E-5F0A3F55AD7D}" type="pres">
      <dgm:prSet presAssocID="{8132911B-7BAE-4B88-8C72-B0EC55955280}" presName="sp" presStyleCnt="0"/>
      <dgm:spPr/>
    </dgm:pt>
    <dgm:pt modelId="{231C77B4-DB63-4741-8594-5C8382C23F00}" type="pres">
      <dgm:prSet presAssocID="{B7465352-EBDA-4E46-ADF0-8C1AADAF5A8A}" presName="composite" presStyleCnt="0"/>
      <dgm:spPr/>
    </dgm:pt>
    <dgm:pt modelId="{4A598EE5-E0AE-42CA-AB1D-22A1CE1359A3}" type="pres">
      <dgm:prSet presAssocID="{B7465352-EBDA-4E46-ADF0-8C1AADAF5A8A}" presName="parentText" presStyleLbl="alignNode1" presStyleIdx="3" presStyleCnt="4">
        <dgm:presLayoutVars>
          <dgm:chMax val="1"/>
          <dgm:bulletEnabled val="1"/>
        </dgm:presLayoutVars>
      </dgm:prSet>
      <dgm:spPr/>
    </dgm:pt>
    <dgm:pt modelId="{EB72D0E3-115C-4CCA-B6F4-81AEE749DCFD}" type="pres">
      <dgm:prSet presAssocID="{B7465352-EBDA-4E46-ADF0-8C1AADAF5A8A}" presName="descendantText" presStyleLbl="alignAcc1" presStyleIdx="3" presStyleCnt="4" custLinFactNeighborX="0">
        <dgm:presLayoutVars>
          <dgm:bulletEnabled val="1"/>
        </dgm:presLayoutVars>
      </dgm:prSet>
      <dgm:spPr/>
    </dgm:pt>
  </dgm:ptLst>
  <dgm:cxnLst>
    <dgm:cxn modelId="{88AB5D12-B606-4AAF-8670-F48A154EB12A}" srcId="{B7465352-EBDA-4E46-ADF0-8C1AADAF5A8A}" destId="{EE175117-5187-4FE6-A8D8-70A0DFE98DA6}" srcOrd="0" destOrd="0" parTransId="{658AB088-5829-4A17-95AC-9341AF527A88}" sibTransId="{AA809972-B7CB-4E65-837A-30D0E455FE19}"/>
    <dgm:cxn modelId="{D43C331F-C332-4F7E-9D64-93CAC8784472}" srcId="{143B540C-D1A0-4E79-8D32-6A4E374E0002}" destId="{2EE58022-729C-4EE7-B392-85327465BB12}" srcOrd="0" destOrd="0" parTransId="{BA62EC17-986E-4DD7-9E82-3EAC50B7CBF8}" sibTransId="{66ACDCE5-FF6D-43B6-AC0B-39BA70B07381}"/>
    <dgm:cxn modelId="{4BF24346-FBF8-445E-9301-952463933BBA}" srcId="{143B540C-D1A0-4E79-8D32-6A4E374E0002}" destId="{B7465352-EBDA-4E46-ADF0-8C1AADAF5A8A}" srcOrd="3" destOrd="0" parTransId="{1DC38684-148D-4CD2-A783-A832D1AF6C20}" sibTransId="{4DD0195B-95E9-4E9D-8FCC-3BC7ECE60692}"/>
    <dgm:cxn modelId="{B4A7D851-E390-4D42-883C-EA6CC239EBCB}" type="presOf" srcId="{964D7018-AABD-482A-AD82-BEF9C8FA0193}" destId="{94EBE653-91B1-4373-B169-A960B03401EE}" srcOrd="0" destOrd="0" presId="urn:microsoft.com/office/officeart/2005/8/layout/chevron2"/>
    <dgm:cxn modelId="{0E1C3B57-5A7E-4704-B93B-17CDB1A36F2B}" type="presOf" srcId="{B7465352-EBDA-4E46-ADF0-8C1AADAF5A8A}" destId="{4A598EE5-E0AE-42CA-AB1D-22A1CE1359A3}" srcOrd="0" destOrd="0" presId="urn:microsoft.com/office/officeart/2005/8/layout/chevron2"/>
    <dgm:cxn modelId="{67CBA459-CFD1-4BF8-8F6C-FC63E9AA001D}" type="presOf" srcId="{E96E6FD4-E080-4009-86D3-3A3FEE1E6D5B}" destId="{5C5ED600-C380-474C-B3B1-A36496F9A223}" srcOrd="0" destOrd="0" presId="urn:microsoft.com/office/officeart/2005/8/layout/chevron2"/>
    <dgm:cxn modelId="{C08CA57C-4DB1-4580-BC79-02C9F8BCA49B}" type="presOf" srcId="{EE175117-5187-4FE6-A8D8-70A0DFE98DA6}" destId="{EB72D0E3-115C-4CCA-B6F4-81AEE749DCFD}" srcOrd="0" destOrd="0" presId="urn:microsoft.com/office/officeart/2005/8/layout/chevron2"/>
    <dgm:cxn modelId="{43382482-D1A6-4995-BCF3-ED213EB32216}" type="presOf" srcId="{2EE58022-729C-4EE7-B392-85327465BB12}" destId="{3E47204E-8564-4284-A06E-C85E0F930739}" srcOrd="0" destOrd="0" presId="urn:microsoft.com/office/officeart/2005/8/layout/chevron2"/>
    <dgm:cxn modelId="{50876EA5-C7F9-4FD0-9C1E-48717472A092}" type="presOf" srcId="{3F1F5456-F7D0-491F-BBF8-D17CB6519D80}" destId="{AA7A0F2D-622C-4CEB-B2B2-00E106B90183}" srcOrd="0" destOrd="0" presId="urn:microsoft.com/office/officeart/2005/8/layout/chevron2"/>
    <dgm:cxn modelId="{14A7CBAC-5696-42C4-A0E0-4152BCECC07D}" srcId="{527BE66E-9083-41DA-B162-BB7BD5655BBE}" destId="{94F6D3F6-7618-4406-B570-A5C8BFE80BB6}" srcOrd="0" destOrd="0" parTransId="{7603C46A-8895-4CE7-A056-3012C8350736}" sibTransId="{A2AD2452-918A-46BF-9914-9B6437C33A93}"/>
    <dgm:cxn modelId="{D40854BD-1076-4803-982B-4E4F289F1C16}" srcId="{143B540C-D1A0-4E79-8D32-6A4E374E0002}" destId="{3F1F5456-F7D0-491F-BBF8-D17CB6519D80}" srcOrd="2" destOrd="0" parTransId="{01299719-E8D5-4B23-87AB-00B99413E1F0}" sibTransId="{8132911B-7BAE-4B88-8C72-B0EC55955280}"/>
    <dgm:cxn modelId="{39E543D9-EBCD-47A8-8777-4B2E5E60F53D}" type="presOf" srcId="{143B540C-D1A0-4E79-8D32-6A4E374E0002}" destId="{25BB9C68-56C4-4475-91BA-E3F3BE7F8E66}" srcOrd="0" destOrd="0" presId="urn:microsoft.com/office/officeart/2005/8/layout/chevron2"/>
    <dgm:cxn modelId="{320828DC-FCE4-4E3B-AF6D-FB0F8E0EFF01}" srcId="{3F1F5456-F7D0-491F-BBF8-D17CB6519D80}" destId="{964D7018-AABD-482A-AD82-BEF9C8FA0193}" srcOrd="0" destOrd="0" parTransId="{5565835D-C52A-4868-AB31-6EB61F40E0CC}" sibTransId="{BB63751F-FA20-475E-9EB3-9D44FF1B5F4E}"/>
    <dgm:cxn modelId="{4C2EB1DC-8976-41B4-BF0E-F15DF293204C}" srcId="{2EE58022-729C-4EE7-B392-85327465BB12}" destId="{E96E6FD4-E080-4009-86D3-3A3FEE1E6D5B}" srcOrd="0" destOrd="0" parTransId="{B7CC7440-F4ED-4F35-BF68-1C6A80BF9A54}" sibTransId="{1B331A21-4EFF-48C4-B6C9-070366B289C7}"/>
    <dgm:cxn modelId="{A67934E0-9BB5-4726-A6CB-D904F64095C4}" type="presOf" srcId="{94F6D3F6-7618-4406-B570-A5C8BFE80BB6}" destId="{FADA6C2C-6DDA-4492-B173-06A27E17C901}" srcOrd="0" destOrd="0" presId="urn:microsoft.com/office/officeart/2005/8/layout/chevron2"/>
    <dgm:cxn modelId="{691F28E7-A81E-4753-9895-3EAD714F1EB5}" srcId="{143B540C-D1A0-4E79-8D32-6A4E374E0002}" destId="{527BE66E-9083-41DA-B162-BB7BD5655BBE}" srcOrd="1" destOrd="0" parTransId="{E3EC6E8D-7CB1-42EE-80B5-893E798728F2}" sibTransId="{0851A428-E250-4339-B618-D8213BA3E81C}"/>
    <dgm:cxn modelId="{A112ECEB-95A7-4D91-9967-F471C9FACAA7}" type="presOf" srcId="{527BE66E-9083-41DA-B162-BB7BD5655BBE}" destId="{F4C2892A-62D2-44D9-AE1E-119EB516BFA6}" srcOrd="0" destOrd="0" presId="urn:microsoft.com/office/officeart/2005/8/layout/chevron2"/>
    <dgm:cxn modelId="{CDD5315A-FDBB-441F-B7CA-D62159799E7C}" type="presParOf" srcId="{25BB9C68-56C4-4475-91BA-E3F3BE7F8E66}" destId="{946C9807-6267-4F6F-A981-99AF08FEDE6F}" srcOrd="0" destOrd="0" presId="urn:microsoft.com/office/officeart/2005/8/layout/chevron2"/>
    <dgm:cxn modelId="{D69A307E-7D51-4BFE-BCEF-76B420BF4904}" type="presParOf" srcId="{946C9807-6267-4F6F-A981-99AF08FEDE6F}" destId="{3E47204E-8564-4284-A06E-C85E0F930739}" srcOrd="0" destOrd="0" presId="urn:microsoft.com/office/officeart/2005/8/layout/chevron2"/>
    <dgm:cxn modelId="{312C61D8-0B3B-4ADC-9956-8BADD619BB73}" type="presParOf" srcId="{946C9807-6267-4F6F-A981-99AF08FEDE6F}" destId="{5C5ED600-C380-474C-B3B1-A36496F9A223}" srcOrd="1" destOrd="0" presId="urn:microsoft.com/office/officeart/2005/8/layout/chevron2"/>
    <dgm:cxn modelId="{ED9A7BFE-2A6B-48D8-949C-6F14DB80C694}" type="presParOf" srcId="{25BB9C68-56C4-4475-91BA-E3F3BE7F8E66}" destId="{56F59BD4-DA7B-4ABB-A404-79E44AD8C7A8}" srcOrd="1" destOrd="0" presId="urn:microsoft.com/office/officeart/2005/8/layout/chevron2"/>
    <dgm:cxn modelId="{CC06528B-871D-41CD-ADF2-4C5C06F8FE29}" type="presParOf" srcId="{25BB9C68-56C4-4475-91BA-E3F3BE7F8E66}" destId="{72E60D91-53C6-4EB4-BB76-0D8CE3276B04}" srcOrd="2" destOrd="0" presId="urn:microsoft.com/office/officeart/2005/8/layout/chevron2"/>
    <dgm:cxn modelId="{0845DA07-EF86-4323-881B-B9DB9BC59A05}" type="presParOf" srcId="{72E60D91-53C6-4EB4-BB76-0D8CE3276B04}" destId="{F4C2892A-62D2-44D9-AE1E-119EB516BFA6}" srcOrd="0" destOrd="0" presId="urn:microsoft.com/office/officeart/2005/8/layout/chevron2"/>
    <dgm:cxn modelId="{41B4E5E0-92A7-4A47-B4D5-381E3B9D88A3}" type="presParOf" srcId="{72E60D91-53C6-4EB4-BB76-0D8CE3276B04}" destId="{FADA6C2C-6DDA-4492-B173-06A27E17C901}" srcOrd="1" destOrd="0" presId="urn:microsoft.com/office/officeart/2005/8/layout/chevron2"/>
    <dgm:cxn modelId="{4667FE85-DD53-40BE-BFC7-67AD3748FFE4}" type="presParOf" srcId="{25BB9C68-56C4-4475-91BA-E3F3BE7F8E66}" destId="{72A6AB14-D63D-4009-9F80-C9C829A2D097}" srcOrd="3" destOrd="0" presId="urn:microsoft.com/office/officeart/2005/8/layout/chevron2"/>
    <dgm:cxn modelId="{7DB3F941-9375-49E6-A752-B585D4E98DA7}" type="presParOf" srcId="{25BB9C68-56C4-4475-91BA-E3F3BE7F8E66}" destId="{DC03A5B4-4E10-47A5-9911-9D88B8CD66D5}" srcOrd="4" destOrd="0" presId="urn:microsoft.com/office/officeart/2005/8/layout/chevron2"/>
    <dgm:cxn modelId="{B4F9FA75-4FFB-4D68-B0BF-8D409CD9A19D}" type="presParOf" srcId="{DC03A5B4-4E10-47A5-9911-9D88B8CD66D5}" destId="{AA7A0F2D-622C-4CEB-B2B2-00E106B90183}" srcOrd="0" destOrd="0" presId="urn:microsoft.com/office/officeart/2005/8/layout/chevron2"/>
    <dgm:cxn modelId="{023BDF86-D0AE-4486-B317-9E25EF81DE8C}" type="presParOf" srcId="{DC03A5B4-4E10-47A5-9911-9D88B8CD66D5}" destId="{94EBE653-91B1-4373-B169-A960B03401EE}" srcOrd="1" destOrd="0" presId="urn:microsoft.com/office/officeart/2005/8/layout/chevron2"/>
    <dgm:cxn modelId="{26FC9013-09C9-4EFC-A6DF-C37FF492083C}" type="presParOf" srcId="{25BB9C68-56C4-4475-91BA-E3F3BE7F8E66}" destId="{5BCDA642-D795-4BF8-A40E-5F0A3F55AD7D}" srcOrd="5" destOrd="0" presId="urn:microsoft.com/office/officeart/2005/8/layout/chevron2"/>
    <dgm:cxn modelId="{45A0E60F-C6E0-4EE5-BD9C-E419DD6AC2A6}" type="presParOf" srcId="{25BB9C68-56C4-4475-91BA-E3F3BE7F8E66}" destId="{231C77B4-DB63-4741-8594-5C8382C23F00}" srcOrd="6" destOrd="0" presId="urn:microsoft.com/office/officeart/2005/8/layout/chevron2"/>
    <dgm:cxn modelId="{759C7323-DD9C-4095-A83C-27E5064F0A26}" type="presParOf" srcId="{231C77B4-DB63-4741-8594-5C8382C23F00}" destId="{4A598EE5-E0AE-42CA-AB1D-22A1CE1359A3}" srcOrd="0" destOrd="0" presId="urn:microsoft.com/office/officeart/2005/8/layout/chevron2"/>
    <dgm:cxn modelId="{BD32572F-8A08-4217-AC48-1C64037CF2F7}" type="presParOf" srcId="{231C77B4-DB63-4741-8594-5C8382C23F00}" destId="{EB72D0E3-115C-4CCA-B6F4-81AEE749DCF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51041C5-6664-4057-B73B-5D2E11CA72BC}"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1996DF60-9FCE-4DC1-94CC-33E11F5F3E46}">
      <dgm:prSet phldrT="[Text]" custT="1"/>
      <dgm:spPr/>
      <dgm:t>
        <a:bodyPr/>
        <a:lstStyle/>
        <a:p>
          <a:r>
            <a:rPr lang="en-IN" sz="1800" dirty="0"/>
            <a:t>Searching through internet </a:t>
          </a:r>
        </a:p>
      </dgm:t>
    </dgm:pt>
    <dgm:pt modelId="{5ABA7E7C-3727-4D0D-8121-FAFD53AFFB4B}" type="parTrans" cxnId="{27017F25-BDD2-4612-B5E0-2820AD7B83C1}">
      <dgm:prSet/>
      <dgm:spPr/>
      <dgm:t>
        <a:bodyPr/>
        <a:lstStyle/>
        <a:p>
          <a:endParaRPr lang="en-IN"/>
        </a:p>
      </dgm:t>
    </dgm:pt>
    <dgm:pt modelId="{C441242D-7AAF-4E8C-A27D-E90DEF580DBB}" type="sibTrans" cxnId="{27017F25-BDD2-4612-B5E0-2820AD7B83C1}">
      <dgm:prSet/>
      <dgm:spPr/>
      <dgm:t>
        <a:bodyPr/>
        <a:lstStyle/>
        <a:p>
          <a:endParaRPr lang="en-IN"/>
        </a:p>
      </dgm:t>
    </dgm:pt>
    <dgm:pt modelId="{E2146300-E884-4AF5-9CFD-6BEC3A8D1A16}">
      <dgm:prSet phldrT="[Text]" custT="1"/>
      <dgm:spPr/>
      <dgm:t>
        <a:bodyPr/>
        <a:lstStyle/>
        <a:p>
          <a:r>
            <a:rPr lang="en-IN" sz="1800" dirty="0"/>
            <a:t>Call back from sales executive </a:t>
          </a:r>
        </a:p>
      </dgm:t>
    </dgm:pt>
    <dgm:pt modelId="{D4663981-EED5-4EA3-A0D5-611B373FFD49}" type="parTrans" cxnId="{7D25C84B-6613-475E-8CC5-997004779651}">
      <dgm:prSet/>
      <dgm:spPr/>
      <dgm:t>
        <a:bodyPr/>
        <a:lstStyle/>
        <a:p>
          <a:endParaRPr lang="en-IN"/>
        </a:p>
      </dgm:t>
    </dgm:pt>
    <dgm:pt modelId="{028F3AE4-1F49-494C-A951-4E49D8B2F11D}" type="sibTrans" cxnId="{7D25C84B-6613-475E-8CC5-997004779651}">
      <dgm:prSet/>
      <dgm:spPr/>
      <dgm:t>
        <a:bodyPr/>
        <a:lstStyle/>
        <a:p>
          <a:endParaRPr lang="en-IN"/>
        </a:p>
      </dgm:t>
    </dgm:pt>
    <dgm:pt modelId="{0FF70F52-CB1B-413A-A1AC-4A9015D4DAE0}">
      <dgm:prSet phldrT="[Text]" custT="1"/>
      <dgm:spPr/>
      <dgm:t>
        <a:bodyPr/>
        <a:lstStyle/>
        <a:p>
          <a:r>
            <a:rPr lang="en-IN" sz="1800" dirty="0"/>
            <a:t>Going for the trip </a:t>
          </a:r>
        </a:p>
      </dgm:t>
    </dgm:pt>
    <dgm:pt modelId="{F0EE5305-8187-48F5-A77B-40573477F248}" type="parTrans" cxnId="{7876BCBE-85B0-44AB-A388-7904E5899977}">
      <dgm:prSet/>
      <dgm:spPr/>
      <dgm:t>
        <a:bodyPr/>
        <a:lstStyle/>
        <a:p>
          <a:endParaRPr lang="en-IN"/>
        </a:p>
      </dgm:t>
    </dgm:pt>
    <dgm:pt modelId="{B3F4DFD1-2C16-4AFF-8134-C2E4B0C1FC2F}" type="sibTrans" cxnId="{7876BCBE-85B0-44AB-A388-7904E5899977}">
      <dgm:prSet/>
      <dgm:spPr/>
      <dgm:t>
        <a:bodyPr/>
        <a:lstStyle/>
        <a:p>
          <a:endParaRPr lang="en-IN"/>
        </a:p>
      </dgm:t>
    </dgm:pt>
    <dgm:pt modelId="{1F9BF9DA-4DF6-4ED5-ABAD-8BC3C4C0AE23}">
      <dgm:prSet phldrT="[Text]" custT="1"/>
      <dgm:spPr/>
      <dgm:t>
        <a:bodyPr/>
        <a:lstStyle/>
        <a:p>
          <a:r>
            <a:rPr lang="en-IN" sz="1800" dirty="0"/>
            <a:t>Experience attribute </a:t>
          </a:r>
        </a:p>
      </dgm:t>
    </dgm:pt>
    <dgm:pt modelId="{6140554C-8E90-4AAC-B878-54FF3D9047F5}" type="parTrans" cxnId="{BE4DFB7A-132F-4760-BB14-D5391EF8C49E}">
      <dgm:prSet/>
      <dgm:spPr/>
      <dgm:t>
        <a:bodyPr/>
        <a:lstStyle/>
        <a:p>
          <a:endParaRPr lang="en-IN"/>
        </a:p>
      </dgm:t>
    </dgm:pt>
    <dgm:pt modelId="{28BD0B8F-58BE-4422-9C0E-15A8165ADC53}" type="sibTrans" cxnId="{BE4DFB7A-132F-4760-BB14-D5391EF8C49E}">
      <dgm:prSet/>
      <dgm:spPr/>
      <dgm:t>
        <a:bodyPr/>
        <a:lstStyle/>
        <a:p>
          <a:endParaRPr lang="en-IN"/>
        </a:p>
      </dgm:t>
    </dgm:pt>
    <dgm:pt modelId="{CEE5A2AC-1014-4800-8A8E-B51956C81E11}">
      <dgm:prSet phldrT="[Text]" custT="1"/>
      <dgm:spPr/>
      <dgm:t>
        <a:bodyPr/>
        <a:lstStyle/>
        <a:p>
          <a:r>
            <a:rPr lang="en-IN" sz="1600" dirty="0"/>
            <a:t>Search and experience attribute </a:t>
          </a:r>
        </a:p>
      </dgm:t>
    </dgm:pt>
    <dgm:pt modelId="{7B798A07-5AFC-471B-BB5A-AC7E04CF3504}" type="parTrans" cxnId="{E6A2FF0F-E433-4362-8EF5-A657296D95CD}">
      <dgm:prSet/>
      <dgm:spPr/>
      <dgm:t>
        <a:bodyPr/>
        <a:lstStyle/>
        <a:p>
          <a:endParaRPr lang="en-IN"/>
        </a:p>
      </dgm:t>
    </dgm:pt>
    <dgm:pt modelId="{F093BCD4-01B9-4067-8CD7-108A41C9FEDD}" type="sibTrans" cxnId="{E6A2FF0F-E433-4362-8EF5-A657296D95CD}">
      <dgm:prSet/>
      <dgm:spPr/>
      <dgm:t>
        <a:bodyPr/>
        <a:lstStyle/>
        <a:p>
          <a:endParaRPr lang="en-IN"/>
        </a:p>
      </dgm:t>
    </dgm:pt>
    <dgm:pt modelId="{181B1A9F-49F3-41C0-AC6F-4317328AA4A8}">
      <dgm:prSet phldrT="[Text]" custT="1"/>
      <dgm:spPr/>
      <dgm:t>
        <a:bodyPr/>
        <a:lstStyle/>
        <a:p>
          <a:r>
            <a:rPr lang="en-IN" sz="1600" dirty="0"/>
            <a:t>Search</a:t>
          </a:r>
        </a:p>
        <a:p>
          <a:r>
            <a:rPr lang="en-IN" sz="1600" dirty="0"/>
            <a:t>attribute  </a:t>
          </a:r>
        </a:p>
      </dgm:t>
    </dgm:pt>
    <dgm:pt modelId="{FF8B8FD5-DDD9-46F5-9879-2E0124EE4BDC}" type="parTrans" cxnId="{18E86903-8321-4D39-92DC-462F3D74338B}">
      <dgm:prSet/>
      <dgm:spPr/>
      <dgm:t>
        <a:bodyPr/>
        <a:lstStyle/>
        <a:p>
          <a:endParaRPr lang="en-IN"/>
        </a:p>
      </dgm:t>
    </dgm:pt>
    <dgm:pt modelId="{9CAB9267-2D01-4173-AB8C-96461A17C326}" type="sibTrans" cxnId="{18E86903-8321-4D39-92DC-462F3D74338B}">
      <dgm:prSet/>
      <dgm:spPr/>
      <dgm:t>
        <a:bodyPr/>
        <a:lstStyle/>
        <a:p>
          <a:endParaRPr lang="en-IN"/>
        </a:p>
      </dgm:t>
    </dgm:pt>
    <dgm:pt modelId="{2037E1E2-A191-4BF1-BDAB-2BA4B6847CA2}" type="pres">
      <dgm:prSet presAssocID="{551041C5-6664-4057-B73B-5D2E11CA72BC}" presName="Name0" presStyleCnt="0">
        <dgm:presLayoutVars>
          <dgm:dir/>
          <dgm:resizeHandles/>
        </dgm:presLayoutVars>
      </dgm:prSet>
      <dgm:spPr/>
    </dgm:pt>
    <dgm:pt modelId="{DACFC57B-9E58-43BE-916A-FB12761858B4}" type="pres">
      <dgm:prSet presAssocID="{1996DF60-9FCE-4DC1-94CC-33E11F5F3E46}" presName="compNode" presStyleCnt="0"/>
      <dgm:spPr/>
    </dgm:pt>
    <dgm:pt modelId="{500E3B9B-2EA5-4267-B6C7-7E66D443CFB7}" type="pres">
      <dgm:prSet presAssocID="{1996DF60-9FCE-4DC1-94CC-33E11F5F3E46}" presName="dummyConnPt" presStyleCnt="0"/>
      <dgm:spPr/>
    </dgm:pt>
    <dgm:pt modelId="{6F810038-7747-4DB4-B258-1FDAE4407950}" type="pres">
      <dgm:prSet presAssocID="{1996DF60-9FCE-4DC1-94CC-33E11F5F3E46}" presName="node" presStyleLbl="node1" presStyleIdx="0" presStyleCnt="6">
        <dgm:presLayoutVars>
          <dgm:bulletEnabled val="1"/>
        </dgm:presLayoutVars>
      </dgm:prSet>
      <dgm:spPr/>
    </dgm:pt>
    <dgm:pt modelId="{E77A2025-D402-4C5A-8EEE-1C283B543916}" type="pres">
      <dgm:prSet presAssocID="{C441242D-7AAF-4E8C-A27D-E90DEF580DBB}" presName="sibTrans" presStyleLbl="bgSibTrans2D1" presStyleIdx="0" presStyleCnt="5" custLinFactNeighborX="39983" custLinFactNeighborY="19046"/>
      <dgm:spPr/>
    </dgm:pt>
    <dgm:pt modelId="{DC7FE5F1-410D-40AF-A422-1BD5718AF438}" type="pres">
      <dgm:prSet presAssocID="{E2146300-E884-4AF5-9CFD-6BEC3A8D1A16}" presName="compNode" presStyleCnt="0"/>
      <dgm:spPr/>
    </dgm:pt>
    <dgm:pt modelId="{78CDFB1C-CBA3-4874-B438-EBA3D04F1BEC}" type="pres">
      <dgm:prSet presAssocID="{E2146300-E884-4AF5-9CFD-6BEC3A8D1A16}" presName="dummyConnPt" presStyleCnt="0"/>
      <dgm:spPr/>
    </dgm:pt>
    <dgm:pt modelId="{C150632C-3EC9-4E64-B3A9-11EB2D17BB20}" type="pres">
      <dgm:prSet presAssocID="{E2146300-E884-4AF5-9CFD-6BEC3A8D1A16}" presName="node" presStyleLbl="node1" presStyleIdx="1" presStyleCnt="6">
        <dgm:presLayoutVars>
          <dgm:bulletEnabled val="1"/>
        </dgm:presLayoutVars>
      </dgm:prSet>
      <dgm:spPr/>
    </dgm:pt>
    <dgm:pt modelId="{E6F0A6CB-8DDE-4955-955B-85E40BF4CB12}" type="pres">
      <dgm:prSet presAssocID="{028F3AE4-1F49-494C-A951-4E49D8B2F11D}" presName="sibTrans" presStyleLbl="bgSibTrans2D1" presStyleIdx="1" presStyleCnt="5" custLinFactNeighborX="43012" custLinFactNeighborY="11196"/>
      <dgm:spPr/>
    </dgm:pt>
    <dgm:pt modelId="{ECBF51F4-5886-4868-B7C9-C59FA847B810}" type="pres">
      <dgm:prSet presAssocID="{0FF70F52-CB1B-413A-A1AC-4A9015D4DAE0}" presName="compNode" presStyleCnt="0"/>
      <dgm:spPr/>
    </dgm:pt>
    <dgm:pt modelId="{A55DCE1E-487D-413D-B8AA-8A53D0747BBE}" type="pres">
      <dgm:prSet presAssocID="{0FF70F52-CB1B-413A-A1AC-4A9015D4DAE0}" presName="dummyConnPt" presStyleCnt="0"/>
      <dgm:spPr/>
    </dgm:pt>
    <dgm:pt modelId="{397FBAD1-0D10-476A-B6BC-A268E0A0E575}" type="pres">
      <dgm:prSet presAssocID="{0FF70F52-CB1B-413A-A1AC-4A9015D4DAE0}" presName="node" presStyleLbl="node1" presStyleIdx="2" presStyleCnt="6">
        <dgm:presLayoutVars>
          <dgm:bulletEnabled val="1"/>
        </dgm:presLayoutVars>
      </dgm:prSet>
      <dgm:spPr/>
    </dgm:pt>
    <dgm:pt modelId="{7DC04AF9-CC62-4762-B23F-D5A3D223B7A1}" type="pres">
      <dgm:prSet presAssocID="{B3F4DFD1-2C16-4AFF-8134-C2E4B0C1FC2F}" presName="sibTrans" presStyleLbl="bgSibTrans2D1" presStyleIdx="2" presStyleCnt="5" custLinFactY="100000" custLinFactNeighborX="3402" custLinFactNeighborY="105034"/>
      <dgm:spPr/>
    </dgm:pt>
    <dgm:pt modelId="{77C5654D-F5C2-4C79-8592-E5D423112252}" type="pres">
      <dgm:prSet presAssocID="{1F9BF9DA-4DF6-4ED5-ABAD-8BC3C4C0AE23}" presName="compNode" presStyleCnt="0"/>
      <dgm:spPr/>
    </dgm:pt>
    <dgm:pt modelId="{4247C46E-51A3-40A0-8B18-6AB83B2520BD}" type="pres">
      <dgm:prSet presAssocID="{1F9BF9DA-4DF6-4ED5-ABAD-8BC3C4C0AE23}" presName="dummyConnPt" presStyleCnt="0"/>
      <dgm:spPr/>
    </dgm:pt>
    <dgm:pt modelId="{B9E8D2D7-9B8B-4004-97F9-9716AD4DECC5}" type="pres">
      <dgm:prSet presAssocID="{1F9BF9DA-4DF6-4ED5-ABAD-8BC3C4C0AE23}" presName="node" presStyleLbl="node1" presStyleIdx="3" presStyleCnt="6">
        <dgm:presLayoutVars>
          <dgm:bulletEnabled val="1"/>
        </dgm:presLayoutVars>
      </dgm:prSet>
      <dgm:spPr/>
    </dgm:pt>
    <dgm:pt modelId="{244AA7D5-038F-4675-8B4A-D2C84DEB3B5C}" type="pres">
      <dgm:prSet presAssocID="{28BD0B8F-58BE-4422-9C0E-15A8165ADC53}" presName="sibTrans" presStyleLbl="bgSibTrans2D1" presStyleIdx="3" presStyleCnt="5" custAng="5400000" custScaleX="83612" custScaleY="136752" custLinFactY="-100000" custLinFactNeighborX="-31505" custLinFactNeighborY="-146905"/>
      <dgm:spPr/>
    </dgm:pt>
    <dgm:pt modelId="{B3A63FDD-15BB-4F03-9CFB-BDEC3333DA66}" type="pres">
      <dgm:prSet presAssocID="{CEE5A2AC-1014-4800-8A8E-B51956C81E11}" presName="compNode" presStyleCnt="0"/>
      <dgm:spPr/>
    </dgm:pt>
    <dgm:pt modelId="{A6B2A803-731C-4121-9E74-FE120E9B2003}" type="pres">
      <dgm:prSet presAssocID="{CEE5A2AC-1014-4800-8A8E-B51956C81E11}" presName="dummyConnPt" presStyleCnt="0"/>
      <dgm:spPr/>
    </dgm:pt>
    <dgm:pt modelId="{AD73C9BB-F2B4-4E26-BDF5-F133BF279648}" type="pres">
      <dgm:prSet presAssocID="{CEE5A2AC-1014-4800-8A8E-B51956C81E11}" presName="node" presStyleLbl="node1" presStyleIdx="4" presStyleCnt="6">
        <dgm:presLayoutVars>
          <dgm:bulletEnabled val="1"/>
        </dgm:presLayoutVars>
      </dgm:prSet>
      <dgm:spPr/>
    </dgm:pt>
    <dgm:pt modelId="{42EFB4C0-37AE-440E-803A-D20402AFD41F}" type="pres">
      <dgm:prSet presAssocID="{F093BCD4-01B9-4067-8CD7-108A41C9FEDD}" presName="sibTrans" presStyleLbl="bgSibTrans2D1" presStyleIdx="4" presStyleCnt="5" custAng="5400000" custScaleX="55035" custScaleY="93114" custLinFactY="-100000" custLinFactNeighborX="-44582" custLinFactNeighborY="-190534"/>
      <dgm:spPr/>
    </dgm:pt>
    <dgm:pt modelId="{92A78247-9540-42D0-9EA9-DF0D02694241}" type="pres">
      <dgm:prSet presAssocID="{181B1A9F-49F3-41C0-AC6F-4317328AA4A8}" presName="compNode" presStyleCnt="0"/>
      <dgm:spPr/>
    </dgm:pt>
    <dgm:pt modelId="{2FF5E0BA-9750-4475-97C2-0B5B9A3B6656}" type="pres">
      <dgm:prSet presAssocID="{181B1A9F-49F3-41C0-AC6F-4317328AA4A8}" presName="dummyConnPt" presStyleCnt="0"/>
      <dgm:spPr/>
    </dgm:pt>
    <dgm:pt modelId="{77755720-52C6-4F4E-B903-2AA3D14EB862}" type="pres">
      <dgm:prSet presAssocID="{181B1A9F-49F3-41C0-AC6F-4317328AA4A8}" presName="node" presStyleLbl="node1" presStyleIdx="5" presStyleCnt="6">
        <dgm:presLayoutVars>
          <dgm:bulletEnabled val="1"/>
        </dgm:presLayoutVars>
      </dgm:prSet>
      <dgm:spPr/>
    </dgm:pt>
  </dgm:ptLst>
  <dgm:cxnLst>
    <dgm:cxn modelId="{18E86903-8321-4D39-92DC-462F3D74338B}" srcId="{551041C5-6664-4057-B73B-5D2E11CA72BC}" destId="{181B1A9F-49F3-41C0-AC6F-4317328AA4A8}" srcOrd="5" destOrd="0" parTransId="{FF8B8FD5-DDD9-46F5-9879-2E0124EE4BDC}" sibTransId="{9CAB9267-2D01-4173-AB8C-96461A17C326}"/>
    <dgm:cxn modelId="{0E06E008-B82D-4B61-A44A-E2CEFCEFDF30}" type="presOf" srcId="{1F9BF9DA-4DF6-4ED5-ABAD-8BC3C4C0AE23}" destId="{B9E8D2D7-9B8B-4004-97F9-9716AD4DECC5}" srcOrd="0" destOrd="0" presId="urn:microsoft.com/office/officeart/2005/8/layout/bProcess4"/>
    <dgm:cxn modelId="{E6A2FF0F-E433-4362-8EF5-A657296D95CD}" srcId="{551041C5-6664-4057-B73B-5D2E11CA72BC}" destId="{CEE5A2AC-1014-4800-8A8E-B51956C81E11}" srcOrd="4" destOrd="0" parTransId="{7B798A07-5AFC-471B-BB5A-AC7E04CF3504}" sibTransId="{F093BCD4-01B9-4067-8CD7-108A41C9FEDD}"/>
    <dgm:cxn modelId="{24D72810-717A-4B16-9FD7-31879149D7F6}" type="presOf" srcId="{181B1A9F-49F3-41C0-AC6F-4317328AA4A8}" destId="{77755720-52C6-4F4E-B903-2AA3D14EB862}" srcOrd="0" destOrd="0" presId="urn:microsoft.com/office/officeart/2005/8/layout/bProcess4"/>
    <dgm:cxn modelId="{DAF4541A-CB05-46FA-8899-D4EEC5BB7B24}" type="presOf" srcId="{028F3AE4-1F49-494C-A951-4E49D8B2F11D}" destId="{E6F0A6CB-8DDE-4955-955B-85E40BF4CB12}" srcOrd="0" destOrd="0" presId="urn:microsoft.com/office/officeart/2005/8/layout/bProcess4"/>
    <dgm:cxn modelId="{C76E5222-97B9-4533-BF58-843929D3B2FB}" type="presOf" srcId="{E2146300-E884-4AF5-9CFD-6BEC3A8D1A16}" destId="{C150632C-3EC9-4E64-B3A9-11EB2D17BB20}" srcOrd="0" destOrd="0" presId="urn:microsoft.com/office/officeart/2005/8/layout/bProcess4"/>
    <dgm:cxn modelId="{27017F25-BDD2-4612-B5E0-2820AD7B83C1}" srcId="{551041C5-6664-4057-B73B-5D2E11CA72BC}" destId="{1996DF60-9FCE-4DC1-94CC-33E11F5F3E46}" srcOrd="0" destOrd="0" parTransId="{5ABA7E7C-3727-4D0D-8121-FAFD53AFFB4B}" sibTransId="{C441242D-7AAF-4E8C-A27D-E90DEF580DBB}"/>
    <dgm:cxn modelId="{7D25C84B-6613-475E-8CC5-997004779651}" srcId="{551041C5-6664-4057-B73B-5D2E11CA72BC}" destId="{E2146300-E884-4AF5-9CFD-6BEC3A8D1A16}" srcOrd="1" destOrd="0" parTransId="{D4663981-EED5-4EA3-A0D5-611B373FFD49}" sibTransId="{028F3AE4-1F49-494C-A951-4E49D8B2F11D}"/>
    <dgm:cxn modelId="{DF18F353-2CD9-4603-B057-A08971E0F922}" type="presOf" srcId="{551041C5-6664-4057-B73B-5D2E11CA72BC}" destId="{2037E1E2-A191-4BF1-BDAB-2BA4B6847CA2}" srcOrd="0" destOrd="0" presId="urn:microsoft.com/office/officeart/2005/8/layout/bProcess4"/>
    <dgm:cxn modelId="{281F6077-82EA-4606-8A1E-761578599BFC}" type="presOf" srcId="{1996DF60-9FCE-4DC1-94CC-33E11F5F3E46}" destId="{6F810038-7747-4DB4-B258-1FDAE4407950}" srcOrd="0" destOrd="0" presId="urn:microsoft.com/office/officeart/2005/8/layout/bProcess4"/>
    <dgm:cxn modelId="{BE4DFB7A-132F-4760-BB14-D5391EF8C49E}" srcId="{551041C5-6664-4057-B73B-5D2E11CA72BC}" destId="{1F9BF9DA-4DF6-4ED5-ABAD-8BC3C4C0AE23}" srcOrd="3" destOrd="0" parTransId="{6140554C-8E90-4AAC-B878-54FF3D9047F5}" sibTransId="{28BD0B8F-58BE-4422-9C0E-15A8165ADC53}"/>
    <dgm:cxn modelId="{0591D29C-F254-46C3-83B5-8A202D18E722}" type="presOf" srcId="{CEE5A2AC-1014-4800-8A8E-B51956C81E11}" destId="{AD73C9BB-F2B4-4E26-BDF5-F133BF279648}" srcOrd="0" destOrd="0" presId="urn:microsoft.com/office/officeart/2005/8/layout/bProcess4"/>
    <dgm:cxn modelId="{2D8AB4A2-A5F8-456D-A772-C648C6F9BA80}" type="presOf" srcId="{0FF70F52-CB1B-413A-A1AC-4A9015D4DAE0}" destId="{397FBAD1-0D10-476A-B6BC-A268E0A0E575}" srcOrd="0" destOrd="0" presId="urn:microsoft.com/office/officeart/2005/8/layout/bProcess4"/>
    <dgm:cxn modelId="{7876BCBE-85B0-44AB-A388-7904E5899977}" srcId="{551041C5-6664-4057-B73B-5D2E11CA72BC}" destId="{0FF70F52-CB1B-413A-A1AC-4A9015D4DAE0}" srcOrd="2" destOrd="0" parTransId="{F0EE5305-8187-48F5-A77B-40573477F248}" sibTransId="{B3F4DFD1-2C16-4AFF-8134-C2E4B0C1FC2F}"/>
    <dgm:cxn modelId="{B79D61EA-B2B1-43C4-A7AC-6B42AFD2123F}" type="presOf" srcId="{B3F4DFD1-2C16-4AFF-8134-C2E4B0C1FC2F}" destId="{7DC04AF9-CC62-4762-B23F-D5A3D223B7A1}" srcOrd="0" destOrd="0" presId="urn:microsoft.com/office/officeart/2005/8/layout/bProcess4"/>
    <dgm:cxn modelId="{E843D7F0-AE39-43A2-89B0-0D06D8C234C9}" type="presOf" srcId="{28BD0B8F-58BE-4422-9C0E-15A8165ADC53}" destId="{244AA7D5-038F-4675-8B4A-D2C84DEB3B5C}" srcOrd="0" destOrd="0" presId="urn:microsoft.com/office/officeart/2005/8/layout/bProcess4"/>
    <dgm:cxn modelId="{BC0D3DF3-6FDF-4E19-9DFA-C2114D0FB454}" type="presOf" srcId="{F093BCD4-01B9-4067-8CD7-108A41C9FEDD}" destId="{42EFB4C0-37AE-440E-803A-D20402AFD41F}" srcOrd="0" destOrd="0" presId="urn:microsoft.com/office/officeart/2005/8/layout/bProcess4"/>
    <dgm:cxn modelId="{6082B3F3-62F0-40D3-A587-18BF6296622E}" type="presOf" srcId="{C441242D-7AAF-4E8C-A27D-E90DEF580DBB}" destId="{E77A2025-D402-4C5A-8EEE-1C283B543916}" srcOrd="0" destOrd="0" presId="urn:microsoft.com/office/officeart/2005/8/layout/bProcess4"/>
    <dgm:cxn modelId="{65B1F59C-FADD-49DE-B86A-F6D27F69DC3B}" type="presParOf" srcId="{2037E1E2-A191-4BF1-BDAB-2BA4B6847CA2}" destId="{DACFC57B-9E58-43BE-916A-FB12761858B4}" srcOrd="0" destOrd="0" presId="urn:microsoft.com/office/officeart/2005/8/layout/bProcess4"/>
    <dgm:cxn modelId="{F1604C42-859A-44ED-9B9E-6E523F417581}" type="presParOf" srcId="{DACFC57B-9E58-43BE-916A-FB12761858B4}" destId="{500E3B9B-2EA5-4267-B6C7-7E66D443CFB7}" srcOrd="0" destOrd="0" presId="urn:microsoft.com/office/officeart/2005/8/layout/bProcess4"/>
    <dgm:cxn modelId="{4E6B5536-966D-438D-9276-9F8DC6EC25D3}" type="presParOf" srcId="{DACFC57B-9E58-43BE-916A-FB12761858B4}" destId="{6F810038-7747-4DB4-B258-1FDAE4407950}" srcOrd="1" destOrd="0" presId="urn:microsoft.com/office/officeart/2005/8/layout/bProcess4"/>
    <dgm:cxn modelId="{3DBBB6F8-5A4B-4912-BDFE-3F8208DDFB0D}" type="presParOf" srcId="{2037E1E2-A191-4BF1-BDAB-2BA4B6847CA2}" destId="{E77A2025-D402-4C5A-8EEE-1C283B543916}" srcOrd="1" destOrd="0" presId="urn:microsoft.com/office/officeart/2005/8/layout/bProcess4"/>
    <dgm:cxn modelId="{DABD7535-3E0E-4640-BC40-766496A51BEC}" type="presParOf" srcId="{2037E1E2-A191-4BF1-BDAB-2BA4B6847CA2}" destId="{DC7FE5F1-410D-40AF-A422-1BD5718AF438}" srcOrd="2" destOrd="0" presId="urn:microsoft.com/office/officeart/2005/8/layout/bProcess4"/>
    <dgm:cxn modelId="{10F20FEF-10CC-48D9-8B68-AEE0F378D3B1}" type="presParOf" srcId="{DC7FE5F1-410D-40AF-A422-1BD5718AF438}" destId="{78CDFB1C-CBA3-4874-B438-EBA3D04F1BEC}" srcOrd="0" destOrd="0" presId="urn:microsoft.com/office/officeart/2005/8/layout/bProcess4"/>
    <dgm:cxn modelId="{D6C87AFD-ECCC-4185-9D15-2F383498630C}" type="presParOf" srcId="{DC7FE5F1-410D-40AF-A422-1BD5718AF438}" destId="{C150632C-3EC9-4E64-B3A9-11EB2D17BB20}" srcOrd="1" destOrd="0" presId="urn:microsoft.com/office/officeart/2005/8/layout/bProcess4"/>
    <dgm:cxn modelId="{EE271230-8AC2-4678-85C9-532011C93533}" type="presParOf" srcId="{2037E1E2-A191-4BF1-BDAB-2BA4B6847CA2}" destId="{E6F0A6CB-8DDE-4955-955B-85E40BF4CB12}" srcOrd="3" destOrd="0" presId="urn:microsoft.com/office/officeart/2005/8/layout/bProcess4"/>
    <dgm:cxn modelId="{A2C1F746-0EFB-4500-BAF9-FEC5085CC97E}" type="presParOf" srcId="{2037E1E2-A191-4BF1-BDAB-2BA4B6847CA2}" destId="{ECBF51F4-5886-4868-B7C9-C59FA847B810}" srcOrd="4" destOrd="0" presId="urn:microsoft.com/office/officeart/2005/8/layout/bProcess4"/>
    <dgm:cxn modelId="{B76828B1-D75B-4CBB-B167-D634B3E31C0C}" type="presParOf" srcId="{ECBF51F4-5886-4868-B7C9-C59FA847B810}" destId="{A55DCE1E-487D-413D-B8AA-8A53D0747BBE}" srcOrd="0" destOrd="0" presId="urn:microsoft.com/office/officeart/2005/8/layout/bProcess4"/>
    <dgm:cxn modelId="{28FD8A63-8AA8-4FDE-8E07-3918A4F9D1D7}" type="presParOf" srcId="{ECBF51F4-5886-4868-B7C9-C59FA847B810}" destId="{397FBAD1-0D10-476A-B6BC-A268E0A0E575}" srcOrd="1" destOrd="0" presId="urn:microsoft.com/office/officeart/2005/8/layout/bProcess4"/>
    <dgm:cxn modelId="{12296C7A-0928-4BB7-AA31-A625E737E23B}" type="presParOf" srcId="{2037E1E2-A191-4BF1-BDAB-2BA4B6847CA2}" destId="{7DC04AF9-CC62-4762-B23F-D5A3D223B7A1}" srcOrd="5" destOrd="0" presId="urn:microsoft.com/office/officeart/2005/8/layout/bProcess4"/>
    <dgm:cxn modelId="{5CCE127F-ACCF-4EEE-876C-197A7BA0922E}" type="presParOf" srcId="{2037E1E2-A191-4BF1-BDAB-2BA4B6847CA2}" destId="{77C5654D-F5C2-4C79-8592-E5D423112252}" srcOrd="6" destOrd="0" presId="urn:microsoft.com/office/officeart/2005/8/layout/bProcess4"/>
    <dgm:cxn modelId="{74605D2A-5382-4AB8-A307-7580C1C08FD5}" type="presParOf" srcId="{77C5654D-F5C2-4C79-8592-E5D423112252}" destId="{4247C46E-51A3-40A0-8B18-6AB83B2520BD}" srcOrd="0" destOrd="0" presId="urn:microsoft.com/office/officeart/2005/8/layout/bProcess4"/>
    <dgm:cxn modelId="{D6A0C84F-96A5-4C64-A539-17BBBB27578B}" type="presParOf" srcId="{77C5654D-F5C2-4C79-8592-E5D423112252}" destId="{B9E8D2D7-9B8B-4004-97F9-9716AD4DECC5}" srcOrd="1" destOrd="0" presId="urn:microsoft.com/office/officeart/2005/8/layout/bProcess4"/>
    <dgm:cxn modelId="{FBCC72D2-1675-4DBF-A7D8-6C67FBFDDB63}" type="presParOf" srcId="{2037E1E2-A191-4BF1-BDAB-2BA4B6847CA2}" destId="{244AA7D5-038F-4675-8B4A-D2C84DEB3B5C}" srcOrd="7" destOrd="0" presId="urn:microsoft.com/office/officeart/2005/8/layout/bProcess4"/>
    <dgm:cxn modelId="{D535183F-5EE7-4F8C-A1DC-D675A00E6B58}" type="presParOf" srcId="{2037E1E2-A191-4BF1-BDAB-2BA4B6847CA2}" destId="{B3A63FDD-15BB-4F03-9CFB-BDEC3333DA66}" srcOrd="8" destOrd="0" presId="urn:microsoft.com/office/officeart/2005/8/layout/bProcess4"/>
    <dgm:cxn modelId="{CEC6DBB8-BBD6-43E1-93C1-2E31161297D6}" type="presParOf" srcId="{B3A63FDD-15BB-4F03-9CFB-BDEC3333DA66}" destId="{A6B2A803-731C-4121-9E74-FE120E9B2003}" srcOrd="0" destOrd="0" presId="urn:microsoft.com/office/officeart/2005/8/layout/bProcess4"/>
    <dgm:cxn modelId="{1CEDE46C-8652-4EC2-B415-9CAAF5E62E74}" type="presParOf" srcId="{B3A63FDD-15BB-4F03-9CFB-BDEC3333DA66}" destId="{AD73C9BB-F2B4-4E26-BDF5-F133BF279648}" srcOrd="1" destOrd="0" presId="urn:microsoft.com/office/officeart/2005/8/layout/bProcess4"/>
    <dgm:cxn modelId="{78C3D32B-518C-4918-8D91-DF3E80DFF7AB}" type="presParOf" srcId="{2037E1E2-A191-4BF1-BDAB-2BA4B6847CA2}" destId="{42EFB4C0-37AE-440E-803A-D20402AFD41F}" srcOrd="9" destOrd="0" presId="urn:microsoft.com/office/officeart/2005/8/layout/bProcess4"/>
    <dgm:cxn modelId="{34396285-D5DC-401D-8071-393D60F419C9}" type="presParOf" srcId="{2037E1E2-A191-4BF1-BDAB-2BA4B6847CA2}" destId="{92A78247-9540-42D0-9EA9-DF0D02694241}" srcOrd="10" destOrd="0" presId="urn:microsoft.com/office/officeart/2005/8/layout/bProcess4"/>
    <dgm:cxn modelId="{D5DA71E0-A61D-47BE-A6EC-7923948A2795}" type="presParOf" srcId="{92A78247-9540-42D0-9EA9-DF0D02694241}" destId="{2FF5E0BA-9750-4475-97C2-0B5B9A3B6656}" srcOrd="0" destOrd="0" presId="urn:microsoft.com/office/officeart/2005/8/layout/bProcess4"/>
    <dgm:cxn modelId="{6D4E4E36-7F5D-4582-A569-11FA368796F4}" type="presParOf" srcId="{92A78247-9540-42D0-9EA9-DF0D02694241}" destId="{77755720-52C6-4F4E-B903-2AA3D14EB862}"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BF9842-1506-491A-AA74-3CD77CC8F39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0A0C792A-94B8-45D0-B2AF-758E7F46F473}">
      <dgm:prSet phldrT="[Text]"/>
      <dgm:spPr/>
      <dgm:t>
        <a:bodyPr/>
        <a:lstStyle/>
        <a:p>
          <a:r>
            <a:rPr lang="en-IN" dirty="0"/>
            <a:t>Booking</a:t>
          </a:r>
        </a:p>
      </dgm:t>
    </dgm:pt>
    <dgm:pt modelId="{5C49B7B2-052E-4312-AAF0-C271D3A76F8E}" type="parTrans" cxnId="{20BC08FE-D38E-49E0-901B-F868E5D3494C}">
      <dgm:prSet/>
      <dgm:spPr/>
      <dgm:t>
        <a:bodyPr/>
        <a:lstStyle/>
        <a:p>
          <a:endParaRPr lang="en-IN"/>
        </a:p>
      </dgm:t>
    </dgm:pt>
    <dgm:pt modelId="{05A5D65C-11F4-46FC-A0DA-70618F904120}" type="sibTrans" cxnId="{20BC08FE-D38E-49E0-901B-F868E5D3494C}">
      <dgm:prSet/>
      <dgm:spPr/>
      <dgm:t>
        <a:bodyPr/>
        <a:lstStyle/>
        <a:p>
          <a:endParaRPr lang="en-IN"/>
        </a:p>
      </dgm:t>
    </dgm:pt>
    <dgm:pt modelId="{D71A0EFA-0BAA-4708-BB09-36ED57B80AC7}">
      <dgm:prSet phldrT="[Text]"/>
      <dgm:spPr/>
      <dgm:t>
        <a:bodyPr/>
        <a:lstStyle/>
        <a:p>
          <a:r>
            <a:rPr lang="en-IN" dirty="0"/>
            <a:t>The phase of travel where we look for a suitable package for our travel</a:t>
          </a:r>
        </a:p>
      </dgm:t>
    </dgm:pt>
    <dgm:pt modelId="{461BF652-FD63-48A8-8338-C901A93BF4D6}" type="parTrans" cxnId="{E881CABC-D339-421C-917B-610DD5242370}">
      <dgm:prSet/>
      <dgm:spPr/>
      <dgm:t>
        <a:bodyPr/>
        <a:lstStyle/>
        <a:p>
          <a:endParaRPr lang="en-IN"/>
        </a:p>
      </dgm:t>
    </dgm:pt>
    <dgm:pt modelId="{D5549EC5-953B-4335-B114-2DE371047ACE}" type="sibTrans" cxnId="{E881CABC-D339-421C-917B-610DD5242370}">
      <dgm:prSet/>
      <dgm:spPr/>
      <dgm:t>
        <a:bodyPr/>
        <a:lstStyle/>
        <a:p>
          <a:endParaRPr lang="en-IN"/>
        </a:p>
      </dgm:t>
    </dgm:pt>
    <dgm:pt modelId="{EE2EA1ED-007F-4F26-BA91-8BA2AF1386B1}">
      <dgm:prSet phldrT="[Text]"/>
      <dgm:spPr/>
      <dgm:t>
        <a:bodyPr/>
        <a:lstStyle/>
        <a:p>
          <a:r>
            <a:rPr lang="en-IN" dirty="0"/>
            <a:t>Travel</a:t>
          </a:r>
        </a:p>
      </dgm:t>
    </dgm:pt>
    <dgm:pt modelId="{F5891A2F-5CB0-47FA-8FDC-44F6714D15F5}" type="parTrans" cxnId="{66AF5E09-3443-4438-8113-5A11AA7C823A}">
      <dgm:prSet/>
      <dgm:spPr/>
      <dgm:t>
        <a:bodyPr/>
        <a:lstStyle/>
        <a:p>
          <a:endParaRPr lang="en-IN"/>
        </a:p>
      </dgm:t>
    </dgm:pt>
    <dgm:pt modelId="{C401B9F4-115D-4E8E-9414-757BE25F9129}" type="sibTrans" cxnId="{66AF5E09-3443-4438-8113-5A11AA7C823A}">
      <dgm:prSet/>
      <dgm:spPr/>
      <dgm:t>
        <a:bodyPr/>
        <a:lstStyle/>
        <a:p>
          <a:endParaRPr lang="en-IN"/>
        </a:p>
      </dgm:t>
    </dgm:pt>
    <dgm:pt modelId="{067F9F82-CAFB-4A76-928A-5D71B3A94BF8}">
      <dgm:prSet phldrT="[Text]"/>
      <dgm:spPr/>
      <dgm:t>
        <a:bodyPr/>
        <a:lstStyle/>
        <a:p>
          <a:r>
            <a:rPr lang="en-IN" dirty="0"/>
            <a:t>The travel !</a:t>
          </a:r>
        </a:p>
      </dgm:t>
    </dgm:pt>
    <dgm:pt modelId="{A4B18105-16E6-4275-A6B6-4E4ED135456B}" type="parTrans" cxnId="{1A9E8AE7-53A0-4B79-AC4B-C07331CCA065}">
      <dgm:prSet/>
      <dgm:spPr/>
      <dgm:t>
        <a:bodyPr/>
        <a:lstStyle/>
        <a:p>
          <a:endParaRPr lang="en-IN"/>
        </a:p>
      </dgm:t>
    </dgm:pt>
    <dgm:pt modelId="{5A311D43-77B5-4CCF-B927-77FB91E0516B}" type="sibTrans" cxnId="{1A9E8AE7-53A0-4B79-AC4B-C07331CCA065}">
      <dgm:prSet/>
      <dgm:spPr/>
      <dgm:t>
        <a:bodyPr/>
        <a:lstStyle/>
        <a:p>
          <a:endParaRPr lang="en-IN"/>
        </a:p>
      </dgm:t>
    </dgm:pt>
    <dgm:pt modelId="{2244965B-B86B-4CFC-9F0E-B3C6D8D2E0CD}">
      <dgm:prSet phldrT="[Text]"/>
      <dgm:spPr/>
      <dgm:t>
        <a:bodyPr/>
        <a:lstStyle/>
        <a:p>
          <a:r>
            <a:rPr lang="en-IN" dirty="0"/>
            <a:t>Post Travel</a:t>
          </a:r>
        </a:p>
      </dgm:t>
    </dgm:pt>
    <dgm:pt modelId="{D99B24E1-6D0C-4FB9-8E9E-3541069F657E}" type="parTrans" cxnId="{B5D65D6C-828A-4240-A1A9-2DDE4779DF1F}">
      <dgm:prSet/>
      <dgm:spPr/>
      <dgm:t>
        <a:bodyPr/>
        <a:lstStyle/>
        <a:p>
          <a:endParaRPr lang="en-IN"/>
        </a:p>
      </dgm:t>
    </dgm:pt>
    <dgm:pt modelId="{596DD2E8-B30F-4D82-887D-B8673A58C947}" type="sibTrans" cxnId="{B5D65D6C-828A-4240-A1A9-2DDE4779DF1F}">
      <dgm:prSet/>
      <dgm:spPr/>
      <dgm:t>
        <a:bodyPr/>
        <a:lstStyle/>
        <a:p>
          <a:endParaRPr lang="en-IN"/>
        </a:p>
      </dgm:t>
    </dgm:pt>
    <dgm:pt modelId="{522346EA-0278-49EA-BA56-B9B69D69AAEE}">
      <dgm:prSet phldrT="[Text]"/>
      <dgm:spPr/>
      <dgm:t>
        <a:bodyPr/>
        <a:lstStyle/>
        <a:p>
          <a:r>
            <a:rPr lang="en-IN" dirty="0"/>
            <a:t>The phase of travel where you compare the experience you had in the trip with </a:t>
          </a:r>
          <a:r>
            <a:rPr lang="en-IN"/>
            <a:t>your dream</a:t>
          </a:r>
          <a:endParaRPr lang="en-IN" dirty="0"/>
        </a:p>
      </dgm:t>
    </dgm:pt>
    <dgm:pt modelId="{9A81A040-2123-40FD-AE4F-60381BDEC903}" type="parTrans" cxnId="{23A6014F-2463-421A-9C06-66CB71B7E277}">
      <dgm:prSet/>
      <dgm:spPr/>
      <dgm:t>
        <a:bodyPr/>
        <a:lstStyle/>
        <a:p>
          <a:endParaRPr lang="en-IN"/>
        </a:p>
      </dgm:t>
    </dgm:pt>
    <dgm:pt modelId="{05257040-43FB-4D7B-B3C1-C875CCDB7B19}" type="sibTrans" cxnId="{23A6014F-2463-421A-9C06-66CB71B7E277}">
      <dgm:prSet/>
      <dgm:spPr/>
      <dgm:t>
        <a:bodyPr/>
        <a:lstStyle/>
        <a:p>
          <a:endParaRPr lang="en-IN"/>
        </a:p>
      </dgm:t>
    </dgm:pt>
    <dgm:pt modelId="{DC194A48-BF1C-4F9C-929D-1158481D3583}" type="pres">
      <dgm:prSet presAssocID="{FDBF9842-1506-491A-AA74-3CD77CC8F391}" presName="linearFlow" presStyleCnt="0">
        <dgm:presLayoutVars>
          <dgm:dir/>
          <dgm:animLvl val="lvl"/>
          <dgm:resizeHandles val="exact"/>
        </dgm:presLayoutVars>
      </dgm:prSet>
      <dgm:spPr/>
    </dgm:pt>
    <dgm:pt modelId="{20956514-8DE3-46BE-9206-7E1CB3F76EA8}" type="pres">
      <dgm:prSet presAssocID="{0A0C792A-94B8-45D0-B2AF-758E7F46F473}" presName="composite" presStyleCnt="0"/>
      <dgm:spPr/>
    </dgm:pt>
    <dgm:pt modelId="{F51CBB3B-92C4-45F8-8516-13F2213F43FF}" type="pres">
      <dgm:prSet presAssocID="{0A0C792A-94B8-45D0-B2AF-758E7F46F473}" presName="parentText" presStyleLbl="alignNode1" presStyleIdx="0" presStyleCnt="3">
        <dgm:presLayoutVars>
          <dgm:chMax val="1"/>
          <dgm:bulletEnabled val="1"/>
        </dgm:presLayoutVars>
      </dgm:prSet>
      <dgm:spPr/>
    </dgm:pt>
    <dgm:pt modelId="{4066AFF9-B71F-4B5B-A00E-26272E6436AC}" type="pres">
      <dgm:prSet presAssocID="{0A0C792A-94B8-45D0-B2AF-758E7F46F473}" presName="descendantText" presStyleLbl="alignAcc1" presStyleIdx="0" presStyleCnt="3">
        <dgm:presLayoutVars>
          <dgm:bulletEnabled val="1"/>
        </dgm:presLayoutVars>
      </dgm:prSet>
      <dgm:spPr/>
    </dgm:pt>
    <dgm:pt modelId="{8ED549D8-265A-47BA-9A09-3A2CFD6E831B}" type="pres">
      <dgm:prSet presAssocID="{05A5D65C-11F4-46FC-A0DA-70618F904120}" presName="sp" presStyleCnt="0"/>
      <dgm:spPr/>
    </dgm:pt>
    <dgm:pt modelId="{58D07A77-D8D6-4380-AB0D-1B67F241D7BC}" type="pres">
      <dgm:prSet presAssocID="{EE2EA1ED-007F-4F26-BA91-8BA2AF1386B1}" presName="composite" presStyleCnt="0"/>
      <dgm:spPr/>
    </dgm:pt>
    <dgm:pt modelId="{EE5D54B4-36F4-4B36-B227-E62AA9C1B26A}" type="pres">
      <dgm:prSet presAssocID="{EE2EA1ED-007F-4F26-BA91-8BA2AF1386B1}" presName="parentText" presStyleLbl="alignNode1" presStyleIdx="1" presStyleCnt="3">
        <dgm:presLayoutVars>
          <dgm:chMax val="1"/>
          <dgm:bulletEnabled val="1"/>
        </dgm:presLayoutVars>
      </dgm:prSet>
      <dgm:spPr/>
    </dgm:pt>
    <dgm:pt modelId="{DE5D147F-2D42-4F88-B56C-4143E045F689}" type="pres">
      <dgm:prSet presAssocID="{EE2EA1ED-007F-4F26-BA91-8BA2AF1386B1}" presName="descendantText" presStyleLbl="alignAcc1" presStyleIdx="1" presStyleCnt="3">
        <dgm:presLayoutVars>
          <dgm:bulletEnabled val="1"/>
        </dgm:presLayoutVars>
      </dgm:prSet>
      <dgm:spPr/>
    </dgm:pt>
    <dgm:pt modelId="{D017F044-1831-4D9C-80F2-3B946BB5256D}" type="pres">
      <dgm:prSet presAssocID="{C401B9F4-115D-4E8E-9414-757BE25F9129}" presName="sp" presStyleCnt="0"/>
      <dgm:spPr/>
    </dgm:pt>
    <dgm:pt modelId="{7C4FFEB5-78C3-4AA4-97A1-1EC372F6D784}" type="pres">
      <dgm:prSet presAssocID="{2244965B-B86B-4CFC-9F0E-B3C6D8D2E0CD}" presName="composite" presStyleCnt="0"/>
      <dgm:spPr/>
    </dgm:pt>
    <dgm:pt modelId="{3C39F997-FA62-4991-8A61-9CDD96B3B5E8}" type="pres">
      <dgm:prSet presAssocID="{2244965B-B86B-4CFC-9F0E-B3C6D8D2E0CD}" presName="parentText" presStyleLbl="alignNode1" presStyleIdx="2" presStyleCnt="3">
        <dgm:presLayoutVars>
          <dgm:chMax val="1"/>
          <dgm:bulletEnabled val="1"/>
        </dgm:presLayoutVars>
      </dgm:prSet>
      <dgm:spPr/>
    </dgm:pt>
    <dgm:pt modelId="{FA14CE42-2DF3-483B-82EF-EF809EA73360}" type="pres">
      <dgm:prSet presAssocID="{2244965B-B86B-4CFC-9F0E-B3C6D8D2E0CD}" presName="descendantText" presStyleLbl="alignAcc1" presStyleIdx="2" presStyleCnt="3">
        <dgm:presLayoutVars>
          <dgm:bulletEnabled val="1"/>
        </dgm:presLayoutVars>
      </dgm:prSet>
      <dgm:spPr/>
    </dgm:pt>
  </dgm:ptLst>
  <dgm:cxnLst>
    <dgm:cxn modelId="{66AF5E09-3443-4438-8113-5A11AA7C823A}" srcId="{FDBF9842-1506-491A-AA74-3CD77CC8F391}" destId="{EE2EA1ED-007F-4F26-BA91-8BA2AF1386B1}" srcOrd="1" destOrd="0" parTransId="{F5891A2F-5CB0-47FA-8FDC-44F6714D15F5}" sibTransId="{C401B9F4-115D-4E8E-9414-757BE25F9129}"/>
    <dgm:cxn modelId="{EE9E3B12-EAFA-49B2-A9D2-E915917C1FA2}" type="presOf" srcId="{2244965B-B86B-4CFC-9F0E-B3C6D8D2E0CD}" destId="{3C39F997-FA62-4991-8A61-9CDD96B3B5E8}" srcOrd="0" destOrd="0" presId="urn:microsoft.com/office/officeart/2005/8/layout/chevron2"/>
    <dgm:cxn modelId="{05376613-9F68-405F-889D-009C47859AE3}" type="presOf" srcId="{0A0C792A-94B8-45D0-B2AF-758E7F46F473}" destId="{F51CBB3B-92C4-45F8-8516-13F2213F43FF}" srcOrd="0" destOrd="0" presId="urn:microsoft.com/office/officeart/2005/8/layout/chevron2"/>
    <dgm:cxn modelId="{04DCB42F-CD93-4C64-BBC4-7B1A66BB60BB}" type="presOf" srcId="{EE2EA1ED-007F-4F26-BA91-8BA2AF1386B1}" destId="{EE5D54B4-36F4-4B36-B227-E62AA9C1B26A}" srcOrd="0" destOrd="0" presId="urn:microsoft.com/office/officeart/2005/8/layout/chevron2"/>
    <dgm:cxn modelId="{96EAB03C-77A0-43DC-99BC-6601B6C1426A}" type="presOf" srcId="{FDBF9842-1506-491A-AA74-3CD77CC8F391}" destId="{DC194A48-BF1C-4F9C-929D-1158481D3583}" srcOrd="0" destOrd="0" presId="urn:microsoft.com/office/officeart/2005/8/layout/chevron2"/>
    <dgm:cxn modelId="{B5D65D6C-828A-4240-A1A9-2DDE4779DF1F}" srcId="{FDBF9842-1506-491A-AA74-3CD77CC8F391}" destId="{2244965B-B86B-4CFC-9F0E-B3C6D8D2E0CD}" srcOrd="2" destOrd="0" parTransId="{D99B24E1-6D0C-4FB9-8E9E-3541069F657E}" sibTransId="{596DD2E8-B30F-4D82-887D-B8673A58C947}"/>
    <dgm:cxn modelId="{23A6014F-2463-421A-9C06-66CB71B7E277}" srcId="{2244965B-B86B-4CFC-9F0E-B3C6D8D2E0CD}" destId="{522346EA-0278-49EA-BA56-B9B69D69AAEE}" srcOrd="0" destOrd="0" parTransId="{9A81A040-2123-40FD-AE4F-60381BDEC903}" sibTransId="{05257040-43FB-4D7B-B3C1-C875CCDB7B19}"/>
    <dgm:cxn modelId="{B967376F-140F-41C5-8E02-CAD79EDDB7AA}" type="presOf" srcId="{067F9F82-CAFB-4A76-928A-5D71B3A94BF8}" destId="{DE5D147F-2D42-4F88-B56C-4143E045F689}" srcOrd="0" destOrd="0" presId="urn:microsoft.com/office/officeart/2005/8/layout/chevron2"/>
    <dgm:cxn modelId="{6A17BF57-6DE9-43B1-AA36-4B87C5C5D84D}" type="presOf" srcId="{522346EA-0278-49EA-BA56-B9B69D69AAEE}" destId="{FA14CE42-2DF3-483B-82EF-EF809EA73360}" srcOrd="0" destOrd="0" presId="urn:microsoft.com/office/officeart/2005/8/layout/chevron2"/>
    <dgm:cxn modelId="{E881CABC-D339-421C-917B-610DD5242370}" srcId="{0A0C792A-94B8-45D0-B2AF-758E7F46F473}" destId="{D71A0EFA-0BAA-4708-BB09-36ED57B80AC7}" srcOrd="0" destOrd="0" parTransId="{461BF652-FD63-48A8-8338-C901A93BF4D6}" sibTransId="{D5549EC5-953B-4335-B114-2DE371047ACE}"/>
    <dgm:cxn modelId="{1A9E8AE7-53A0-4B79-AC4B-C07331CCA065}" srcId="{EE2EA1ED-007F-4F26-BA91-8BA2AF1386B1}" destId="{067F9F82-CAFB-4A76-928A-5D71B3A94BF8}" srcOrd="0" destOrd="0" parTransId="{A4B18105-16E6-4275-A6B6-4E4ED135456B}" sibTransId="{5A311D43-77B5-4CCF-B927-77FB91E0516B}"/>
    <dgm:cxn modelId="{A54CEAEF-8509-40DD-94D1-F74F94477A38}" type="presOf" srcId="{D71A0EFA-0BAA-4708-BB09-36ED57B80AC7}" destId="{4066AFF9-B71F-4B5B-A00E-26272E6436AC}" srcOrd="0" destOrd="0" presId="urn:microsoft.com/office/officeart/2005/8/layout/chevron2"/>
    <dgm:cxn modelId="{20BC08FE-D38E-49E0-901B-F868E5D3494C}" srcId="{FDBF9842-1506-491A-AA74-3CD77CC8F391}" destId="{0A0C792A-94B8-45D0-B2AF-758E7F46F473}" srcOrd="0" destOrd="0" parTransId="{5C49B7B2-052E-4312-AAF0-C271D3A76F8E}" sibTransId="{05A5D65C-11F4-46FC-A0DA-70618F904120}"/>
    <dgm:cxn modelId="{EE7A5ABE-0535-4410-9DF0-8A3B78C526AB}" type="presParOf" srcId="{DC194A48-BF1C-4F9C-929D-1158481D3583}" destId="{20956514-8DE3-46BE-9206-7E1CB3F76EA8}" srcOrd="0" destOrd="0" presId="urn:microsoft.com/office/officeart/2005/8/layout/chevron2"/>
    <dgm:cxn modelId="{B718FAFD-35C1-4704-9B2F-88D92677C190}" type="presParOf" srcId="{20956514-8DE3-46BE-9206-7E1CB3F76EA8}" destId="{F51CBB3B-92C4-45F8-8516-13F2213F43FF}" srcOrd="0" destOrd="0" presId="urn:microsoft.com/office/officeart/2005/8/layout/chevron2"/>
    <dgm:cxn modelId="{F67E23DC-F3E4-4127-BBF3-938DD1461284}" type="presParOf" srcId="{20956514-8DE3-46BE-9206-7E1CB3F76EA8}" destId="{4066AFF9-B71F-4B5B-A00E-26272E6436AC}" srcOrd="1" destOrd="0" presId="urn:microsoft.com/office/officeart/2005/8/layout/chevron2"/>
    <dgm:cxn modelId="{86EE5579-F610-4089-991F-341907D764B8}" type="presParOf" srcId="{DC194A48-BF1C-4F9C-929D-1158481D3583}" destId="{8ED549D8-265A-47BA-9A09-3A2CFD6E831B}" srcOrd="1" destOrd="0" presId="urn:microsoft.com/office/officeart/2005/8/layout/chevron2"/>
    <dgm:cxn modelId="{9FF4AC97-AFEA-4612-B62D-506F30F6651F}" type="presParOf" srcId="{DC194A48-BF1C-4F9C-929D-1158481D3583}" destId="{58D07A77-D8D6-4380-AB0D-1B67F241D7BC}" srcOrd="2" destOrd="0" presId="urn:microsoft.com/office/officeart/2005/8/layout/chevron2"/>
    <dgm:cxn modelId="{B04D247F-2E83-4059-B957-6FE97A961281}" type="presParOf" srcId="{58D07A77-D8D6-4380-AB0D-1B67F241D7BC}" destId="{EE5D54B4-36F4-4B36-B227-E62AA9C1B26A}" srcOrd="0" destOrd="0" presId="urn:microsoft.com/office/officeart/2005/8/layout/chevron2"/>
    <dgm:cxn modelId="{67ED924D-F551-41AC-AA1A-552C23ABE0E7}" type="presParOf" srcId="{58D07A77-D8D6-4380-AB0D-1B67F241D7BC}" destId="{DE5D147F-2D42-4F88-B56C-4143E045F689}" srcOrd="1" destOrd="0" presId="urn:microsoft.com/office/officeart/2005/8/layout/chevron2"/>
    <dgm:cxn modelId="{B38EAB8E-7DB7-4E51-89ED-1DF0646C1664}" type="presParOf" srcId="{DC194A48-BF1C-4F9C-929D-1158481D3583}" destId="{D017F044-1831-4D9C-80F2-3B946BB5256D}" srcOrd="3" destOrd="0" presId="urn:microsoft.com/office/officeart/2005/8/layout/chevron2"/>
    <dgm:cxn modelId="{985DA3DF-E74A-4307-BCC3-E17D5F98C3E4}" type="presParOf" srcId="{DC194A48-BF1C-4F9C-929D-1158481D3583}" destId="{7C4FFEB5-78C3-4AA4-97A1-1EC372F6D784}" srcOrd="4" destOrd="0" presId="urn:microsoft.com/office/officeart/2005/8/layout/chevron2"/>
    <dgm:cxn modelId="{DFE6768D-1288-4C21-84F5-36727A361F07}" type="presParOf" srcId="{7C4FFEB5-78C3-4AA4-97A1-1EC372F6D784}" destId="{3C39F997-FA62-4991-8A61-9CDD96B3B5E8}" srcOrd="0" destOrd="0" presId="urn:microsoft.com/office/officeart/2005/8/layout/chevron2"/>
    <dgm:cxn modelId="{63C514F8-903B-46A9-AF06-DCA354F9083B}" type="presParOf" srcId="{7C4FFEB5-78C3-4AA4-97A1-1EC372F6D784}" destId="{FA14CE42-2DF3-483B-82EF-EF809EA7336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1B2942-DD98-4F81-A385-13FA8FDAF0CF}"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5ED94A3C-27EB-440C-B872-FFAE15B5CC0E}">
      <dgm:prSet/>
      <dgm:spPr/>
      <dgm:t>
        <a:bodyPr/>
        <a:lstStyle/>
        <a:p>
          <a:pPr>
            <a:lnSpc>
              <a:spcPct val="100000"/>
            </a:lnSpc>
          </a:pPr>
          <a:r>
            <a:rPr lang="en-US"/>
            <a:t>I'd want to categorise our issue broadly in order to have an in-depth analysis of it:</a:t>
          </a:r>
        </a:p>
      </dgm:t>
    </dgm:pt>
    <dgm:pt modelId="{E5CA42D6-3B8C-4E48-8F49-266DF13DF036}" type="parTrans" cxnId="{D2295ADA-FBE5-4450-8B24-9E52DF1B01F7}">
      <dgm:prSet/>
      <dgm:spPr/>
      <dgm:t>
        <a:bodyPr/>
        <a:lstStyle/>
        <a:p>
          <a:endParaRPr lang="en-US"/>
        </a:p>
      </dgm:t>
    </dgm:pt>
    <dgm:pt modelId="{FF947002-4A39-4466-B1D1-34CC682B223B}" type="sibTrans" cxnId="{D2295ADA-FBE5-4450-8B24-9E52DF1B01F7}">
      <dgm:prSet/>
      <dgm:spPr/>
      <dgm:t>
        <a:bodyPr/>
        <a:lstStyle/>
        <a:p>
          <a:endParaRPr lang="en-US"/>
        </a:p>
      </dgm:t>
    </dgm:pt>
    <dgm:pt modelId="{A4621C13-488E-4F3E-8652-73FF4322ACC2}">
      <dgm:prSet/>
      <dgm:spPr/>
      <dgm:t>
        <a:bodyPr/>
        <a:lstStyle/>
        <a:p>
          <a:pPr>
            <a:lnSpc>
              <a:spcPct val="100000"/>
            </a:lnSpc>
          </a:pPr>
          <a:r>
            <a:rPr lang="en-IN" dirty="0"/>
            <a:t>Quantitative analysis  : </a:t>
          </a:r>
          <a:r>
            <a:rPr lang="en-US" dirty="0"/>
            <a:t>I would like to compare the data gathered from paradise holidays over the previous six months under this division. The information includes both website analytics data and customer service booking data (without the customers' personal information).</a:t>
          </a:r>
        </a:p>
      </dgm:t>
    </dgm:pt>
    <dgm:pt modelId="{3E289001-BD71-4F65-B4CF-6C6D2CB0B3BD}" type="parTrans" cxnId="{249BAEB3-A32D-4F5D-9697-8003C2737E8B}">
      <dgm:prSet/>
      <dgm:spPr/>
      <dgm:t>
        <a:bodyPr/>
        <a:lstStyle/>
        <a:p>
          <a:endParaRPr lang="en-US"/>
        </a:p>
      </dgm:t>
    </dgm:pt>
    <dgm:pt modelId="{52B70D21-F645-476E-9C83-C8F9769F7CFB}" type="sibTrans" cxnId="{249BAEB3-A32D-4F5D-9697-8003C2737E8B}">
      <dgm:prSet/>
      <dgm:spPr/>
      <dgm:t>
        <a:bodyPr/>
        <a:lstStyle/>
        <a:p>
          <a:endParaRPr lang="en-US"/>
        </a:p>
      </dgm:t>
    </dgm:pt>
    <dgm:pt modelId="{D69B1A26-502B-4A66-8AB2-07768BD7E356}">
      <dgm:prSet/>
      <dgm:spPr/>
      <dgm:t>
        <a:bodyPr/>
        <a:lstStyle/>
        <a:p>
          <a:pPr>
            <a:lnSpc>
              <a:spcPct val="100000"/>
            </a:lnSpc>
          </a:pPr>
          <a:r>
            <a:rPr lang="en-IN"/>
            <a:t>Qualitative analysis :  </a:t>
          </a:r>
          <a:r>
            <a:rPr lang="en-US"/>
            <a:t>In this division, the research is focused on customers' reviews or comments regarding the service they received. We shall evaluate the passengers' feelings both before and after the trip by assessing their sentiments. </a:t>
          </a:r>
        </a:p>
      </dgm:t>
    </dgm:pt>
    <dgm:pt modelId="{0DCC96F6-A686-448E-A2F6-DD4D09EB850B}" type="parTrans" cxnId="{15585A33-6CD3-48FB-BC4D-E5B06A81533F}">
      <dgm:prSet/>
      <dgm:spPr/>
      <dgm:t>
        <a:bodyPr/>
        <a:lstStyle/>
        <a:p>
          <a:endParaRPr lang="en-US"/>
        </a:p>
      </dgm:t>
    </dgm:pt>
    <dgm:pt modelId="{D3C54BEB-AD53-460B-B04B-11D4EAC2DD69}" type="sibTrans" cxnId="{15585A33-6CD3-48FB-BC4D-E5B06A81533F}">
      <dgm:prSet/>
      <dgm:spPr/>
      <dgm:t>
        <a:bodyPr/>
        <a:lstStyle/>
        <a:p>
          <a:endParaRPr lang="en-US"/>
        </a:p>
      </dgm:t>
    </dgm:pt>
    <dgm:pt modelId="{92330E33-A86D-4E93-8FFA-3E5A858607E1}" type="pres">
      <dgm:prSet presAssocID="{C91B2942-DD98-4F81-A385-13FA8FDAF0CF}" presName="linear" presStyleCnt="0">
        <dgm:presLayoutVars>
          <dgm:animLvl val="lvl"/>
          <dgm:resizeHandles val="exact"/>
        </dgm:presLayoutVars>
      </dgm:prSet>
      <dgm:spPr/>
    </dgm:pt>
    <dgm:pt modelId="{E5482638-E38C-4FE9-9C23-9E94E5EC7726}" type="pres">
      <dgm:prSet presAssocID="{5ED94A3C-27EB-440C-B872-FFAE15B5CC0E}" presName="parentText" presStyleLbl="node1" presStyleIdx="0" presStyleCnt="3">
        <dgm:presLayoutVars>
          <dgm:chMax val="0"/>
          <dgm:bulletEnabled val="1"/>
        </dgm:presLayoutVars>
      </dgm:prSet>
      <dgm:spPr/>
    </dgm:pt>
    <dgm:pt modelId="{3DA7B6E0-C962-4BF3-92FD-C1A42E39C97C}" type="pres">
      <dgm:prSet presAssocID="{FF947002-4A39-4466-B1D1-34CC682B223B}" presName="spacer" presStyleCnt="0"/>
      <dgm:spPr/>
    </dgm:pt>
    <dgm:pt modelId="{0F1F8B3C-EB83-424D-AEB7-EEB2B43AB4E8}" type="pres">
      <dgm:prSet presAssocID="{A4621C13-488E-4F3E-8652-73FF4322ACC2}" presName="parentText" presStyleLbl="node1" presStyleIdx="1" presStyleCnt="3">
        <dgm:presLayoutVars>
          <dgm:chMax val="0"/>
          <dgm:bulletEnabled val="1"/>
        </dgm:presLayoutVars>
      </dgm:prSet>
      <dgm:spPr/>
    </dgm:pt>
    <dgm:pt modelId="{AE0059BB-0FC0-4FE4-8809-1D7A2EF9552C}" type="pres">
      <dgm:prSet presAssocID="{52B70D21-F645-476E-9C83-C8F9769F7CFB}" presName="spacer" presStyleCnt="0"/>
      <dgm:spPr/>
    </dgm:pt>
    <dgm:pt modelId="{4F1584D3-87B3-4C80-AB1E-2D6E047C8CA7}" type="pres">
      <dgm:prSet presAssocID="{D69B1A26-502B-4A66-8AB2-07768BD7E356}" presName="parentText" presStyleLbl="node1" presStyleIdx="2" presStyleCnt="3">
        <dgm:presLayoutVars>
          <dgm:chMax val="0"/>
          <dgm:bulletEnabled val="1"/>
        </dgm:presLayoutVars>
      </dgm:prSet>
      <dgm:spPr/>
    </dgm:pt>
  </dgm:ptLst>
  <dgm:cxnLst>
    <dgm:cxn modelId="{15585A33-6CD3-48FB-BC4D-E5B06A81533F}" srcId="{C91B2942-DD98-4F81-A385-13FA8FDAF0CF}" destId="{D69B1A26-502B-4A66-8AB2-07768BD7E356}" srcOrd="2" destOrd="0" parTransId="{0DCC96F6-A686-448E-A2F6-DD4D09EB850B}" sibTransId="{D3C54BEB-AD53-460B-B04B-11D4EAC2DD69}"/>
    <dgm:cxn modelId="{402D086C-2BAE-422D-ACD7-950346C721C9}" type="presOf" srcId="{D69B1A26-502B-4A66-8AB2-07768BD7E356}" destId="{4F1584D3-87B3-4C80-AB1E-2D6E047C8CA7}" srcOrd="0" destOrd="0" presId="urn:microsoft.com/office/officeart/2005/8/layout/vList2"/>
    <dgm:cxn modelId="{5CD29998-9C59-4973-8037-6C1F4B7FD198}" type="presOf" srcId="{C91B2942-DD98-4F81-A385-13FA8FDAF0CF}" destId="{92330E33-A86D-4E93-8FFA-3E5A858607E1}" srcOrd="0" destOrd="0" presId="urn:microsoft.com/office/officeart/2005/8/layout/vList2"/>
    <dgm:cxn modelId="{249BAEB3-A32D-4F5D-9697-8003C2737E8B}" srcId="{C91B2942-DD98-4F81-A385-13FA8FDAF0CF}" destId="{A4621C13-488E-4F3E-8652-73FF4322ACC2}" srcOrd="1" destOrd="0" parTransId="{3E289001-BD71-4F65-B4CF-6C6D2CB0B3BD}" sibTransId="{52B70D21-F645-476E-9C83-C8F9769F7CFB}"/>
    <dgm:cxn modelId="{53D464C0-874B-475B-8C88-CC7B757540BA}" type="presOf" srcId="{A4621C13-488E-4F3E-8652-73FF4322ACC2}" destId="{0F1F8B3C-EB83-424D-AEB7-EEB2B43AB4E8}" srcOrd="0" destOrd="0" presId="urn:microsoft.com/office/officeart/2005/8/layout/vList2"/>
    <dgm:cxn modelId="{D2295ADA-FBE5-4450-8B24-9E52DF1B01F7}" srcId="{C91B2942-DD98-4F81-A385-13FA8FDAF0CF}" destId="{5ED94A3C-27EB-440C-B872-FFAE15B5CC0E}" srcOrd="0" destOrd="0" parTransId="{E5CA42D6-3B8C-4E48-8F49-266DF13DF036}" sibTransId="{FF947002-4A39-4466-B1D1-34CC682B223B}"/>
    <dgm:cxn modelId="{8EF817FB-52CF-40B9-B2BB-0005176CA07C}" type="presOf" srcId="{5ED94A3C-27EB-440C-B872-FFAE15B5CC0E}" destId="{E5482638-E38C-4FE9-9C23-9E94E5EC7726}" srcOrd="0" destOrd="0" presId="urn:microsoft.com/office/officeart/2005/8/layout/vList2"/>
    <dgm:cxn modelId="{D618F55F-1EC5-4B78-A0A9-3BBB78D5769D}" type="presParOf" srcId="{92330E33-A86D-4E93-8FFA-3E5A858607E1}" destId="{E5482638-E38C-4FE9-9C23-9E94E5EC7726}" srcOrd="0" destOrd="0" presId="urn:microsoft.com/office/officeart/2005/8/layout/vList2"/>
    <dgm:cxn modelId="{B04F6F33-5946-42AC-BCB3-7A743ABB8420}" type="presParOf" srcId="{92330E33-A86D-4E93-8FFA-3E5A858607E1}" destId="{3DA7B6E0-C962-4BF3-92FD-C1A42E39C97C}" srcOrd="1" destOrd="0" presId="urn:microsoft.com/office/officeart/2005/8/layout/vList2"/>
    <dgm:cxn modelId="{BF048140-DC08-40B7-9B8A-86A5EA812993}" type="presParOf" srcId="{92330E33-A86D-4E93-8FFA-3E5A858607E1}" destId="{0F1F8B3C-EB83-424D-AEB7-EEB2B43AB4E8}" srcOrd="2" destOrd="0" presId="urn:microsoft.com/office/officeart/2005/8/layout/vList2"/>
    <dgm:cxn modelId="{5A66AEFF-AD03-4E02-B75D-EBFA339AA45F}" type="presParOf" srcId="{92330E33-A86D-4E93-8FFA-3E5A858607E1}" destId="{AE0059BB-0FC0-4FE4-8809-1D7A2EF9552C}" srcOrd="3" destOrd="0" presId="urn:microsoft.com/office/officeart/2005/8/layout/vList2"/>
    <dgm:cxn modelId="{14D62689-8EF5-47BE-9BF4-895219AA04BC}" type="presParOf" srcId="{92330E33-A86D-4E93-8FFA-3E5A858607E1}" destId="{4F1584D3-87B3-4C80-AB1E-2D6E047C8CA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040551-98E6-4971-A706-DBCC30CED0C1}"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3D9C392B-2481-4674-A195-6C89F89C33AE}">
      <dgm:prSet/>
      <dgm:spPr/>
      <dgm:t>
        <a:bodyPr/>
        <a:lstStyle/>
        <a:p>
          <a:r>
            <a:rPr lang="en-IN"/>
            <a:t>1. It is the analysis of the quantifiable data that helps researchers arrive at their conclusion .</a:t>
          </a:r>
          <a:endParaRPr lang="en-US"/>
        </a:p>
      </dgm:t>
    </dgm:pt>
    <dgm:pt modelId="{884F9049-5A3E-483A-BA1E-99A530B1E09B}" type="parTrans" cxnId="{D9A44C72-E13C-4CF6-A507-449E8CE47F2E}">
      <dgm:prSet/>
      <dgm:spPr/>
      <dgm:t>
        <a:bodyPr/>
        <a:lstStyle/>
        <a:p>
          <a:endParaRPr lang="en-US"/>
        </a:p>
      </dgm:t>
    </dgm:pt>
    <dgm:pt modelId="{41652C57-29C2-439A-8B5B-51387EC6C341}" type="sibTrans" cxnId="{D9A44C72-E13C-4CF6-A507-449E8CE47F2E}">
      <dgm:prSet/>
      <dgm:spPr/>
      <dgm:t>
        <a:bodyPr/>
        <a:lstStyle/>
        <a:p>
          <a:endParaRPr lang="en-US"/>
        </a:p>
      </dgm:t>
    </dgm:pt>
    <dgm:pt modelId="{284EDAF5-33DA-4798-B0D3-9D1D0684C5CC}">
      <dgm:prSet/>
      <dgm:spPr/>
      <dgm:t>
        <a:bodyPr/>
        <a:lstStyle/>
        <a:p>
          <a:r>
            <a:rPr lang="en-IN"/>
            <a:t>2. Quantative analysis can help us predict the future sales of our product by looking to the sales of past few  months .</a:t>
          </a:r>
          <a:endParaRPr lang="en-US"/>
        </a:p>
      </dgm:t>
    </dgm:pt>
    <dgm:pt modelId="{D4D0E3FE-8CA4-4CB4-95CC-564B3D341190}" type="parTrans" cxnId="{B4E9E16D-9A93-4B4D-BEEA-58029C86EB77}">
      <dgm:prSet/>
      <dgm:spPr/>
      <dgm:t>
        <a:bodyPr/>
        <a:lstStyle/>
        <a:p>
          <a:endParaRPr lang="en-US"/>
        </a:p>
      </dgm:t>
    </dgm:pt>
    <dgm:pt modelId="{6E43CA56-54A3-4536-B947-F62FD8F1B5B5}" type="sibTrans" cxnId="{B4E9E16D-9A93-4B4D-BEEA-58029C86EB77}">
      <dgm:prSet/>
      <dgm:spPr/>
      <dgm:t>
        <a:bodyPr/>
        <a:lstStyle/>
        <a:p>
          <a:endParaRPr lang="en-US"/>
        </a:p>
      </dgm:t>
    </dgm:pt>
    <dgm:pt modelId="{249F144C-8C4A-44BC-AE40-D1FC0AD2BA47}">
      <dgm:prSet/>
      <dgm:spPr/>
      <dgm:t>
        <a:bodyPr/>
        <a:lstStyle/>
        <a:p>
          <a:r>
            <a:rPr lang="en-US" dirty="0"/>
            <a:t>3. Data about websites from Google Analytics and customer service booking are used in my study. Additionally, we categorize them depending on the destination, the number of searches, and the number of searches based on packages in order to better understand customer behavior. </a:t>
          </a:r>
        </a:p>
      </dgm:t>
    </dgm:pt>
    <dgm:pt modelId="{C996EDF7-8BA7-45B5-8272-C6E95A8710C6}" type="parTrans" cxnId="{D41000F6-04E2-41B5-A3C3-69EB3F95F2AC}">
      <dgm:prSet/>
      <dgm:spPr/>
      <dgm:t>
        <a:bodyPr/>
        <a:lstStyle/>
        <a:p>
          <a:endParaRPr lang="en-US"/>
        </a:p>
      </dgm:t>
    </dgm:pt>
    <dgm:pt modelId="{CCA42AB1-B0EB-4DF0-A8A7-504365C9E266}" type="sibTrans" cxnId="{D41000F6-04E2-41B5-A3C3-69EB3F95F2AC}">
      <dgm:prSet/>
      <dgm:spPr/>
      <dgm:t>
        <a:bodyPr/>
        <a:lstStyle/>
        <a:p>
          <a:endParaRPr lang="en-US"/>
        </a:p>
      </dgm:t>
    </dgm:pt>
    <dgm:pt modelId="{E5005451-1B64-4858-B368-6FAACED21FBE}" type="pres">
      <dgm:prSet presAssocID="{9E040551-98E6-4971-A706-DBCC30CED0C1}" presName="vert0" presStyleCnt="0">
        <dgm:presLayoutVars>
          <dgm:dir/>
          <dgm:animOne val="branch"/>
          <dgm:animLvl val="lvl"/>
        </dgm:presLayoutVars>
      </dgm:prSet>
      <dgm:spPr/>
    </dgm:pt>
    <dgm:pt modelId="{F3CEFD06-5F1E-4C22-8EC0-7420269FC418}" type="pres">
      <dgm:prSet presAssocID="{3D9C392B-2481-4674-A195-6C89F89C33AE}" presName="thickLine" presStyleLbl="alignNode1" presStyleIdx="0" presStyleCnt="3"/>
      <dgm:spPr/>
    </dgm:pt>
    <dgm:pt modelId="{4D4518FD-A41E-4BF4-B9E9-436353A7D2A9}" type="pres">
      <dgm:prSet presAssocID="{3D9C392B-2481-4674-A195-6C89F89C33AE}" presName="horz1" presStyleCnt="0"/>
      <dgm:spPr/>
    </dgm:pt>
    <dgm:pt modelId="{AED41B4C-A2D0-425E-8AE8-99CFC0674BAA}" type="pres">
      <dgm:prSet presAssocID="{3D9C392B-2481-4674-A195-6C89F89C33AE}" presName="tx1" presStyleLbl="revTx" presStyleIdx="0" presStyleCnt="3"/>
      <dgm:spPr/>
    </dgm:pt>
    <dgm:pt modelId="{273F7B0B-E355-4A8C-AA47-AF4A5F3FB2F5}" type="pres">
      <dgm:prSet presAssocID="{3D9C392B-2481-4674-A195-6C89F89C33AE}" presName="vert1" presStyleCnt="0"/>
      <dgm:spPr/>
    </dgm:pt>
    <dgm:pt modelId="{E2B3775E-3FF5-4050-A26E-9E2365B53567}" type="pres">
      <dgm:prSet presAssocID="{284EDAF5-33DA-4798-B0D3-9D1D0684C5CC}" presName="thickLine" presStyleLbl="alignNode1" presStyleIdx="1" presStyleCnt="3"/>
      <dgm:spPr/>
    </dgm:pt>
    <dgm:pt modelId="{BFE93585-8273-49B9-A624-E9499CD818D6}" type="pres">
      <dgm:prSet presAssocID="{284EDAF5-33DA-4798-B0D3-9D1D0684C5CC}" presName="horz1" presStyleCnt="0"/>
      <dgm:spPr/>
    </dgm:pt>
    <dgm:pt modelId="{67125772-D9EB-4DCB-88C8-7CFB98A391A2}" type="pres">
      <dgm:prSet presAssocID="{284EDAF5-33DA-4798-B0D3-9D1D0684C5CC}" presName="tx1" presStyleLbl="revTx" presStyleIdx="1" presStyleCnt="3"/>
      <dgm:spPr/>
    </dgm:pt>
    <dgm:pt modelId="{12517B3A-E1D1-4D00-B8C3-F2817568251E}" type="pres">
      <dgm:prSet presAssocID="{284EDAF5-33DA-4798-B0D3-9D1D0684C5CC}" presName="vert1" presStyleCnt="0"/>
      <dgm:spPr/>
    </dgm:pt>
    <dgm:pt modelId="{D0DD2C87-0A8B-4BCF-BC38-DC5E01F76A42}" type="pres">
      <dgm:prSet presAssocID="{249F144C-8C4A-44BC-AE40-D1FC0AD2BA47}" presName="thickLine" presStyleLbl="alignNode1" presStyleIdx="2" presStyleCnt="3"/>
      <dgm:spPr/>
    </dgm:pt>
    <dgm:pt modelId="{09550FBD-8C55-410D-809E-0BF7A25A3E2E}" type="pres">
      <dgm:prSet presAssocID="{249F144C-8C4A-44BC-AE40-D1FC0AD2BA47}" presName="horz1" presStyleCnt="0"/>
      <dgm:spPr/>
    </dgm:pt>
    <dgm:pt modelId="{36CFC55F-1C1D-415B-86DE-0A6F9DA93CCA}" type="pres">
      <dgm:prSet presAssocID="{249F144C-8C4A-44BC-AE40-D1FC0AD2BA47}" presName="tx1" presStyleLbl="revTx" presStyleIdx="2" presStyleCnt="3"/>
      <dgm:spPr/>
    </dgm:pt>
    <dgm:pt modelId="{F9A31648-EAE2-4EC5-B56B-056955D3AC74}" type="pres">
      <dgm:prSet presAssocID="{249F144C-8C4A-44BC-AE40-D1FC0AD2BA47}" presName="vert1" presStyleCnt="0"/>
      <dgm:spPr/>
    </dgm:pt>
  </dgm:ptLst>
  <dgm:cxnLst>
    <dgm:cxn modelId="{2A371B16-4B66-4C49-BD59-D3393E298F2A}" type="presOf" srcId="{284EDAF5-33DA-4798-B0D3-9D1D0684C5CC}" destId="{67125772-D9EB-4DCB-88C8-7CFB98A391A2}" srcOrd="0" destOrd="0" presId="urn:microsoft.com/office/officeart/2008/layout/LinedList"/>
    <dgm:cxn modelId="{7213551E-27A8-49B3-A8AE-DEE1B16A6E58}" type="presOf" srcId="{3D9C392B-2481-4674-A195-6C89F89C33AE}" destId="{AED41B4C-A2D0-425E-8AE8-99CFC0674BAA}" srcOrd="0" destOrd="0" presId="urn:microsoft.com/office/officeart/2008/layout/LinedList"/>
    <dgm:cxn modelId="{1AA54839-B504-49F4-9F8A-67B9BAD14D2C}" type="presOf" srcId="{249F144C-8C4A-44BC-AE40-D1FC0AD2BA47}" destId="{36CFC55F-1C1D-415B-86DE-0A6F9DA93CCA}" srcOrd="0" destOrd="0" presId="urn:microsoft.com/office/officeart/2008/layout/LinedList"/>
    <dgm:cxn modelId="{B4E9E16D-9A93-4B4D-BEEA-58029C86EB77}" srcId="{9E040551-98E6-4971-A706-DBCC30CED0C1}" destId="{284EDAF5-33DA-4798-B0D3-9D1D0684C5CC}" srcOrd="1" destOrd="0" parTransId="{D4D0E3FE-8CA4-4CB4-95CC-564B3D341190}" sibTransId="{6E43CA56-54A3-4536-B947-F62FD8F1B5B5}"/>
    <dgm:cxn modelId="{D9A44C72-E13C-4CF6-A507-449E8CE47F2E}" srcId="{9E040551-98E6-4971-A706-DBCC30CED0C1}" destId="{3D9C392B-2481-4674-A195-6C89F89C33AE}" srcOrd="0" destOrd="0" parTransId="{884F9049-5A3E-483A-BA1E-99A530B1E09B}" sibTransId="{41652C57-29C2-439A-8B5B-51387EC6C341}"/>
    <dgm:cxn modelId="{46CD11B8-B184-4C22-88DD-3DD39FE66505}" type="presOf" srcId="{9E040551-98E6-4971-A706-DBCC30CED0C1}" destId="{E5005451-1B64-4858-B368-6FAACED21FBE}" srcOrd="0" destOrd="0" presId="urn:microsoft.com/office/officeart/2008/layout/LinedList"/>
    <dgm:cxn modelId="{D41000F6-04E2-41B5-A3C3-69EB3F95F2AC}" srcId="{9E040551-98E6-4971-A706-DBCC30CED0C1}" destId="{249F144C-8C4A-44BC-AE40-D1FC0AD2BA47}" srcOrd="2" destOrd="0" parTransId="{C996EDF7-8BA7-45B5-8272-C6E95A8710C6}" sibTransId="{CCA42AB1-B0EB-4DF0-A8A7-504365C9E266}"/>
    <dgm:cxn modelId="{237DCAC4-E24F-4483-9C54-6487DDBA15C5}" type="presParOf" srcId="{E5005451-1B64-4858-B368-6FAACED21FBE}" destId="{F3CEFD06-5F1E-4C22-8EC0-7420269FC418}" srcOrd="0" destOrd="0" presId="urn:microsoft.com/office/officeart/2008/layout/LinedList"/>
    <dgm:cxn modelId="{310F2CD1-DDB6-4C67-8297-01D4559C361C}" type="presParOf" srcId="{E5005451-1B64-4858-B368-6FAACED21FBE}" destId="{4D4518FD-A41E-4BF4-B9E9-436353A7D2A9}" srcOrd="1" destOrd="0" presId="urn:microsoft.com/office/officeart/2008/layout/LinedList"/>
    <dgm:cxn modelId="{CE915300-C892-44E6-A8E2-C143B64BBD1B}" type="presParOf" srcId="{4D4518FD-A41E-4BF4-B9E9-436353A7D2A9}" destId="{AED41B4C-A2D0-425E-8AE8-99CFC0674BAA}" srcOrd="0" destOrd="0" presId="urn:microsoft.com/office/officeart/2008/layout/LinedList"/>
    <dgm:cxn modelId="{AAA1332D-29DC-41C8-9546-5808EB60F914}" type="presParOf" srcId="{4D4518FD-A41E-4BF4-B9E9-436353A7D2A9}" destId="{273F7B0B-E355-4A8C-AA47-AF4A5F3FB2F5}" srcOrd="1" destOrd="0" presId="urn:microsoft.com/office/officeart/2008/layout/LinedList"/>
    <dgm:cxn modelId="{0F727BF7-8BE0-41F6-8B69-804453A8EC56}" type="presParOf" srcId="{E5005451-1B64-4858-B368-6FAACED21FBE}" destId="{E2B3775E-3FF5-4050-A26E-9E2365B53567}" srcOrd="2" destOrd="0" presId="urn:microsoft.com/office/officeart/2008/layout/LinedList"/>
    <dgm:cxn modelId="{545F0BEC-3C58-49AE-9E5C-26335BDCF87E}" type="presParOf" srcId="{E5005451-1B64-4858-B368-6FAACED21FBE}" destId="{BFE93585-8273-49B9-A624-E9499CD818D6}" srcOrd="3" destOrd="0" presId="urn:microsoft.com/office/officeart/2008/layout/LinedList"/>
    <dgm:cxn modelId="{5BC2403F-1A03-498D-AE83-DAA5AFFB804E}" type="presParOf" srcId="{BFE93585-8273-49B9-A624-E9499CD818D6}" destId="{67125772-D9EB-4DCB-88C8-7CFB98A391A2}" srcOrd="0" destOrd="0" presId="urn:microsoft.com/office/officeart/2008/layout/LinedList"/>
    <dgm:cxn modelId="{E3E524F5-EAC8-49CB-8D0A-194C10E45FD8}" type="presParOf" srcId="{BFE93585-8273-49B9-A624-E9499CD818D6}" destId="{12517B3A-E1D1-4D00-B8C3-F2817568251E}" srcOrd="1" destOrd="0" presId="urn:microsoft.com/office/officeart/2008/layout/LinedList"/>
    <dgm:cxn modelId="{E24AB31B-00B8-4EB7-8310-0EA00DB83AAB}" type="presParOf" srcId="{E5005451-1B64-4858-B368-6FAACED21FBE}" destId="{D0DD2C87-0A8B-4BCF-BC38-DC5E01F76A42}" srcOrd="4" destOrd="0" presId="urn:microsoft.com/office/officeart/2008/layout/LinedList"/>
    <dgm:cxn modelId="{C2C35243-5FE6-4CC0-ABBD-737D3BF4BAA8}" type="presParOf" srcId="{E5005451-1B64-4858-B368-6FAACED21FBE}" destId="{09550FBD-8C55-410D-809E-0BF7A25A3E2E}" srcOrd="5" destOrd="0" presId="urn:microsoft.com/office/officeart/2008/layout/LinedList"/>
    <dgm:cxn modelId="{D26087E9-5C9A-4B34-9895-3910F80202F1}" type="presParOf" srcId="{09550FBD-8C55-410D-809E-0BF7A25A3E2E}" destId="{36CFC55F-1C1D-415B-86DE-0A6F9DA93CCA}" srcOrd="0" destOrd="0" presId="urn:microsoft.com/office/officeart/2008/layout/LinedList"/>
    <dgm:cxn modelId="{35E7F593-CC54-4184-AFC5-84F1853691CD}" type="presParOf" srcId="{09550FBD-8C55-410D-809E-0BF7A25A3E2E}" destId="{F9A31648-EAE2-4EC5-B56B-056955D3AC7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85F3B1-E371-489D-9166-CF7B44828AB5}" type="doc">
      <dgm:prSet loTypeId="urn:microsoft.com/office/officeart/2018/2/layout/IconVerticalSolidList" loCatId="icon" qsTypeId="urn:microsoft.com/office/officeart/2005/8/quickstyle/simple2" qsCatId="simple" csTypeId="urn:microsoft.com/office/officeart/2005/8/colors/accent5_2" csCatId="accent5" phldr="1"/>
      <dgm:spPr/>
      <dgm:t>
        <a:bodyPr/>
        <a:lstStyle/>
        <a:p>
          <a:endParaRPr lang="en-US"/>
        </a:p>
      </dgm:t>
    </dgm:pt>
    <dgm:pt modelId="{1F1FFAFE-8577-4D0B-8D92-0E98B1522425}">
      <dgm:prSet custT="1"/>
      <dgm:spPr/>
      <dgm:t>
        <a:bodyPr/>
        <a:lstStyle/>
        <a:p>
          <a:pPr>
            <a:lnSpc>
              <a:spcPct val="100000"/>
            </a:lnSpc>
          </a:pPr>
          <a:r>
            <a:rPr lang="en-US" sz="1800" dirty="0">
              <a:solidFill>
                <a:schemeClr val="bg1"/>
              </a:solidFill>
            </a:rPr>
            <a:t>Let's go into more detail about the planning and booking step of the customer experience that was previously mentioned. Planning is the phase in which a consumer considers picking paradise holidays, and booking is the phase in which they actually make that selection. Therefore, only these phases have any bearing on the conversion rate.</a:t>
          </a:r>
          <a:r>
            <a:rPr lang="en-IN" sz="1800" dirty="0">
              <a:solidFill>
                <a:schemeClr val="bg1"/>
              </a:solidFill>
            </a:rPr>
            <a:t>  </a:t>
          </a:r>
          <a:endParaRPr lang="en-US" sz="1800" dirty="0">
            <a:solidFill>
              <a:schemeClr val="bg1"/>
            </a:solidFill>
          </a:endParaRPr>
        </a:p>
      </dgm:t>
    </dgm:pt>
    <dgm:pt modelId="{32B999FB-7C62-4940-867C-C96728A27ED5}" type="parTrans" cxnId="{CF38124F-E04E-43BC-BA61-F310A484820D}">
      <dgm:prSet/>
      <dgm:spPr/>
      <dgm:t>
        <a:bodyPr/>
        <a:lstStyle/>
        <a:p>
          <a:endParaRPr lang="en-US"/>
        </a:p>
      </dgm:t>
    </dgm:pt>
    <dgm:pt modelId="{1D201AA5-25BE-4909-AA50-BF875E87D86D}" type="sibTrans" cxnId="{CF38124F-E04E-43BC-BA61-F310A484820D}">
      <dgm:prSet/>
      <dgm:spPr/>
      <dgm:t>
        <a:bodyPr/>
        <a:lstStyle/>
        <a:p>
          <a:endParaRPr lang="en-US"/>
        </a:p>
      </dgm:t>
    </dgm:pt>
    <dgm:pt modelId="{F7CB764C-DE38-4A23-AEE2-D78570E549D1}">
      <dgm:prSet/>
      <dgm:spPr/>
      <dgm:t>
        <a:bodyPr/>
        <a:lstStyle/>
        <a:p>
          <a:pPr>
            <a:lnSpc>
              <a:spcPct val="100000"/>
            </a:lnSpc>
          </a:pPr>
          <a:r>
            <a:rPr lang="en-IN" dirty="0">
              <a:solidFill>
                <a:schemeClr val="bg1"/>
              </a:solidFill>
            </a:rPr>
            <a:t>Point of contact : point of contact is the where the company representatives who work with the customers provide them the necessary details of the company and the service they provide . This has a lot of influence on the customers and helps them decide . </a:t>
          </a:r>
          <a:endParaRPr lang="en-US" dirty="0">
            <a:solidFill>
              <a:schemeClr val="bg1"/>
            </a:solidFill>
          </a:endParaRPr>
        </a:p>
      </dgm:t>
    </dgm:pt>
    <dgm:pt modelId="{E69221C6-C122-466D-ACB7-A227A8DD3D6A}" type="parTrans" cxnId="{4E2841C8-C33B-41DE-B855-1C8A8FD25A61}">
      <dgm:prSet/>
      <dgm:spPr/>
      <dgm:t>
        <a:bodyPr/>
        <a:lstStyle/>
        <a:p>
          <a:endParaRPr lang="en-US"/>
        </a:p>
      </dgm:t>
    </dgm:pt>
    <dgm:pt modelId="{7E386DA5-BA2F-4620-9B11-C61163D8760B}" type="sibTrans" cxnId="{4E2841C8-C33B-41DE-B855-1C8A8FD25A61}">
      <dgm:prSet/>
      <dgm:spPr/>
      <dgm:t>
        <a:bodyPr/>
        <a:lstStyle/>
        <a:p>
          <a:endParaRPr lang="en-US"/>
        </a:p>
      </dgm:t>
    </dgm:pt>
    <dgm:pt modelId="{8254072F-2909-4A98-98CA-3A45119AA925}" type="pres">
      <dgm:prSet presAssocID="{9E85F3B1-E371-489D-9166-CF7B44828AB5}" presName="root" presStyleCnt="0">
        <dgm:presLayoutVars>
          <dgm:dir/>
          <dgm:resizeHandles val="exact"/>
        </dgm:presLayoutVars>
      </dgm:prSet>
      <dgm:spPr/>
    </dgm:pt>
    <dgm:pt modelId="{B756CFE5-A6C2-4130-8112-A4EBA4DAEF1E}" type="pres">
      <dgm:prSet presAssocID="{1F1FFAFE-8577-4D0B-8D92-0E98B1522425}" presName="compNode" presStyleCnt="0"/>
      <dgm:spPr/>
    </dgm:pt>
    <dgm:pt modelId="{2F7EB79C-396E-43D4-B2AC-2AB825993877}" type="pres">
      <dgm:prSet presAssocID="{1F1FFAFE-8577-4D0B-8D92-0E98B1522425}" presName="bgRect" presStyleLbl="bgShp" presStyleIdx="0" presStyleCnt="2"/>
      <dgm:spPr/>
    </dgm:pt>
    <dgm:pt modelId="{2941E728-3E83-4766-BAE4-38FECC801F62}" type="pres">
      <dgm:prSet presAssocID="{1F1FFAFE-8577-4D0B-8D92-0E98B15224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iter"/>
        </a:ext>
      </dgm:extLst>
    </dgm:pt>
    <dgm:pt modelId="{B2E2C70F-4147-4A41-B751-5C8F8F666269}" type="pres">
      <dgm:prSet presAssocID="{1F1FFAFE-8577-4D0B-8D92-0E98B1522425}" presName="spaceRect" presStyleCnt="0"/>
      <dgm:spPr/>
    </dgm:pt>
    <dgm:pt modelId="{F5F2022F-2DC7-4FFD-8503-7F3AAFAEA1D6}" type="pres">
      <dgm:prSet presAssocID="{1F1FFAFE-8577-4D0B-8D92-0E98B1522425}" presName="parTx" presStyleLbl="revTx" presStyleIdx="0" presStyleCnt="2">
        <dgm:presLayoutVars>
          <dgm:chMax val="0"/>
          <dgm:chPref val="0"/>
        </dgm:presLayoutVars>
      </dgm:prSet>
      <dgm:spPr/>
    </dgm:pt>
    <dgm:pt modelId="{B8F171B3-0087-46A8-90AE-45EE86A2A435}" type="pres">
      <dgm:prSet presAssocID="{1D201AA5-25BE-4909-AA50-BF875E87D86D}" presName="sibTrans" presStyleCnt="0"/>
      <dgm:spPr/>
    </dgm:pt>
    <dgm:pt modelId="{E236A3C2-49D6-449E-962F-33963FD6018A}" type="pres">
      <dgm:prSet presAssocID="{F7CB764C-DE38-4A23-AEE2-D78570E549D1}" presName="compNode" presStyleCnt="0"/>
      <dgm:spPr/>
    </dgm:pt>
    <dgm:pt modelId="{D1B4A58A-3383-47CD-BD9C-E32E1DF2A08B}" type="pres">
      <dgm:prSet presAssocID="{F7CB764C-DE38-4A23-AEE2-D78570E549D1}" presName="bgRect" presStyleLbl="bgShp" presStyleIdx="1" presStyleCnt="2"/>
      <dgm:spPr/>
    </dgm:pt>
    <dgm:pt modelId="{E056387A-A5B7-433A-A5F5-2597CC7369A3}" type="pres">
      <dgm:prSet presAssocID="{F7CB764C-DE38-4A23-AEE2-D78570E549D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ffice Worker"/>
        </a:ext>
      </dgm:extLst>
    </dgm:pt>
    <dgm:pt modelId="{65540565-1672-43F1-AB24-CEF708FCC062}" type="pres">
      <dgm:prSet presAssocID="{F7CB764C-DE38-4A23-AEE2-D78570E549D1}" presName="spaceRect" presStyleCnt="0"/>
      <dgm:spPr/>
    </dgm:pt>
    <dgm:pt modelId="{61622854-025E-4CC8-A9C4-3A4980873DBD}" type="pres">
      <dgm:prSet presAssocID="{F7CB764C-DE38-4A23-AEE2-D78570E549D1}" presName="parTx" presStyleLbl="revTx" presStyleIdx="1" presStyleCnt="2">
        <dgm:presLayoutVars>
          <dgm:chMax val="0"/>
          <dgm:chPref val="0"/>
        </dgm:presLayoutVars>
      </dgm:prSet>
      <dgm:spPr/>
    </dgm:pt>
  </dgm:ptLst>
  <dgm:cxnLst>
    <dgm:cxn modelId="{509E215E-5134-4B06-A385-9373793D08A8}" type="presOf" srcId="{9E85F3B1-E371-489D-9166-CF7B44828AB5}" destId="{8254072F-2909-4A98-98CA-3A45119AA925}" srcOrd="0" destOrd="0" presId="urn:microsoft.com/office/officeart/2018/2/layout/IconVerticalSolidList"/>
    <dgm:cxn modelId="{CF38124F-E04E-43BC-BA61-F310A484820D}" srcId="{9E85F3B1-E371-489D-9166-CF7B44828AB5}" destId="{1F1FFAFE-8577-4D0B-8D92-0E98B1522425}" srcOrd="0" destOrd="0" parTransId="{32B999FB-7C62-4940-867C-C96728A27ED5}" sibTransId="{1D201AA5-25BE-4909-AA50-BF875E87D86D}"/>
    <dgm:cxn modelId="{4E2841C8-C33B-41DE-B855-1C8A8FD25A61}" srcId="{9E85F3B1-E371-489D-9166-CF7B44828AB5}" destId="{F7CB764C-DE38-4A23-AEE2-D78570E549D1}" srcOrd="1" destOrd="0" parTransId="{E69221C6-C122-466D-ACB7-A227A8DD3D6A}" sibTransId="{7E386DA5-BA2F-4620-9B11-C61163D8760B}"/>
    <dgm:cxn modelId="{3EE01BDC-B540-488B-B682-6193A894BD4C}" type="presOf" srcId="{F7CB764C-DE38-4A23-AEE2-D78570E549D1}" destId="{61622854-025E-4CC8-A9C4-3A4980873DBD}" srcOrd="0" destOrd="0" presId="urn:microsoft.com/office/officeart/2018/2/layout/IconVerticalSolidList"/>
    <dgm:cxn modelId="{67BEE3FD-2B9B-42A2-87A3-12FDAE146C66}" type="presOf" srcId="{1F1FFAFE-8577-4D0B-8D92-0E98B1522425}" destId="{F5F2022F-2DC7-4FFD-8503-7F3AAFAEA1D6}" srcOrd="0" destOrd="0" presId="urn:microsoft.com/office/officeart/2018/2/layout/IconVerticalSolidList"/>
    <dgm:cxn modelId="{C73ADC95-4281-44A9-BF66-B909A3AB5B55}" type="presParOf" srcId="{8254072F-2909-4A98-98CA-3A45119AA925}" destId="{B756CFE5-A6C2-4130-8112-A4EBA4DAEF1E}" srcOrd="0" destOrd="0" presId="urn:microsoft.com/office/officeart/2018/2/layout/IconVerticalSolidList"/>
    <dgm:cxn modelId="{B447A579-4D6C-4F9E-B2D9-A92858716681}" type="presParOf" srcId="{B756CFE5-A6C2-4130-8112-A4EBA4DAEF1E}" destId="{2F7EB79C-396E-43D4-B2AC-2AB825993877}" srcOrd="0" destOrd="0" presId="urn:microsoft.com/office/officeart/2018/2/layout/IconVerticalSolidList"/>
    <dgm:cxn modelId="{53B8D13B-0110-4CF4-A9FB-128340C12D6E}" type="presParOf" srcId="{B756CFE5-A6C2-4130-8112-A4EBA4DAEF1E}" destId="{2941E728-3E83-4766-BAE4-38FECC801F62}" srcOrd="1" destOrd="0" presId="urn:microsoft.com/office/officeart/2018/2/layout/IconVerticalSolidList"/>
    <dgm:cxn modelId="{301A0421-4E7E-4AB2-881C-0B95695D92D7}" type="presParOf" srcId="{B756CFE5-A6C2-4130-8112-A4EBA4DAEF1E}" destId="{B2E2C70F-4147-4A41-B751-5C8F8F666269}" srcOrd="2" destOrd="0" presId="urn:microsoft.com/office/officeart/2018/2/layout/IconVerticalSolidList"/>
    <dgm:cxn modelId="{7790FD09-5BBD-4B81-A7BC-44CBE784FB9F}" type="presParOf" srcId="{B756CFE5-A6C2-4130-8112-A4EBA4DAEF1E}" destId="{F5F2022F-2DC7-4FFD-8503-7F3AAFAEA1D6}" srcOrd="3" destOrd="0" presId="urn:microsoft.com/office/officeart/2018/2/layout/IconVerticalSolidList"/>
    <dgm:cxn modelId="{D26F4952-079E-41FF-8C23-99801097A93C}" type="presParOf" srcId="{8254072F-2909-4A98-98CA-3A45119AA925}" destId="{B8F171B3-0087-46A8-90AE-45EE86A2A435}" srcOrd="1" destOrd="0" presId="urn:microsoft.com/office/officeart/2018/2/layout/IconVerticalSolidList"/>
    <dgm:cxn modelId="{C165BAE8-D478-41A8-A780-8A4307230720}" type="presParOf" srcId="{8254072F-2909-4A98-98CA-3A45119AA925}" destId="{E236A3C2-49D6-449E-962F-33963FD6018A}" srcOrd="2" destOrd="0" presId="urn:microsoft.com/office/officeart/2018/2/layout/IconVerticalSolidList"/>
    <dgm:cxn modelId="{46C900E6-FC69-42EF-BC03-285F49F4D4C8}" type="presParOf" srcId="{E236A3C2-49D6-449E-962F-33963FD6018A}" destId="{D1B4A58A-3383-47CD-BD9C-E32E1DF2A08B}" srcOrd="0" destOrd="0" presId="urn:microsoft.com/office/officeart/2018/2/layout/IconVerticalSolidList"/>
    <dgm:cxn modelId="{6F2A8B30-703E-4BAA-89D9-0BF74F82AA6A}" type="presParOf" srcId="{E236A3C2-49D6-449E-962F-33963FD6018A}" destId="{E056387A-A5B7-433A-A5F5-2597CC7369A3}" srcOrd="1" destOrd="0" presId="urn:microsoft.com/office/officeart/2018/2/layout/IconVerticalSolidList"/>
    <dgm:cxn modelId="{43642CA2-15C5-4A5E-AF2B-4CDB64127FFB}" type="presParOf" srcId="{E236A3C2-49D6-449E-962F-33963FD6018A}" destId="{65540565-1672-43F1-AB24-CEF708FCC062}" srcOrd="2" destOrd="0" presId="urn:microsoft.com/office/officeart/2018/2/layout/IconVerticalSolidList"/>
    <dgm:cxn modelId="{05A151F3-F934-468C-929E-57E2D9EF3D7F}" type="presParOf" srcId="{E236A3C2-49D6-449E-962F-33963FD6018A}" destId="{61622854-025E-4CC8-A9C4-3A4980873DB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2426B0-86F0-40F5-A117-25BCADAB48DD}"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IN"/>
        </a:p>
      </dgm:t>
    </dgm:pt>
    <dgm:pt modelId="{83D8CE2A-368E-45E4-BDC4-082297A88EEF}">
      <dgm:prSet phldrT="[Text]"/>
      <dgm:spPr/>
      <dgm:t>
        <a:bodyPr/>
        <a:lstStyle/>
        <a:p>
          <a:pPr>
            <a:lnSpc>
              <a:spcPct val="100000"/>
            </a:lnSpc>
            <a:defRPr b="1"/>
          </a:pPr>
          <a:r>
            <a:rPr lang="en-IN"/>
            <a:t>Planning Phase </a:t>
          </a:r>
        </a:p>
      </dgm:t>
    </dgm:pt>
    <dgm:pt modelId="{90C82548-F451-4BCA-8FBB-AD0B3F9B854D}" type="parTrans" cxnId="{78AE6708-8FD7-474C-B5F2-F4F978C82A2F}">
      <dgm:prSet/>
      <dgm:spPr/>
      <dgm:t>
        <a:bodyPr/>
        <a:lstStyle/>
        <a:p>
          <a:endParaRPr lang="en-IN"/>
        </a:p>
      </dgm:t>
    </dgm:pt>
    <dgm:pt modelId="{00C45DCE-D4A2-45C6-9A03-3CEBD9DB8034}" type="sibTrans" cxnId="{78AE6708-8FD7-474C-B5F2-F4F978C82A2F}">
      <dgm:prSet/>
      <dgm:spPr/>
      <dgm:t>
        <a:bodyPr/>
        <a:lstStyle/>
        <a:p>
          <a:endParaRPr lang="en-IN"/>
        </a:p>
      </dgm:t>
    </dgm:pt>
    <dgm:pt modelId="{72E05C9C-2172-475A-A35B-95DED1051965}">
      <dgm:prSet phldrT="[Text]"/>
      <dgm:spPr/>
      <dgm:t>
        <a:bodyPr/>
        <a:lstStyle/>
        <a:p>
          <a:pPr>
            <a:lnSpc>
              <a:spcPct val="100000"/>
            </a:lnSpc>
          </a:pPr>
          <a:r>
            <a:rPr lang="en-US"/>
            <a:t>They scan the internet and social media for a good service provider during this phase. If they are still interested, they can now submit a website inquiry. 
The conversation about the trip continues in a subsequent call. If they show additional interest, a customized itinerary is created and provided to the clients. The required adjustments are done upon request. The customers are now informed of every aspect of the journey. At this pivotal moment, they must decide whether to take the occur or not.
</a:t>
          </a:r>
          <a:endParaRPr lang="en-IN"/>
        </a:p>
      </dgm:t>
    </dgm:pt>
    <dgm:pt modelId="{88BA6111-A063-4E11-809E-31C87046C3E8}" type="parTrans" cxnId="{79A9AFCD-7922-4288-8D98-D62B6180831A}">
      <dgm:prSet/>
      <dgm:spPr/>
      <dgm:t>
        <a:bodyPr/>
        <a:lstStyle/>
        <a:p>
          <a:endParaRPr lang="en-IN"/>
        </a:p>
      </dgm:t>
    </dgm:pt>
    <dgm:pt modelId="{B512EA3F-8B6B-4A0B-B089-DA8A43DA841A}" type="sibTrans" cxnId="{79A9AFCD-7922-4288-8D98-D62B6180831A}">
      <dgm:prSet/>
      <dgm:spPr/>
      <dgm:t>
        <a:bodyPr/>
        <a:lstStyle/>
        <a:p>
          <a:endParaRPr lang="en-IN"/>
        </a:p>
      </dgm:t>
    </dgm:pt>
    <dgm:pt modelId="{5F825C47-0D4B-4656-B8BD-C7C1D3074489}">
      <dgm:prSet phldrT="[Text]"/>
      <dgm:spPr/>
      <dgm:t>
        <a:bodyPr/>
        <a:lstStyle/>
        <a:p>
          <a:pPr>
            <a:lnSpc>
              <a:spcPct val="100000"/>
            </a:lnSpc>
            <a:defRPr b="1"/>
          </a:pPr>
          <a:r>
            <a:rPr lang="en-IN"/>
            <a:t>Booking</a:t>
          </a:r>
        </a:p>
      </dgm:t>
    </dgm:pt>
    <dgm:pt modelId="{6050A591-2C43-48FC-84D6-F0F9B44BDD3E}" type="parTrans" cxnId="{5185C69F-BEC8-4A74-BD27-746EE66E36E1}">
      <dgm:prSet/>
      <dgm:spPr/>
      <dgm:t>
        <a:bodyPr/>
        <a:lstStyle/>
        <a:p>
          <a:endParaRPr lang="en-IN"/>
        </a:p>
      </dgm:t>
    </dgm:pt>
    <dgm:pt modelId="{276218CE-7694-4281-96F6-CFDAFFEFF29B}" type="sibTrans" cxnId="{5185C69F-BEC8-4A74-BD27-746EE66E36E1}">
      <dgm:prSet/>
      <dgm:spPr/>
      <dgm:t>
        <a:bodyPr/>
        <a:lstStyle/>
        <a:p>
          <a:endParaRPr lang="en-IN"/>
        </a:p>
      </dgm:t>
    </dgm:pt>
    <dgm:pt modelId="{5DBFD6CC-C1EA-4754-B80D-6EA9B7C39E8A}">
      <dgm:prSet phldrT="[Text]"/>
      <dgm:spPr/>
      <dgm:t>
        <a:bodyPr/>
        <a:lstStyle/>
        <a:p>
          <a:pPr>
            <a:lnSpc>
              <a:spcPct val="100000"/>
            </a:lnSpc>
          </a:pPr>
          <a:r>
            <a:rPr lang="en-US"/>
            <a:t>Customers only book the package if they are truly satisfied with the aforementioned services.</a:t>
          </a:r>
          <a:endParaRPr lang="en-IN"/>
        </a:p>
      </dgm:t>
    </dgm:pt>
    <dgm:pt modelId="{E244EA33-4A43-476E-AD14-FDC3034302F1}" type="sibTrans" cxnId="{B634C9E2-BCA1-4160-AF24-7F27889E03FD}">
      <dgm:prSet/>
      <dgm:spPr/>
      <dgm:t>
        <a:bodyPr/>
        <a:lstStyle/>
        <a:p>
          <a:endParaRPr lang="en-IN"/>
        </a:p>
      </dgm:t>
    </dgm:pt>
    <dgm:pt modelId="{0F7A4937-65F1-4B04-A911-132E74D8BAF3}" type="parTrans" cxnId="{B634C9E2-BCA1-4160-AF24-7F27889E03FD}">
      <dgm:prSet/>
      <dgm:spPr/>
      <dgm:t>
        <a:bodyPr/>
        <a:lstStyle/>
        <a:p>
          <a:endParaRPr lang="en-IN"/>
        </a:p>
      </dgm:t>
    </dgm:pt>
    <dgm:pt modelId="{865DF733-CF13-4714-8123-513DD6C034AF}" type="pres">
      <dgm:prSet presAssocID="{AE2426B0-86F0-40F5-A117-25BCADAB48DD}" presName="root" presStyleCnt="0">
        <dgm:presLayoutVars>
          <dgm:dir/>
          <dgm:resizeHandles val="exact"/>
        </dgm:presLayoutVars>
      </dgm:prSet>
      <dgm:spPr/>
    </dgm:pt>
    <dgm:pt modelId="{9CD702CD-FE97-4EE8-9115-B5D0C45E9C05}" type="pres">
      <dgm:prSet presAssocID="{83D8CE2A-368E-45E4-BDC4-082297A88EEF}" presName="compNode" presStyleCnt="0"/>
      <dgm:spPr/>
    </dgm:pt>
    <dgm:pt modelId="{D800031C-F67B-4272-9FEF-89C7179477C7}" type="pres">
      <dgm:prSet presAssocID="{83D8CE2A-368E-45E4-BDC4-082297A88EEF}" presName="iconRect" presStyleLbl="node1" presStyleIdx="0" presStyleCnt="2" custLinFactNeighborX="1892" custLinFactNeighborY="-3288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D2D7C92-F1EA-43A7-B125-9426AA07E17B}" type="pres">
      <dgm:prSet presAssocID="{83D8CE2A-368E-45E4-BDC4-082297A88EEF}" presName="iconSpace" presStyleCnt="0"/>
      <dgm:spPr/>
    </dgm:pt>
    <dgm:pt modelId="{CE56E93E-CB34-437E-AFD7-CD42E7E15573}" type="pres">
      <dgm:prSet presAssocID="{83D8CE2A-368E-45E4-BDC4-082297A88EEF}" presName="parTx" presStyleLbl="revTx" presStyleIdx="0" presStyleCnt="4">
        <dgm:presLayoutVars>
          <dgm:chMax val="0"/>
          <dgm:chPref val="0"/>
        </dgm:presLayoutVars>
      </dgm:prSet>
      <dgm:spPr/>
    </dgm:pt>
    <dgm:pt modelId="{BA000942-A75F-4714-B9EC-535E2F388637}" type="pres">
      <dgm:prSet presAssocID="{83D8CE2A-368E-45E4-BDC4-082297A88EEF}" presName="txSpace" presStyleCnt="0"/>
      <dgm:spPr/>
    </dgm:pt>
    <dgm:pt modelId="{1BB03837-0163-400F-A5A7-D2A533D8B792}" type="pres">
      <dgm:prSet presAssocID="{83D8CE2A-368E-45E4-BDC4-082297A88EEF}" presName="desTx" presStyleLbl="revTx" presStyleIdx="1" presStyleCnt="4">
        <dgm:presLayoutVars/>
      </dgm:prSet>
      <dgm:spPr/>
    </dgm:pt>
    <dgm:pt modelId="{292B9A5B-55C1-4AC3-B0ED-C3C67409C4C0}" type="pres">
      <dgm:prSet presAssocID="{00C45DCE-D4A2-45C6-9A03-3CEBD9DB8034}" presName="sibTrans" presStyleCnt="0"/>
      <dgm:spPr/>
    </dgm:pt>
    <dgm:pt modelId="{BF6CAEC2-EF0C-4D8D-8E79-C8220D7F9DE7}" type="pres">
      <dgm:prSet presAssocID="{5F825C47-0D4B-4656-B8BD-C7C1D3074489}" presName="compNode" presStyleCnt="0"/>
      <dgm:spPr/>
    </dgm:pt>
    <dgm:pt modelId="{FF40BF1C-265E-4545-AF66-4B49B52793B2}" type="pres">
      <dgm:prSet presAssocID="{5F825C47-0D4B-4656-B8BD-C7C1D30744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gister"/>
        </a:ext>
      </dgm:extLst>
    </dgm:pt>
    <dgm:pt modelId="{B56F3402-3383-455C-9062-82E4D59906BF}" type="pres">
      <dgm:prSet presAssocID="{5F825C47-0D4B-4656-B8BD-C7C1D3074489}" presName="iconSpace" presStyleCnt="0"/>
      <dgm:spPr/>
    </dgm:pt>
    <dgm:pt modelId="{3876C64B-230C-427B-9B75-BAA4C60B298C}" type="pres">
      <dgm:prSet presAssocID="{5F825C47-0D4B-4656-B8BD-C7C1D3074489}" presName="parTx" presStyleLbl="revTx" presStyleIdx="2" presStyleCnt="4">
        <dgm:presLayoutVars>
          <dgm:chMax val="0"/>
          <dgm:chPref val="0"/>
        </dgm:presLayoutVars>
      </dgm:prSet>
      <dgm:spPr/>
    </dgm:pt>
    <dgm:pt modelId="{0BADA610-4028-4405-B707-77E8FAE15F23}" type="pres">
      <dgm:prSet presAssocID="{5F825C47-0D4B-4656-B8BD-C7C1D3074489}" presName="txSpace" presStyleCnt="0"/>
      <dgm:spPr/>
    </dgm:pt>
    <dgm:pt modelId="{F81419B8-2BD9-4079-A9FC-A5FC66112481}" type="pres">
      <dgm:prSet presAssocID="{5F825C47-0D4B-4656-B8BD-C7C1D3074489}" presName="desTx" presStyleLbl="revTx" presStyleIdx="3" presStyleCnt="4">
        <dgm:presLayoutVars/>
      </dgm:prSet>
      <dgm:spPr/>
    </dgm:pt>
  </dgm:ptLst>
  <dgm:cxnLst>
    <dgm:cxn modelId="{78AE6708-8FD7-474C-B5F2-F4F978C82A2F}" srcId="{AE2426B0-86F0-40F5-A117-25BCADAB48DD}" destId="{83D8CE2A-368E-45E4-BDC4-082297A88EEF}" srcOrd="0" destOrd="0" parTransId="{90C82548-F451-4BCA-8FBB-AD0B3F9B854D}" sibTransId="{00C45DCE-D4A2-45C6-9A03-3CEBD9DB8034}"/>
    <dgm:cxn modelId="{7542A722-CB47-4130-92C1-2B3FF858B543}" type="presOf" srcId="{5DBFD6CC-C1EA-4754-B80D-6EA9B7C39E8A}" destId="{F81419B8-2BD9-4079-A9FC-A5FC66112481}" srcOrd="0" destOrd="0" presId="urn:microsoft.com/office/officeart/2018/2/layout/IconLabelDescriptionList"/>
    <dgm:cxn modelId="{4905D127-B0DC-44DE-AEB0-4B28B820823E}" type="presOf" srcId="{5F825C47-0D4B-4656-B8BD-C7C1D3074489}" destId="{3876C64B-230C-427B-9B75-BAA4C60B298C}" srcOrd="0" destOrd="0" presId="urn:microsoft.com/office/officeart/2018/2/layout/IconLabelDescriptionList"/>
    <dgm:cxn modelId="{6FD17E34-7BF3-4FF0-B783-3FD758191D89}" type="presOf" srcId="{83D8CE2A-368E-45E4-BDC4-082297A88EEF}" destId="{CE56E93E-CB34-437E-AFD7-CD42E7E15573}" srcOrd="0" destOrd="0" presId="urn:microsoft.com/office/officeart/2018/2/layout/IconLabelDescriptionList"/>
    <dgm:cxn modelId="{03654989-1D7E-4600-B13A-5852DC1CC490}" type="presOf" srcId="{AE2426B0-86F0-40F5-A117-25BCADAB48DD}" destId="{865DF733-CF13-4714-8123-513DD6C034AF}" srcOrd="0" destOrd="0" presId="urn:microsoft.com/office/officeart/2018/2/layout/IconLabelDescriptionList"/>
    <dgm:cxn modelId="{5185C69F-BEC8-4A74-BD27-746EE66E36E1}" srcId="{AE2426B0-86F0-40F5-A117-25BCADAB48DD}" destId="{5F825C47-0D4B-4656-B8BD-C7C1D3074489}" srcOrd="1" destOrd="0" parTransId="{6050A591-2C43-48FC-84D6-F0F9B44BDD3E}" sibTransId="{276218CE-7694-4281-96F6-CFDAFFEFF29B}"/>
    <dgm:cxn modelId="{3A5F7FAB-5646-47F8-9E6A-90731FB5CBCF}" type="presOf" srcId="{72E05C9C-2172-475A-A35B-95DED1051965}" destId="{1BB03837-0163-400F-A5A7-D2A533D8B792}" srcOrd="0" destOrd="0" presId="urn:microsoft.com/office/officeart/2018/2/layout/IconLabelDescriptionList"/>
    <dgm:cxn modelId="{79A9AFCD-7922-4288-8D98-D62B6180831A}" srcId="{83D8CE2A-368E-45E4-BDC4-082297A88EEF}" destId="{72E05C9C-2172-475A-A35B-95DED1051965}" srcOrd="0" destOrd="0" parTransId="{88BA6111-A063-4E11-809E-31C87046C3E8}" sibTransId="{B512EA3F-8B6B-4A0B-B089-DA8A43DA841A}"/>
    <dgm:cxn modelId="{B634C9E2-BCA1-4160-AF24-7F27889E03FD}" srcId="{5F825C47-0D4B-4656-B8BD-C7C1D3074489}" destId="{5DBFD6CC-C1EA-4754-B80D-6EA9B7C39E8A}" srcOrd="0" destOrd="0" parTransId="{0F7A4937-65F1-4B04-A911-132E74D8BAF3}" sibTransId="{E244EA33-4A43-476E-AD14-FDC3034302F1}"/>
    <dgm:cxn modelId="{60799271-F608-4181-BB0B-76FDD8968729}" type="presParOf" srcId="{865DF733-CF13-4714-8123-513DD6C034AF}" destId="{9CD702CD-FE97-4EE8-9115-B5D0C45E9C05}" srcOrd="0" destOrd="0" presId="urn:microsoft.com/office/officeart/2018/2/layout/IconLabelDescriptionList"/>
    <dgm:cxn modelId="{3B777814-926A-4F64-BF54-01F899DA0259}" type="presParOf" srcId="{9CD702CD-FE97-4EE8-9115-B5D0C45E9C05}" destId="{D800031C-F67B-4272-9FEF-89C7179477C7}" srcOrd="0" destOrd="0" presId="urn:microsoft.com/office/officeart/2018/2/layout/IconLabelDescriptionList"/>
    <dgm:cxn modelId="{AD360D7A-13FA-4341-B0AF-D77280C84976}" type="presParOf" srcId="{9CD702CD-FE97-4EE8-9115-B5D0C45E9C05}" destId="{DD2D7C92-F1EA-43A7-B125-9426AA07E17B}" srcOrd="1" destOrd="0" presId="urn:microsoft.com/office/officeart/2018/2/layout/IconLabelDescriptionList"/>
    <dgm:cxn modelId="{35EC5B3D-2A38-42F2-B8B1-449E08D47BF9}" type="presParOf" srcId="{9CD702CD-FE97-4EE8-9115-B5D0C45E9C05}" destId="{CE56E93E-CB34-437E-AFD7-CD42E7E15573}" srcOrd="2" destOrd="0" presId="urn:microsoft.com/office/officeart/2018/2/layout/IconLabelDescriptionList"/>
    <dgm:cxn modelId="{A1F3E58A-C670-4934-8A9C-0850A4A67DFD}" type="presParOf" srcId="{9CD702CD-FE97-4EE8-9115-B5D0C45E9C05}" destId="{BA000942-A75F-4714-B9EC-535E2F388637}" srcOrd="3" destOrd="0" presId="urn:microsoft.com/office/officeart/2018/2/layout/IconLabelDescriptionList"/>
    <dgm:cxn modelId="{31E1AAD0-6031-4DAA-BA54-969F2587AB7C}" type="presParOf" srcId="{9CD702CD-FE97-4EE8-9115-B5D0C45E9C05}" destId="{1BB03837-0163-400F-A5A7-D2A533D8B792}" srcOrd="4" destOrd="0" presId="urn:microsoft.com/office/officeart/2018/2/layout/IconLabelDescriptionList"/>
    <dgm:cxn modelId="{3D88C846-8937-4841-A55A-8CBB6725B45C}" type="presParOf" srcId="{865DF733-CF13-4714-8123-513DD6C034AF}" destId="{292B9A5B-55C1-4AC3-B0ED-C3C67409C4C0}" srcOrd="1" destOrd="0" presId="urn:microsoft.com/office/officeart/2018/2/layout/IconLabelDescriptionList"/>
    <dgm:cxn modelId="{6999EBA9-0BC7-42A3-BFDC-FEF141E8E127}" type="presParOf" srcId="{865DF733-CF13-4714-8123-513DD6C034AF}" destId="{BF6CAEC2-EF0C-4D8D-8E79-C8220D7F9DE7}" srcOrd="2" destOrd="0" presId="urn:microsoft.com/office/officeart/2018/2/layout/IconLabelDescriptionList"/>
    <dgm:cxn modelId="{1689FED8-8B12-4099-8B98-891B8DE545EC}" type="presParOf" srcId="{BF6CAEC2-EF0C-4D8D-8E79-C8220D7F9DE7}" destId="{FF40BF1C-265E-4545-AF66-4B49B52793B2}" srcOrd="0" destOrd="0" presId="urn:microsoft.com/office/officeart/2018/2/layout/IconLabelDescriptionList"/>
    <dgm:cxn modelId="{D17375D6-13FB-477A-B978-DF4092FADC9E}" type="presParOf" srcId="{BF6CAEC2-EF0C-4D8D-8E79-C8220D7F9DE7}" destId="{B56F3402-3383-455C-9062-82E4D59906BF}" srcOrd="1" destOrd="0" presId="urn:microsoft.com/office/officeart/2018/2/layout/IconLabelDescriptionList"/>
    <dgm:cxn modelId="{4D0263C3-97D8-45D8-81E6-4540A8844799}" type="presParOf" srcId="{BF6CAEC2-EF0C-4D8D-8E79-C8220D7F9DE7}" destId="{3876C64B-230C-427B-9B75-BAA4C60B298C}" srcOrd="2" destOrd="0" presId="urn:microsoft.com/office/officeart/2018/2/layout/IconLabelDescriptionList"/>
    <dgm:cxn modelId="{9AB26B54-F5B0-4BDA-B3F3-E78A3A6B9039}" type="presParOf" srcId="{BF6CAEC2-EF0C-4D8D-8E79-C8220D7F9DE7}" destId="{0BADA610-4028-4405-B707-77E8FAE15F23}" srcOrd="3" destOrd="0" presId="urn:microsoft.com/office/officeart/2018/2/layout/IconLabelDescriptionList"/>
    <dgm:cxn modelId="{090C976F-2B48-4737-9040-87AF39016E1C}" type="presParOf" srcId="{BF6CAEC2-EF0C-4D8D-8E79-C8220D7F9DE7}" destId="{F81419B8-2BD9-4079-A9FC-A5FC6611248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64999C-436E-440C-94DA-D89A0BB2739B}"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1C426921-764A-44A3-8369-6DE7E6A0428C}">
      <dgm:prSet/>
      <dgm:spPr/>
      <dgm:t>
        <a:bodyPr/>
        <a:lstStyle/>
        <a:p>
          <a:pPr>
            <a:lnSpc>
              <a:spcPct val="100000"/>
            </a:lnSpc>
          </a:pPr>
          <a:r>
            <a:rPr lang="en-US" dirty="0"/>
            <a:t>Customers are extremely happy as evidenced by the future bookings table, where 64% of customers want to book package again. </a:t>
          </a:r>
        </a:p>
      </dgm:t>
    </dgm:pt>
    <dgm:pt modelId="{DA5B92E1-7B9C-4411-A2B1-D1B84A3D6247}" type="parTrans" cxnId="{6EBAB98D-ED0D-4C05-988A-ECD4BC46E5FB}">
      <dgm:prSet/>
      <dgm:spPr/>
      <dgm:t>
        <a:bodyPr/>
        <a:lstStyle/>
        <a:p>
          <a:endParaRPr lang="en-US"/>
        </a:p>
      </dgm:t>
    </dgm:pt>
    <dgm:pt modelId="{D31904AD-29AF-45B6-958F-BB21CA6FBE3D}" type="sibTrans" cxnId="{6EBAB98D-ED0D-4C05-988A-ECD4BC46E5FB}">
      <dgm:prSet/>
      <dgm:spPr/>
      <dgm:t>
        <a:bodyPr/>
        <a:lstStyle/>
        <a:p>
          <a:endParaRPr lang="en-US"/>
        </a:p>
      </dgm:t>
    </dgm:pt>
    <dgm:pt modelId="{176C02C6-4924-4F77-92FC-E9C1E559241C}">
      <dgm:prSet/>
      <dgm:spPr/>
      <dgm:t>
        <a:bodyPr/>
        <a:lstStyle/>
        <a:p>
          <a:pPr>
            <a:lnSpc>
              <a:spcPct val="100000"/>
            </a:lnSpc>
          </a:pPr>
          <a:r>
            <a:rPr lang="en-US"/>
            <a:t>The reason why they chose Paradise over its competitor may be understood from the product appeal table: they were most attracted to the company's services .</a:t>
          </a:r>
        </a:p>
      </dgm:t>
    </dgm:pt>
    <dgm:pt modelId="{D16DBA06-5767-441C-A092-4E016065E35C}" type="parTrans" cxnId="{A751B00A-84A5-45E4-BC24-A0E577041C30}">
      <dgm:prSet/>
      <dgm:spPr/>
      <dgm:t>
        <a:bodyPr/>
        <a:lstStyle/>
        <a:p>
          <a:endParaRPr lang="en-US"/>
        </a:p>
      </dgm:t>
    </dgm:pt>
    <dgm:pt modelId="{FE8511DF-0F09-4B97-8707-A3129236C927}" type="sibTrans" cxnId="{A751B00A-84A5-45E4-BC24-A0E577041C30}">
      <dgm:prSet/>
      <dgm:spPr/>
      <dgm:t>
        <a:bodyPr/>
        <a:lstStyle/>
        <a:p>
          <a:endParaRPr lang="en-US"/>
        </a:p>
      </dgm:t>
    </dgm:pt>
    <dgm:pt modelId="{E94D9402-5FC3-4535-B434-B679FD435519}">
      <dgm:prSet/>
      <dgm:spPr/>
      <dgm:t>
        <a:bodyPr/>
        <a:lstStyle/>
        <a:p>
          <a:pPr>
            <a:lnSpc>
              <a:spcPct val="100000"/>
            </a:lnSpc>
          </a:pPr>
          <a:r>
            <a:rPr lang="en-US"/>
            <a:t>The source of awareness table makes it abundantly clear that the majority of individuals learned about paradise holidays through the internet or Google, thus we should work to promote that aspect to enhance conversions. </a:t>
          </a:r>
        </a:p>
      </dgm:t>
    </dgm:pt>
    <dgm:pt modelId="{05C9D807-6B85-48ED-82AB-4AA5531ED0BF}" type="parTrans" cxnId="{ECBECB3C-C586-42B9-B925-FF24DF46904A}">
      <dgm:prSet/>
      <dgm:spPr/>
      <dgm:t>
        <a:bodyPr/>
        <a:lstStyle/>
        <a:p>
          <a:endParaRPr lang="en-US"/>
        </a:p>
      </dgm:t>
    </dgm:pt>
    <dgm:pt modelId="{9651BFFF-29AB-4ED9-8A26-7DC4F2982B8A}" type="sibTrans" cxnId="{ECBECB3C-C586-42B9-B925-FF24DF46904A}">
      <dgm:prSet/>
      <dgm:spPr/>
      <dgm:t>
        <a:bodyPr/>
        <a:lstStyle/>
        <a:p>
          <a:endParaRPr lang="en-US"/>
        </a:p>
      </dgm:t>
    </dgm:pt>
    <dgm:pt modelId="{B686D0DB-0FF2-455E-ABC7-3A039BBCFD39}">
      <dgm:prSet/>
      <dgm:spPr/>
      <dgm:t>
        <a:bodyPr/>
        <a:lstStyle/>
        <a:p>
          <a:pPr>
            <a:lnSpc>
              <a:spcPct val="100000"/>
            </a:lnSpc>
          </a:pPr>
          <a:r>
            <a:rPr lang="en-US"/>
            <a:t>80% of consumers read reviews and recommendations before hiring someone, therefore it is important to develop a network through those channels as well.</a:t>
          </a:r>
        </a:p>
      </dgm:t>
    </dgm:pt>
    <dgm:pt modelId="{A8B6B89C-7D55-4AAD-A9D7-902C09E1AA46}" type="parTrans" cxnId="{71F9F6D4-646F-472A-A966-911B78B1F655}">
      <dgm:prSet/>
      <dgm:spPr/>
      <dgm:t>
        <a:bodyPr/>
        <a:lstStyle/>
        <a:p>
          <a:endParaRPr lang="en-US"/>
        </a:p>
      </dgm:t>
    </dgm:pt>
    <dgm:pt modelId="{10946E31-8951-4C76-8193-EC96212480C6}" type="sibTrans" cxnId="{71F9F6D4-646F-472A-A966-911B78B1F655}">
      <dgm:prSet/>
      <dgm:spPr/>
      <dgm:t>
        <a:bodyPr/>
        <a:lstStyle/>
        <a:p>
          <a:endParaRPr lang="en-US"/>
        </a:p>
      </dgm:t>
    </dgm:pt>
    <dgm:pt modelId="{1D0C1538-2070-497A-972C-4D2452D9F3E6}" type="pres">
      <dgm:prSet presAssocID="{AE64999C-436E-440C-94DA-D89A0BB2739B}" presName="root" presStyleCnt="0">
        <dgm:presLayoutVars>
          <dgm:dir/>
          <dgm:resizeHandles val="exact"/>
        </dgm:presLayoutVars>
      </dgm:prSet>
      <dgm:spPr/>
    </dgm:pt>
    <dgm:pt modelId="{7780D44C-E39B-4E95-8E23-2033C4CDF444}" type="pres">
      <dgm:prSet presAssocID="{1C426921-764A-44A3-8369-6DE7E6A0428C}" presName="compNode" presStyleCnt="0"/>
      <dgm:spPr/>
    </dgm:pt>
    <dgm:pt modelId="{2FD726D1-5693-4889-A132-09837ED83379}" type="pres">
      <dgm:prSet presAssocID="{1C426921-764A-44A3-8369-6DE7E6A0428C}" presName="bgRect" presStyleLbl="bgShp" presStyleIdx="0" presStyleCnt="4"/>
      <dgm:spPr/>
    </dgm:pt>
    <dgm:pt modelId="{A80EC166-AFE9-48EA-9503-16E54168F66A}" type="pres">
      <dgm:prSet presAssocID="{1C426921-764A-44A3-8369-6DE7E6A042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rection"/>
        </a:ext>
      </dgm:extLst>
    </dgm:pt>
    <dgm:pt modelId="{EC7CE5E3-E4B4-4799-AFCB-74FEE96BEC65}" type="pres">
      <dgm:prSet presAssocID="{1C426921-764A-44A3-8369-6DE7E6A0428C}" presName="spaceRect" presStyleCnt="0"/>
      <dgm:spPr/>
    </dgm:pt>
    <dgm:pt modelId="{C512F02A-6EF2-4E1D-A83E-BCE44F9AF090}" type="pres">
      <dgm:prSet presAssocID="{1C426921-764A-44A3-8369-6DE7E6A0428C}" presName="parTx" presStyleLbl="revTx" presStyleIdx="0" presStyleCnt="4">
        <dgm:presLayoutVars>
          <dgm:chMax val="0"/>
          <dgm:chPref val="0"/>
        </dgm:presLayoutVars>
      </dgm:prSet>
      <dgm:spPr/>
    </dgm:pt>
    <dgm:pt modelId="{B5319DC5-9532-435A-BBAA-4AD63A825AF0}" type="pres">
      <dgm:prSet presAssocID="{D31904AD-29AF-45B6-958F-BB21CA6FBE3D}" presName="sibTrans" presStyleCnt="0"/>
      <dgm:spPr/>
    </dgm:pt>
    <dgm:pt modelId="{90FFFDFA-8423-4188-9418-87513938BADC}" type="pres">
      <dgm:prSet presAssocID="{176C02C6-4924-4F77-92FC-E9C1E559241C}" presName="compNode" presStyleCnt="0"/>
      <dgm:spPr/>
    </dgm:pt>
    <dgm:pt modelId="{612D9F9F-B1C6-4642-9C3E-7501F2CAC6DD}" type="pres">
      <dgm:prSet presAssocID="{176C02C6-4924-4F77-92FC-E9C1E559241C}" presName="bgRect" presStyleLbl="bgShp" presStyleIdx="1" presStyleCnt="4"/>
      <dgm:spPr/>
    </dgm:pt>
    <dgm:pt modelId="{8083092F-62CE-4053-B1BD-04057780DAA9}" type="pres">
      <dgm:prSet presAssocID="{176C02C6-4924-4F77-92FC-E9C1E55924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ical scene"/>
        </a:ext>
      </dgm:extLst>
    </dgm:pt>
    <dgm:pt modelId="{285EA601-68EE-44B1-925E-BEF98F1C2E69}" type="pres">
      <dgm:prSet presAssocID="{176C02C6-4924-4F77-92FC-E9C1E559241C}" presName="spaceRect" presStyleCnt="0"/>
      <dgm:spPr/>
    </dgm:pt>
    <dgm:pt modelId="{E63919E0-1EAC-43BD-8308-C8F9BE2EDA0C}" type="pres">
      <dgm:prSet presAssocID="{176C02C6-4924-4F77-92FC-E9C1E559241C}" presName="parTx" presStyleLbl="revTx" presStyleIdx="1" presStyleCnt="4">
        <dgm:presLayoutVars>
          <dgm:chMax val="0"/>
          <dgm:chPref val="0"/>
        </dgm:presLayoutVars>
      </dgm:prSet>
      <dgm:spPr/>
    </dgm:pt>
    <dgm:pt modelId="{BBDCD543-9CBC-45AC-A161-A5A2E8E6059F}" type="pres">
      <dgm:prSet presAssocID="{FE8511DF-0F09-4B97-8707-A3129236C927}" presName="sibTrans" presStyleCnt="0"/>
      <dgm:spPr/>
    </dgm:pt>
    <dgm:pt modelId="{F78249CC-9657-4952-9CA7-17DFDD82BFE8}" type="pres">
      <dgm:prSet presAssocID="{E94D9402-5FC3-4535-B434-B679FD435519}" presName="compNode" presStyleCnt="0"/>
      <dgm:spPr/>
    </dgm:pt>
    <dgm:pt modelId="{0F7F3178-8135-449B-A2EA-70CB4AD17032}" type="pres">
      <dgm:prSet presAssocID="{E94D9402-5FC3-4535-B434-B679FD435519}" presName="bgRect" presStyleLbl="bgShp" presStyleIdx="2" presStyleCnt="4"/>
      <dgm:spPr/>
    </dgm:pt>
    <dgm:pt modelId="{7D056D95-ECE2-4EF4-8F72-66B158B1F828}" type="pres">
      <dgm:prSet presAssocID="{E94D9402-5FC3-4535-B434-B679FD4355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ions"/>
        </a:ext>
      </dgm:extLst>
    </dgm:pt>
    <dgm:pt modelId="{D423A69C-AB29-4BAB-B599-FD25FB6B6A76}" type="pres">
      <dgm:prSet presAssocID="{E94D9402-5FC3-4535-B434-B679FD435519}" presName="spaceRect" presStyleCnt="0"/>
      <dgm:spPr/>
    </dgm:pt>
    <dgm:pt modelId="{D19D32BD-34A6-4A30-8379-9328ADEADD18}" type="pres">
      <dgm:prSet presAssocID="{E94D9402-5FC3-4535-B434-B679FD435519}" presName="parTx" presStyleLbl="revTx" presStyleIdx="2" presStyleCnt="4" custScaleY="163056">
        <dgm:presLayoutVars>
          <dgm:chMax val="0"/>
          <dgm:chPref val="0"/>
        </dgm:presLayoutVars>
      </dgm:prSet>
      <dgm:spPr/>
    </dgm:pt>
    <dgm:pt modelId="{26FCCCDB-76F8-4484-A9B9-E8D7DD6A8324}" type="pres">
      <dgm:prSet presAssocID="{9651BFFF-29AB-4ED9-8A26-7DC4F2982B8A}" presName="sibTrans" presStyleCnt="0"/>
      <dgm:spPr/>
    </dgm:pt>
    <dgm:pt modelId="{AE59117C-177F-41D8-BDB5-292B93768795}" type="pres">
      <dgm:prSet presAssocID="{B686D0DB-0FF2-455E-ABC7-3A039BBCFD39}" presName="compNode" presStyleCnt="0"/>
      <dgm:spPr/>
    </dgm:pt>
    <dgm:pt modelId="{F80A6D22-ED98-4E47-AF23-33054D4F4F33}" type="pres">
      <dgm:prSet presAssocID="{B686D0DB-0FF2-455E-ABC7-3A039BBCFD39}" presName="bgRect" presStyleLbl="bgShp" presStyleIdx="3" presStyleCnt="4"/>
      <dgm:spPr/>
    </dgm:pt>
    <dgm:pt modelId="{D655F8BE-04B1-4B34-A890-B65402380E6B}" type="pres">
      <dgm:prSet presAssocID="{B686D0DB-0FF2-455E-ABC7-3A039BBCFD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Network"/>
        </a:ext>
      </dgm:extLst>
    </dgm:pt>
    <dgm:pt modelId="{8460A327-D0F8-47ED-AE34-C307918B2D17}" type="pres">
      <dgm:prSet presAssocID="{B686D0DB-0FF2-455E-ABC7-3A039BBCFD39}" presName="spaceRect" presStyleCnt="0"/>
      <dgm:spPr/>
    </dgm:pt>
    <dgm:pt modelId="{A1ADCD7E-ED1D-49A9-840F-96BBF87F7B9D}" type="pres">
      <dgm:prSet presAssocID="{B686D0DB-0FF2-455E-ABC7-3A039BBCFD39}" presName="parTx" presStyleLbl="revTx" presStyleIdx="3" presStyleCnt="4">
        <dgm:presLayoutVars>
          <dgm:chMax val="0"/>
          <dgm:chPref val="0"/>
        </dgm:presLayoutVars>
      </dgm:prSet>
      <dgm:spPr/>
    </dgm:pt>
  </dgm:ptLst>
  <dgm:cxnLst>
    <dgm:cxn modelId="{A751B00A-84A5-45E4-BC24-A0E577041C30}" srcId="{AE64999C-436E-440C-94DA-D89A0BB2739B}" destId="{176C02C6-4924-4F77-92FC-E9C1E559241C}" srcOrd="1" destOrd="0" parTransId="{D16DBA06-5767-441C-A092-4E016065E35C}" sibTransId="{FE8511DF-0F09-4B97-8707-A3129236C927}"/>
    <dgm:cxn modelId="{4671AE1A-2809-4F20-BC6D-2A81F565C1BB}" type="presOf" srcId="{AE64999C-436E-440C-94DA-D89A0BB2739B}" destId="{1D0C1538-2070-497A-972C-4D2452D9F3E6}" srcOrd="0" destOrd="0" presId="urn:microsoft.com/office/officeart/2018/2/layout/IconVerticalSolidList"/>
    <dgm:cxn modelId="{ECBECB3C-C586-42B9-B925-FF24DF46904A}" srcId="{AE64999C-436E-440C-94DA-D89A0BB2739B}" destId="{E94D9402-5FC3-4535-B434-B679FD435519}" srcOrd="2" destOrd="0" parTransId="{05C9D807-6B85-48ED-82AB-4AA5531ED0BF}" sibTransId="{9651BFFF-29AB-4ED9-8A26-7DC4F2982B8A}"/>
    <dgm:cxn modelId="{A60FA55F-046B-4794-A870-F664D5FCCE7F}" type="presOf" srcId="{176C02C6-4924-4F77-92FC-E9C1E559241C}" destId="{E63919E0-1EAC-43BD-8308-C8F9BE2EDA0C}" srcOrd="0" destOrd="0" presId="urn:microsoft.com/office/officeart/2018/2/layout/IconVerticalSolidList"/>
    <dgm:cxn modelId="{AE59115A-FC09-49A0-B276-5EC5B09016F0}" type="presOf" srcId="{1C426921-764A-44A3-8369-6DE7E6A0428C}" destId="{C512F02A-6EF2-4E1D-A83E-BCE44F9AF090}" srcOrd="0" destOrd="0" presId="urn:microsoft.com/office/officeart/2018/2/layout/IconVerticalSolidList"/>
    <dgm:cxn modelId="{6EBAB98D-ED0D-4C05-988A-ECD4BC46E5FB}" srcId="{AE64999C-436E-440C-94DA-D89A0BB2739B}" destId="{1C426921-764A-44A3-8369-6DE7E6A0428C}" srcOrd="0" destOrd="0" parTransId="{DA5B92E1-7B9C-4411-A2B1-D1B84A3D6247}" sibTransId="{D31904AD-29AF-45B6-958F-BB21CA6FBE3D}"/>
    <dgm:cxn modelId="{8D24BCAC-C753-4554-8630-5239AF4A7D40}" type="presOf" srcId="{B686D0DB-0FF2-455E-ABC7-3A039BBCFD39}" destId="{A1ADCD7E-ED1D-49A9-840F-96BBF87F7B9D}" srcOrd="0" destOrd="0" presId="urn:microsoft.com/office/officeart/2018/2/layout/IconVerticalSolidList"/>
    <dgm:cxn modelId="{71F9F6D4-646F-472A-A966-911B78B1F655}" srcId="{AE64999C-436E-440C-94DA-D89A0BB2739B}" destId="{B686D0DB-0FF2-455E-ABC7-3A039BBCFD39}" srcOrd="3" destOrd="0" parTransId="{A8B6B89C-7D55-4AAD-A9D7-902C09E1AA46}" sibTransId="{10946E31-8951-4C76-8193-EC96212480C6}"/>
    <dgm:cxn modelId="{0B778EF8-A4ED-4AC4-B22E-FADFAB0E5B88}" type="presOf" srcId="{E94D9402-5FC3-4535-B434-B679FD435519}" destId="{D19D32BD-34A6-4A30-8379-9328ADEADD18}" srcOrd="0" destOrd="0" presId="urn:microsoft.com/office/officeart/2018/2/layout/IconVerticalSolidList"/>
    <dgm:cxn modelId="{FE6A3931-40C2-4037-8426-628FA2C956E2}" type="presParOf" srcId="{1D0C1538-2070-497A-972C-4D2452D9F3E6}" destId="{7780D44C-E39B-4E95-8E23-2033C4CDF444}" srcOrd="0" destOrd="0" presId="urn:microsoft.com/office/officeart/2018/2/layout/IconVerticalSolidList"/>
    <dgm:cxn modelId="{CB594873-D3B5-4026-84AD-A3092C7810F9}" type="presParOf" srcId="{7780D44C-E39B-4E95-8E23-2033C4CDF444}" destId="{2FD726D1-5693-4889-A132-09837ED83379}" srcOrd="0" destOrd="0" presId="urn:microsoft.com/office/officeart/2018/2/layout/IconVerticalSolidList"/>
    <dgm:cxn modelId="{309C123D-28BB-4397-8034-3C32CF539D6B}" type="presParOf" srcId="{7780D44C-E39B-4E95-8E23-2033C4CDF444}" destId="{A80EC166-AFE9-48EA-9503-16E54168F66A}" srcOrd="1" destOrd="0" presId="urn:microsoft.com/office/officeart/2018/2/layout/IconVerticalSolidList"/>
    <dgm:cxn modelId="{F0BF176D-C9FE-48A7-BCEF-250F92B1EBE2}" type="presParOf" srcId="{7780D44C-E39B-4E95-8E23-2033C4CDF444}" destId="{EC7CE5E3-E4B4-4799-AFCB-74FEE96BEC65}" srcOrd="2" destOrd="0" presId="urn:microsoft.com/office/officeart/2018/2/layout/IconVerticalSolidList"/>
    <dgm:cxn modelId="{002F9A5C-93E4-42F7-ADE0-36447EB06C72}" type="presParOf" srcId="{7780D44C-E39B-4E95-8E23-2033C4CDF444}" destId="{C512F02A-6EF2-4E1D-A83E-BCE44F9AF090}" srcOrd="3" destOrd="0" presId="urn:microsoft.com/office/officeart/2018/2/layout/IconVerticalSolidList"/>
    <dgm:cxn modelId="{83DA8EC6-DBAC-4302-B970-8CE70C551732}" type="presParOf" srcId="{1D0C1538-2070-497A-972C-4D2452D9F3E6}" destId="{B5319DC5-9532-435A-BBAA-4AD63A825AF0}" srcOrd="1" destOrd="0" presId="urn:microsoft.com/office/officeart/2018/2/layout/IconVerticalSolidList"/>
    <dgm:cxn modelId="{91A0F98D-81AB-47A2-8BD7-7F1715CD5440}" type="presParOf" srcId="{1D0C1538-2070-497A-972C-4D2452D9F3E6}" destId="{90FFFDFA-8423-4188-9418-87513938BADC}" srcOrd="2" destOrd="0" presId="urn:microsoft.com/office/officeart/2018/2/layout/IconVerticalSolidList"/>
    <dgm:cxn modelId="{8C13AD84-A135-4BEB-A4E0-32D2EC8C0376}" type="presParOf" srcId="{90FFFDFA-8423-4188-9418-87513938BADC}" destId="{612D9F9F-B1C6-4642-9C3E-7501F2CAC6DD}" srcOrd="0" destOrd="0" presId="urn:microsoft.com/office/officeart/2018/2/layout/IconVerticalSolidList"/>
    <dgm:cxn modelId="{BEBE4A14-4FDF-40D9-9071-249B4CB9EBEC}" type="presParOf" srcId="{90FFFDFA-8423-4188-9418-87513938BADC}" destId="{8083092F-62CE-4053-B1BD-04057780DAA9}" srcOrd="1" destOrd="0" presId="urn:microsoft.com/office/officeart/2018/2/layout/IconVerticalSolidList"/>
    <dgm:cxn modelId="{9F964D07-3F1F-4B1F-BB38-73B1203B1F4F}" type="presParOf" srcId="{90FFFDFA-8423-4188-9418-87513938BADC}" destId="{285EA601-68EE-44B1-925E-BEF98F1C2E69}" srcOrd="2" destOrd="0" presId="urn:microsoft.com/office/officeart/2018/2/layout/IconVerticalSolidList"/>
    <dgm:cxn modelId="{B80DAED2-0D51-4889-8CBF-9DE411531CDA}" type="presParOf" srcId="{90FFFDFA-8423-4188-9418-87513938BADC}" destId="{E63919E0-1EAC-43BD-8308-C8F9BE2EDA0C}" srcOrd="3" destOrd="0" presId="urn:microsoft.com/office/officeart/2018/2/layout/IconVerticalSolidList"/>
    <dgm:cxn modelId="{B16D7856-600D-4F7E-96E0-81B62BEBF50F}" type="presParOf" srcId="{1D0C1538-2070-497A-972C-4D2452D9F3E6}" destId="{BBDCD543-9CBC-45AC-A161-A5A2E8E6059F}" srcOrd="3" destOrd="0" presId="urn:microsoft.com/office/officeart/2018/2/layout/IconVerticalSolidList"/>
    <dgm:cxn modelId="{CDBB4B2F-826F-4539-B1AB-06D2D2E48EB5}" type="presParOf" srcId="{1D0C1538-2070-497A-972C-4D2452D9F3E6}" destId="{F78249CC-9657-4952-9CA7-17DFDD82BFE8}" srcOrd="4" destOrd="0" presId="urn:microsoft.com/office/officeart/2018/2/layout/IconVerticalSolidList"/>
    <dgm:cxn modelId="{D2C55D7E-6AE2-4E63-9B1F-79564B82111E}" type="presParOf" srcId="{F78249CC-9657-4952-9CA7-17DFDD82BFE8}" destId="{0F7F3178-8135-449B-A2EA-70CB4AD17032}" srcOrd="0" destOrd="0" presId="urn:microsoft.com/office/officeart/2018/2/layout/IconVerticalSolidList"/>
    <dgm:cxn modelId="{D62D9B5B-A600-47F2-B93C-990B99CEB9FD}" type="presParOf" srcId="{F78249CC-9657-4952-9CA7-17DFDD82BFE8}" destId="{7D056D95-ECE2-4EF4-8F72-66B158B1F828}" srcOrd="1" destOrd="0" presId="urn:microsoft.com/office/officeart/2018/2/layout/IconVerticalSolidList"/>
    <dgm:cxn modelId="{02185E08-326E-410D-B885-0C788A1A83CE}" type="presParOf" srcId="{F78249CC-9657-4952-9CA7-17DFDD82BFE8}" destId="{D423A69C-AB29-4BAB-B599-FD25FB6B6A76}" srcOrd="2" destOrd="0" presId="urn:microsoft.com/office/officeart/2018/2/layout/IconVerticalSolidList"/>
    <dgm:cxn modelId="{03E9E7D0-67ED-452A-A24B-F22B416C828D}" type="presParOf" srcId="{F78249CC-9657-4952-9CA7-17DFDD82BFE8}" destId="{D19D32BD-34A6-4A30-8379-9328ADEADD18}" srcOrd="3" destOrd="0" presId="urn:microsoft.com/office/officeart/2018/2/layout/IconVerticalSolidList"/>
    <dgm:cxn modelId="{5289429C-2A6C-45D5-91FD-107AE5A3577F}" type="presParOf" srcId="{1D0C1538-2070-497A-972C-4D2452D9F3E6}" destId="{26FCCCDB-76F8-4484-A9B9-E8D7DD6A8324}" srcOrd="5" destOrd="0" presId="urn:microsoft.com/office/officeart/2018/2/layout/IconVerticalSolidList"/>
    <dgm:cxn modelId="{259A1195-F1A5-4734-A4A8-3C1F23C9EA07}" type="presParOf" srcId="{1D0C1538-2070-497A-972C-4D2452D9F3E6}" destId="{AE59117C-177F-41D8-BDB5-292B93768795}" srcOrd="6" destOrd="0" presId="urn:microsoft.com/office/officeart/2018/2/layout/IconVerticalSolidList"/>
    <dgm:cxn modelId="{EBC71825-9EFC-4F69-A8C8-A50AEE6F213D}" type="presParOf" srcId="{AE59117C-177F-41D8-BDB5-292B93768795}" destId="{F80A6D22-ED98-4E47-AF23-33054D4F4F33}" srcOrd="0" destOrd="0" presId="urn:microsoft.com/office/officeart/2018/2/layout/IconVerticalSolidList"/>
    <dgm:cxn modelId="{B040016C-672B-4F10-9394-5342104B7E48}" type="presParOf" srcId="{AE59117C-177F-41D8-BDB5-292B93768795}" destId="{D655F8BE-04B1-4B34-A890-B65402380E6B}" srcOrd="1" destOrd="0" presId="urn:microsoft.com/office/officeart/2018/2/layout/IconVerticalSolidList"/>
    <dgm:cxn modelId="{7311FBDF-2C06-4949-AD61-B8E3553AEA52}" type="presParOf" srcId="{AE59117C-177F-41D8-BDB5-292B93768795}" destId="{8460A327-D0F8-47ED-AE34-C307918B2D17}" srcOrd="2" destOrd="0" presId="urn:microsoft.com/office/officeart/2018/2/layout/IconVerticalSolidList"/>
    <dgm:cxn modelId="{4B1C58CF-1911-4883-97AA-06496B6868DB}" type="presParOf" srcId="{AE59117C-177F-41D8-BDB5-292B93768795}" destId="{A1ADCD7E-ED1D-49A9-840F-96BBF87F7B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90ECB1-4CBC-47C9-9B24-B2928627B6F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2D51809-4D72-4DA3-83E1-D68CC98CD633}">
      <dgm:prSet custT="1"/>
      <dgm:spPr/>
      <dgm:t>
        <a:bodyPr/>
        <a:lstStyle/>
        <a:p>
          <a:pPr>
            <a:lnSpc>
              <a:spcPct val="100000"/>
            </a:lnSpc>
          </a:pPr>
          <a:r>
            <a:rPr lang="en-US" sz="2000" dirty="0"/>
            <a:t>Most of them complained about the houseboats' accommodations. </a:t>
          </a:r>
        </a:p>
      </dgm:t>
    </dgm:pt>
    <dgm:pt modelId="{A312B55A-A658-4260-A10B-B43507B03FCA}" type="parTrans" cxnId="{FBB7642C-D672-43EE-B920-463545349A5E}">
      <dgm:prSet/>
      <dgm:spPr/>
      <dgm:t>
        <a:bodyPr/>
        <a:lstStyle/>
        <a:p>
          <a:endParaRPr lang="en-US"/>
        </a:p>
      </dgm:t>
    </dgm:pt>
    <dgm:pt modelId="{6B68CC3B-446C-4EAA-9916-9B53395ED7B5}" type="sibTrans" cxnId="{FBB7642C-D672-43EE-B920-463545349A5E}">
      <dgm:prSet/>
      <dgm:spPr/>
      <dgm:t>
        <a:bodyPr/>
        <a:lstStyle/>
        <a:p>
          <a:endParaRPr lang="en-US"/>
        </a:p>
      </dgm:t>
    </dgm:pt>
    <dgm:pt modelId="{52EA7D57-58F6-433C-BFB6-7322C962939B}">
      <dgm:prSet custT="1"/>
      <dgm:spPr/>
      <dgm:t>
        <a:bodyPr/>
        <a:lstStyle/>
        <a:p>
          <a:pPr>
            <a:lnSpc>
              <a:spcPct val="100000"/>
            </a:lnSpc>
          </a:pPr>
          <a:r>
            <a:rPr lang="en-US" sz="2000" dirty="0"/>
            <a:t>Additionally, they did not like how the driver was acting. </a:t>
          </a:r>
        </a:p>
      </dgm:t>
    </dgm:pt>
    <dgm:pt modelId="{7029741E-FFA3-4AFB-8BA5-D3E48BA92EE0}" type="parTrans" cxnId="{449EE740-AD81-4C8D-8114-05EC736006AB}">
      <dgm:prSet/>
      <dgm:spPr/>
      <dgm:t>
        <a:bodyPr/>
        <a:lstStyle/>
        <a:p>
          <a:endParaRPr lang="en-US"/>
        </a:p>
      </dgm:t>
    </dgm:pt>
    <dgm:pt modelId="{1C2281DB-D45E-4023-91A3-B4A56C93D9C5}" type="sibTrans" cxnId="{449EE740-AD81-4C8D-8114-05EC736006AB}">
      <dgm:prSet/>
      <dgm:spPr/>
      <dgm:t>
        <a:bodyPr/>
        <a:lstStyle/>
        <a:p>
          <a:endParaRPr lang="en-US"/>
        </a:p>
      </dgm:t>
    </dgm:pt>
    <dgm:pt modelId="{D5A2697B-16E1-48B0-BE68-3CA0CADD8D82}">
      <dgm:prSet custT="1"/>
      <dgm:spPr/>
      <dgm:t>
        <a:bodyPr/>
        <a:lstStyle/>
        <a:p>
          <a:pPr>
            <a:lnSpc>
              <a:spcPct val="100000"/>
            </a:lnSpc>
          </a:pPr>
          <a:r>
            <a:rPr lang="en-US" sz="1800" dirty="0"/>
            <a:t>One of them stated: "We are so exhausted from travelling that we are not in the mood to call Paradise Holidays and address our concerns. It will be wonderful if they made a routine check on us, perhaps they could resolve the lodging issues at the very least."</a:t>
          </a:r>
        </a:p>
      </dgm:t>
    </dgm:pt>
    <dgm:pt modelId="{DCA07D18-C74C-449F-A4F9-A336DD5D8875}" type="parTrans" cxnId="{6658BB81-B498-4C2A-9DA9-E92909262BF3}">
      <dgm:prSet/>
      <dgm:spPr/>
      <dgm:t>
        <a:bodyPr/>
        <a:lstStyle/>
        <a:p>
          <a:endParaRPr lang="en-US"/>
        </a:p>
      </dgm:t>
    </dgm:pt>
    <dgm:pt modelId="{463EB8BB-6A12-45AE-BC2F-A9C1CEFD56F0}" type="sibTrans" cxnId="{6658BB81-B498-4C2A-9DA9-E92909262BF3}">
      <dgm:prSet/>
      <dgm:spPr/>
      <dgm:t>
        <a:bodyPr/>
        <a:lstStyle/>
        <a:p>
          <a:endParaRPr lang="en-US"/>
        </a:p>
      </dgm:t>
    </dgm:pt>
    <dgm:pt modelId="{16185F72-B5CE-4631-A0CE-38897DF3BD51}" type="pres">
      <dgm:prSet presAssocID="{E490ECB1-4CBC-47C9-9B24-B2928627B6F1}" presName="root" presStyleCnt="0">
        <dgm:presLayoutVars>
          <dgm:dir/>
          <dgm:resizeHandles val="exact"/>
        </dgm:presLayoutVars>
      </dgm:prSet>
      <dgm:spPr/>
    </dgm:pt>
    <dgm:pt modelId="{3E35717A-BB9A-46BE-95A9-28DE8D077E76}" type="pres">
      <dgm:prSet presAssocID="{52D51809-4D72-4DA3-83E1-D68CC98CD633}" presName="compNode" presStyleCnt="0"/>
      <dgm:spPr/>
    </dgm:pt>
    <dgm:pt modelId="{31E2DC2F-17A0-4D69-A65F-7ABA56719A23}" type="pres">
      <dgm:prSet presAssocID="{52D51809-4D72-4DA3-83E1-D68CC98CD6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ug boat"/>
        </a:ext>
      </dgm:extLst>
    </dgm:pt>
    <dgm:pt modelId="{C7544476-2907-4C28-B725-4A1020B8A1BA}" type="pres">
      <dgm:prSet presAssocID="{52D51809-4D72-4DA3-83E1-D68CC98CD633}" presName="spaceRect" presStyleCnt="0"/>
      <dgm:spPr/>
    </dgm:pt>
    <dgm:pt modelId="{07CE506C-9638-4E84-BD06-B82BAEA426E9}" type="pres">
      <dgm:prSet presAssocID="{52D51809-4D72-4DA3-83E1-D68CC98CD633}" presName="textRect" presStyleLbl="revTx" presStyleIdx="0" presStyleCnt="3" custScaleX="133086" custLinFactNeighborX="1797" custLinFactNeighborY="-30586">
        <dgm:presLayoutVars>
          <dgm:chMax val="1"/>
          <dgm:chPref val="1"/>
        </dgm:presLayoutVars>
      </dgm:prSet>
      <dgm:spPr/>
    </dgm:pt>
    <dgm:pt modelId="{37B3DE53-472E-46E5-9E1E-019DE0DD894B}" type="pres">
      <dgm:prSet presAssocID="{6B68CC3B-446C-4EAA-9916-9B53395ED7B5}" presName="sibTrans" presStyleCnt="0"/>
      <dgm:spPr/>
    </dgm:pt>
    <dgm:pt modelId="{A02267B3-265E-4326-97AC-32ABBAF48BE1}" type="pres">
      <dgm:prSet presAssocID="{52EA7D57-58F6-433C-BFB6-7322C962939B}" presName="compNode" presStyleCnt="0"/>
      <dgm:spPr/>
    </dgm:pt>
    <dgm:pt modelId="{48452663-4593-494B-8395-312059B49DF5}" type="pres">
      <dgm:prSet presAssocID="{52EA7D57-58F6-433C-BFB6-7322C962939B}" presName="iconRect" presStyleLbl="node1" presStyleIdx="1" presStyleCnt="3" custLinFactNeighborX="68243" custLinFactNeighborY="-99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ooter"/>
        </a:ext>
      </dgm:extLst>
    </dgm:pt>
    <dgm:pt modelId="{CF75E7A4-7B47-43C6-80EF-80E6D42FA166}" type="pres">
      <dgm:prSet presAssocID="{52EA7D57-58F6-433C-BFB6-7322C962939B}" presName="spaceRect" presStyleCnt="0"/>
      <dgm:spPr/>
    </dgm:pt>
    <dgm:pt modelId="{6EF9C2B5-74FA-4346-8174-7259641B7FD5}" type="pres">
      <dgm:prSet presAssocID="{52EA7D57-58F6-433C-BFB6-7322C962939B}" presName="textRect" presStyleLbl="revTx" presStyleIdx="1" presStyleCnt="3" custLinFactNeighborX="33660" custLinFactNeighborY="-9129">
        <dgm:presLayoutVars>
          <dgm:chMax val="1"/>
          <dgm:chPref val="1"/>
        </dgm:presLayoutVars>
      </dgm:prSet>
      <dgm:spPr/>
    </dgm:pt>
    <dgm:pt modelId="{EB06B61F-3D7E-4B07-B68F-961BEAF537B8}" type="pres">
      <dgm:prSet presAssocID="{1C2281DB-D45E-4023-91A3-B4A56C93D9C5}" presName="sibTrans" presStyleCnt="0"/>
      <dgm:spPr/>
    </dgm:pt>
    <dgm:pt modelId="{F7BEBA63-F256-41AB-A966-A3C2AD32E8DF}" type="pres">
      <dgm:prSet presAssocID="{D5A2697B-16E1-48B0-BE68-3CA0CADD8D82}" presName="compNode" presStyleCnt="0"/>
      <dgm:spPr/>
    </dgm:pt>
    <dgm:pt modelId="{E6E0E886-2F7B-410C-B301-B4DC83F05A9C}" type="pres">
      <dgm:prSet presAssocID="{D5A2697B-16E1-48B0-BE68-3CA0CADD8D82}" presName="iconRect" presStyleLbl="node1" presStyleIdx="2" presStyleCnt="3" custLinFactNeighborX="10096" custLinFactNeighborY="2662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opical scene"/>
        </a:ext>
      </dgm:extLst>
    </dgm:pt>
    <dgm:pt modelId="{F792BBBE-92F6-477D-9928-1720FB2FBBD2}" type="pres">
      <dgm:prSet presAssocID="{D5A2697B-16E1-48B0-BE68-3CA0CADD8D82}" presName="spaceRect" presStyleCnt="0"/>
      <dgm:spPr/>
    </dgm:pt>
    <dgm:pt modelId="{FB45A926-0A35-4A90-BF3E-D3A239DE5399}" type="pres">
      <dgm:prSet presAssocID="{D5A2697B-16E1-48B0-BE68-3CA0CADD8D82}" presName="textRect" presStyleLbl="revTx" presStyleIdx="2" presStyleCnt="3" custScaleX="358815">
        <dgm:presLayoutVars>
          <dgm:chMax val="1"/>
          <dgm:chPref val="1"/>
        </dgm:presLayoutVars>
      </dgm:prSet>
      <dgm:spPr/>
    </dgm:pt>
  </dgm:ptLst>
  <dgm:cxnLst>
    <dgm:cxn modelId="{FBB7642C-D672-43EE-B920-463545349A5E}" srcId="{E490ECB1-4CBC-47C9-9B24-B2928627B6F1}" destId="{52D51809-4D72-4DA3-83E1-D68CC98CD633}" srcOrd="0" destOrd="0" parTransId="{A312B55A-A658-4260-A10B-B43507B03FCA}" sibTransId="{6B68CC3B-446C-4EAA-9916-9B53395ED7B5}"/>
    <dgm:cxn modelId="{8668F834-6443-4B31-BE83-7A2DA96A3F76}" type="presOf" srcId="{D5A2697B-16E1-48B0-BE68-3CA0CADD8D82}" destId="{FB45A926-0A35-4A90-BF3E-D3A239DE5399}" srcOrd="0" destOrd="0" presId="urn:microsoft.com/office/officeart/2018/2/layout/IconLabelList"/>
    <dgm:cxn modelId="{449EE740-AD81-4C8D-8114-05EC736006AB}" srcId="{E490ECB1-4CBC-47C9-9B24-B2928627B6F1}" destId="{52EA7D57-58F6-433C-BFB6-7322C962939B}" srcOrd="1" destOrd="0" parTransId="{7029741E-FFA3-4AFB-8BA5-D3E48BA92EE0}" sibTransId="{1C2281DB-D45E-4023-91A3-B4A56C93D9C5}"/>
    <dgm:cxn modelId="{2B19D753-F39D-4C7F-85DD-9C137FF4C900}" type="presOf" srcId="{E490ECB1-4CBC-47C9-9B24-B2928627B6F1}" destId="{16185F72-B5CE-4631-A0CE-38897DF3BD51}" srcOrd="0" destOrd="0" presId="urn:microsoft.com/office/officeart/2018/2/layout/IconLabelList"/>
    <dgm:cxn modelId="{6658BB81-B498-4C2A-9DA9-E92909262BF3}" srcId="{E490ECB1-4CBC-47C9-9B24-B2928627B6F1}" destId="{D5A2697B-16E1-48B0-BE68-3CA0CADD8D82}" srcOrd="2" destOrd="0" parTransId="{DCA07D18-C74C-449F-A4F9-A336DD5D8875}" sibTransId="{463EB8BB-6A12-45AE-BC2F-A9C1CEFD56F0}"/>
    <dgm:cxn modelId="{601D6CB3-0C09-4DE4-B7D8-565AAF482C81}" type="presOf" srcId="{52D51809-4D72-4DA3-83E1-D68CC98CD633}" destId="{07CE506C-9638-4E84-BD06-B82BAEA426E9}" srcOrd="0" destOrd="0" presId="urn:microsoft.com/office/officeart/2018/2/layout/IconLabelList"/>
    <dgm:cxn modelId="{8576C1E0-64E9-413F-8BEF-46853ADCAD25}" type="presOf" srcId="{52EA7D57-58F6-433C-BFB6-7322C962939B}" destId="{6EF9C2B5-74FA-4346-8174-7259641B7FD5}" srcOrd="0" destOrd="0" presId="urn:microsoft.com/office/officeart/2018/2/layout/IconLabelList"/>
    <dgm:cxn modelId="{D6C2A7F3-C95C-46D9-BC78-3ACA1E46B91F}" type="presParOf" srcId="{16185F72-B5CE-4631-A0CE-38897DF3BD51}" destId="{3E35717A-BB9A-46BE-95A9-28DE8D077E76}" srcOrd="0" destOrd="0" presId="urn:microsoft.com/office/officeart/2018/2/layout/IconLabelList"/>
    <dgm:cxn modelId="{D6942742-038C-445A-9F81-5F46E3DA4278}" type="presParOf" srcId="{3E35717A-BB9A-46BE-95A9-28DE8D077E76}" destId="{31E2DC2F-17A0-4D69-A65F-7ABA56719A23}" srcOrd="0" destOrd="0" presId="urn:microsoft.com/office/officeart/2018/2/layout/IconLabelList"/>
    <dgm:cxn modelId="{24EAF024-971E-4947-AD36-3C27C2AA1C4B}" type="presParOf" srcId="{3E35717A-BB9A-46BE-95A9-28DE8D077E76}" destId="{C7544476-2907-4C28-B725-4A1020B8A1BA}" srcOrd="1" destOrd="0" presId="urn:microsoft.com/office/officeart/2018/2/layout/IconLabelList"/>
    <dgm:cxn modelId="{53470076-1D19-4E9C-B3D4-BF8C2DE68660}" type="presParOf" srcId="{3E35717A-BB9A-46BE-95A9-28DE8D077E76}" destId="{07CE506C-9638-4E84-BD06-B82BAEA426E9}" srcOrd="2" destOrd="0" presId="urn:microsoft.com/office/officeart/2018/2/layout/IconLabelList"/>
    <dgm:cxn modelId="{6BBF0DD1-76CA-4923-A115-9CC0B1C003E4}" type="presParOf" srcId="{16185F72-B5CE-4631-A0CE-38897DF3BD51}" destId="{37B3DE53-472E-46E5-9E1E-019DE0DD894B}" srcOrd="1" destOrd="0" presId="urn:microsoft.com/office/officeart/2018/2/layout/IconLabelList"/>
    <dgm:cxn modelId="{E7493A11-A0AC-46A0-9BE1-6BF206D1B148}" type="presParOf" srcId="{16185F72-B5CE-4631-A0CE-38897DF3BD51}" destId="{A02267B3-265E-4326-97AC-32ABBAF48BE1}" srcOrd="2" destOrd="0" presId="urn:microsoft.com/office/officeart/2018/2/layout/IconLabelList"/>
    <dgm:cxn modelId="{EBC26E6A-1573-42DA-AAE9-222CDA3E881C}" type="presParOf" srcId="{A02267B3-265E-4326-97AC-32ABBAF48BE1}" destId="{48452663-4593-494B-8395-312059B49DF5}" srcOrd="0" destOrd="0" presId="urn:microsoft.com/office/officeart/2018/2/layout/IconLabelList"/>
    <dgm:cxn modelId="{68574040-755E-43C7-AD03-399E2FC2BF8D}" type="presParOf" srcId="{A02267B3-265E-4326-97AC-32ABBAF48BE1}" destId="{CF75E7A4-7B47-43C6-80EF-80E6D42FA166}" srcOrd="1" destOrd="0" presId="urn:microsoft.com/office/officeart/2018/2/layout/IconLabelList"/>
    <dgm:cxn modelId="{8F4A3B3A-F050-48EA-8087-1560B533E70E}" type="presParOf" srcId="{A02267B3-265E-4326-97AC-32ABBAF48BE1}" destId="{6EF9C2B5-74FA-4346-8174-7259641B7FD5}" srcOrd="2" destOrd="0" presId="urn:microsoft.com/office/officeart/2018/2/layout/IconLabelList"/>
    <dgm:cxn modelId="{AEDB27A1-C2DE-442C-9780-828B65D1B30C}" type="presParOf" srcId="{16185F72-B5CE-4631-A0CE-38897DF3BD51}" destId="{EB06B61F-3D7E-4B07-B68F-961BEAF537B8}" srcOrd="3" destOrd="0" presId="urn:microsoft.com/office/officeart/2018/2/layout/IconLabelList"/>
    <dgm:cxn modelId="{CEB1EB6E-D098-41F7-ABD6-60C3E0786268}" type="presParOf" srcId="{16185F72-B5CE-4631-A0CE-38897DF3BD51}" destId="{F7BEBA63-F256-41AB-A966-A3C2AD32E8DF}" srcOrd="4" destOrd="0" presId="urn:microsoft.com/office/officeart/2018/2/layout/IconLabelList"/>
    <dgm:cxn modelId="{71815EE7-2BAF-4EF8-8E75-597782B1F6EF}" type="presParOf" srcId="{F7BEBA63-F256-41AB-A966-A3C2AD32E8DF}" destId="{E6E0E886-2F7B-410C-B301-B4DC83F05A9C}" srcOrd="0" destOrd="0" presId="urn:microsoft.com/office/officeart/2018/2/layout/IconLabelList"/>
    <dgm:cxn modelId="{1DB7971A-9ABA-4A90-88A7-2D4FC4E2FB93}" type="presParOf" srcId="{F7BEBA63-F256-41AB-A966-A3C2AD32E8DF}" destId="{F792BBBE-92F6-477D-9928-1720FB2FBBD2}" srcOrd="1" destOrd="0" presId="urn:microsoft.com/office/officeart/2018/2/layout/IconLabelList"/>
    <dgm:cxn modelId="{DC2B7F49-BBB2-44F4-A436-E08319B66FD4}" type="presParOf" srcId="{F7BEBA63-F256-41AB-A966-A3C2AD32E8DF}" destId="{FB45A926-0A35-4A90-BF3E-D3A239DE539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026090-D491-468B-8F2A-EA8739FF509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CFB69EB-8A72-4FFD-AC56-4319425829B6}">
      <dgm:prSet custT="1"/>
      <dgm:spPr/>
      <dgm:t>
        <a:bodyPr/>
        <a:lstStyle/>
        <a:p>
          <a:pPr>
            <a:lnSpc>
              <a:spcPct val="100000"/>
            </a:lnSpc>
          </a:pPr>
          <a:r>
            <a:rPr lang="en-US" sz="1600" b="0" i="0" dirty="0"/>
            <a:t>Marketing is the process of making people interested in your product through various strategies like pricing, packaging, positioning (creating a perception), placement and promotion. </a:t>
          </a:r>
          <a:endParaRPr lang="en-US" sz="1600" dirty="0"/>
        </a:p>
      </dgm:t>
    </dgm:pt>
    <dgm:pt modelId="{25E147DA-A7F8-4D5D-B419-660AE899719E}" type="parTrans" cxnId="{09D91592-869A-4CB8-A76D-25C6B063E28A}">
      <dgm:prSet/>
      <dgm:spPr/>
      <dgm:t>
        <a:bodyPr/>
        <a:lstStyle/>
        <a:p>
          <a:endParaRPr lang="en-US"/>
        </a:p>
      </dgm:t>
    </dgm:pt>
    <dgm:pt modelId="{C5F0E67B-8FA1-4FA5-9851-96D45A33BDAA}" type="sibTrans" cxnId="{09D91592-869A-4CB8-A76D-25C6B063E28A}">
      <dgm:prSet/>
      <dgm:spPr/>
      <dgm:t>
        <a:bodyPr/>
        <a:lstStyle/>
        <a:p>
          <a:pPr>
            <a:lnSpc>
              <a:spcPct val="100000"/>
            </a:lnSpc>
          </a:pPr>
          <a:endParaRPr lang="en-US"/>
        </a:p>
      </dgm:t>
    </dgm:pt>
    <dgm:pt modelId="{BCE2BCE5-7259-4FDB-9A41-1006496F4FD5}">
      <dgm:prSet custT="1"/>
      <dgm:spPr/>
      <dgm:t>
        <a:bodyPr/>
        <a:lstStyle/>
        <a:p>
          <a:pPr>
            <a:lnSpc>
              <a:spcPct val="100000"/>
            </a:lnSpc>
          </a:pPr>
          <a:r>
            <a:rPr lang="en-US" sz="1600" b="0" i="0" dirty="0"/>
            <a:t>Sales is the process of selling goods and services. It involves convincing potential customers to buy from your company</a:t>
          </a:r>
          <a:r>
            <a:rPr lang="en-US" sz="1400" b="0" i="0" dirty="0"/>
            <a:t>.</a:t>
          </a:r>
          <a:endParaRPr lang="en-US" sz="1400" dirty="0"/>
        </a:p>
      </dgm:t>
    </dgm:pt>
    <dgm:pt modelId="{D7DDAAED-2CAF-4146-B2F2-E32E20BB1F4D}" type="parTrans" cxnId="{F1E469C2-9C4B-44E7-A7A8-05615D0E087B}">
      <dgm:prSet/>
      <dgm:spPr/>
      <dgm:t>
        <a:bodyPr/>
        <a:lstStyle/>
        <a:p>
          <a:endParaRPr lang="en-US"/>
        </a:p>
      </dgm:t>
    </dgm:pt>
    <dgm:pt modelId="{95A64286-CFC0-40A7-AD8A-2E814B2880E3}" type="sibTrans" cxnId="{F1E469C2-9C4B-44E7-A7A8-05615D0E087B}">
      <dgm:prSet/>
      <dgm:spPr/>
      <dgm:t>
        <a:bodyPr/>
        <a:lstStyle/>
        <a:p>
          <a:pPr>
            <a:lnSpc>
              <a:spcPct val="100000"/>
            </a:lnSpc>
          </a:pPr>
          <a:endParaRPr lang="en-US"/>
        </a:p>
      </dgm:t>
    </dgm:pt>
    <dgm:pt modelId="{60A827FD-0F5C-4379-9534-A8558A9F9F7F}">
      <dgm:prSet custT="1"/>
      <dgm:spPr/>
      <dgm:t>
        <a:bodyPr/>
        <a:lstStyle/>
        <a:p>
          <a:pPr>
            <a:lnSpc>
              <a:spcPct val="100000"/>
            </a:lnSpc>
          </a:pPr>
          <a:r>
            <a:rPr lang="en-US" sz="1600" b="0" i="0" dirty="0"/>
            <a:t>The convincing can be through various means such as explaining your product's benefits, offering discounts or making your product more attractive than that of your competitors. Some common sales generation methods include making cold calls, holding one-on-one meeting with business leads </a:t>
          </a:r>
          <a:r>
            <a:rPr lang="en-US" sz="1600" b="0" i="0" dirty="0" err="1"/>
            <a:t>etc</a:t>
          </a:r>
          <a:r>
            <a:rPr lang="en-US" sz="1600" b="0" i="0" dirty="0"/>
            <a:t> .</a:t>
          </a:r>
          <a:endParaRPr lang="en-US" sz="1600" dirty="0"/>
        </a:p>
      </dgm:t>
    </dgm:pt>
    <dgm:pt modelId="{341E45C8-5CB3-44A8-B228-C3928E894ECA}" type="parTrans" cxnId="{7065E063-BCAE-4AA4-9927-772DD9E2B6C3}">
      <dgm:prSet/>
      <dgm:spPr/>
      <dgm:t>
        <a:bodyPr/>
        <a:lstStyle/>
        <a:p>
          <a:endParaRPr lang="en-US"/>
        </a:p>
      </dgm:t>
    </dgm:pt>
    <dgm:pt modelId="{E3E888FE-E5A0-4499-AE5F-5BB51C58982A}" type="sibTrans" cxnId="{7065E063-BCAE-4AA4-9927-772DD9E2B6C3}">
      <dgm:prSet/>
      <dgm:spPr/>
      <dgm:t>
        <a:bodyPr/>
        <a:lstStyle/>
        <a:p>
          <a:pPr>
            <a:lnSpc>
              <a:spcPct val="100000"/>
            </a:lnSpc>
          </a:pPr>
          <a:endParaRPr lang="en-US"/>
        </a:p>
      </dgm:t>
    </dgm:pt>
    <dgm:pt modelId="{D6BACCD0-1019-4DDE-B208-71DDB9C35FB2}">
      <dgm:prSet custT="1"/>
      <dgm:spPr/>
      <dgm:t>
        <a:bodyPr/>
        <a:lstStyle/>
        <a:p>
          <a:pPr>
            <a:lnSpc>
              <a:spcPct val="100000"/>
            </a:lnSpc>
          </a:pPr>
          <a:r>
            <a:rPr lang="en-US" sz="1600" b="0" i="0" dirty="0"/>
            <a:t>It's all about marketing up until the point where a customer submits an inquiry, but once they receive a call , the focus shifts to sales, which is what ultimately persuades them to purchase our goods.</a:t>
          </a:r>
          <a:endParaRPr lang="en-US" sz="1600" dirty="0"/>
        </a:p>
      </dgm:t>
    </dgm:pt>
    <dgm:pt modelId="{2035EBFF-E524-48B4-998C-BCB8834307D0}" type="parTrans" cxnId="{B4A36AB0-F9D9-4D93-82D0-ECF4A0F3DB59}">
      <dgm:prSet/>
      <dgm:spPr/>
      <dgm:t>
        <a:bodyPr/>
        <a:lstStyle/>
        <a:p>
          <a:endParaRPr lang="en-US"/>
        </a:p>
      </dgm:t>
    </dgm:pt>
    <dgm:pt modelId="{25B18ABC-3D8A-4168-909D-8BF9BD3E0528}" type="sibTrans" cxnId="{B4A36AB0-F9D9-4D93-82D0-ECF4A0F3DB59}">
      <dgm:prSet/>
      <dgm:spPr/>
      <dgm:t>
        <a:bodyPr/>
        <a:lstStyle/>
        <a:p>
          <a:endParaRPr lang="en-US"/>
        </a:p>
      </dgm:t>
    </dgm:pt>
    <dgm:pt modelId="{69A5BFBD-DB35-4A9B-A5F1-98B0EA5A7BA5}" type="pres">
      <dgm:prSet presAssocID="{B1026090-D491-468B-8F2A-EA8739FF5092}" presName="root" presStyleCnt="0">
        <dgm:presLayoutVars>
          <dgm:dir/>
          <dgm:resizeHandles val="exact"/>
        </dgm:presLayoutVars>
      </dgm:prSet>
      <dgm:spPr/>
    </dgm:pt>
    <dgm:pt modelId="{55C28108-6C3D-4933-A766-9A9D42C9D69E}" type="pres">
      <dgm:prSet presAssocID="{B1026090-D491-468B-8F2A-EA8739FF5092}" presName="container" presStyleCnt="0">
        <dgm:presLayoutVars>
          <dgm:dir/>
          <dgm:resizeHandles val="exact"/>
        </dgm:presLayoutVars>
      </dgm:prSet>
      <dgm:spPr/>
    </dgm:pt>
    <dgm:pt modelId="{C3C467C7-2519-40ED-B3CA-84433CD8CC93}" type="pres">
      <dgm:prSet presAssocID="{FCFB69EB-8A72-4FFD-AC56-4319425829B6}" presName="compNode" presStyleCnt="0"/>
      <dgm:spPr/>
    </dgm:pt>
    <dgm:pt modelId="{4625FCB9-4722-423A-A44E-234F8DCBD102}" type="pres">
      <dgm:prSet presAssocID="{FCFB69EB-8A72-4FFD-AC56-4319425829B6}" presName="iconBgRect" presStyleLbl="bgShp" presStyleIdx="0" presStyleCnt="4"/>
      <dgm:spPr/>
    </dgm:pt>
    <dgm:pt modelId="{27B88CE0-0E16-4CB9-B9F2-07C28E21EFBC}" type="pres">
      <dgm:prSet presAssocID="{FCFB69EB-8A72-4FFD-AC56-4319425829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vertising"/>
        </a:ext>
      </dgm:extLst>
    </dgm:pt>
    <dgm:pt modelId="{445F86C0-D819-45DC-8385-D5D78DED185E}" type="pres">
      <dgm:prSet presAssocID="{FCFB69EB-8A72-4FFD-AC56-4319425829B6}" presName="spaceRect" presStyleCnt="0"/>
      <dgm:spPr/>
    </dgm:pt>
    <dgm:pt modelId="{53B08811-71BE-4A9C-8FAB-BB91DD9F5CF2}" type="pres">
      <dgm:prSet presAssocID="{FCFB69EB-8A72-4FFD-AC56-4319425829B6}" presName="textRect" presStyleLbl="revTx" presStyleIdx="0" presStyleCnt="4">
        <dgm:presLayoutVars>
          <dgm:chMax val="1"/>
          <dgm:chPref val="1"/>
        </dgm:presLayoutVars>
      </dgm:prSet>
      <dgm:spPr/>
    </dgm:pt>
    <dgm:pt modelId="{817BB35E-738F-428B-AD71-0A471950709C}" type="pres">
      <dgm:prSet presAssocID="{C5F0E67B-8FA1-4FA5-9851-96D45A33BDAA}" presName="sibTrans" presStyleLbl="sibTrans2D1" presStyleIdx="0" presStyleCnt="0"/>
      <dgm:spPr/>
    </dgm:pt>
    <dgm:pt modelId="{60E37788-D143-4345-A666-1D7AAD0DA682}" type="pres">
      <dgm:prSet presAssocID="{BCE2BCE5-7259-4FDB-9A41-1006496F4FD5}" presName="compNode" presStyleCnt="0"/>
      <dgm:spPr/>
    </dgm:pt>
    <dgm:pt modelId="{1A4FAD2D-5908-4097-9EBB-2C2E1D9C3FC5}" type="pres">
      <dgm:prSet presAssocID="{BCE2BCE5-7259-4FDB-9A41-1006496F4FD5}" presName="iconBgRect" presStyleLbl="bgShp" presStyleIdx="1" presStyleCnt="4"/>
      <dgm:spPr/>
    </dgm:pt>
    <dgm:pt modelId="{724E6436-EF88-4600-9C61-BD3FA87B7101}" type="pres">
      <dgm:prSet presAssocID="{BCE2BCE5-7259-4FDB-9A41-1006496F4FD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22AF4D7B-7471-4DB3-B61C-92C43EA54549}" type="pres">
      <dgm:prSet presAssocID="{BCE2BCE5-7259-4FDB-9A41-1006496F4FD5}" presName="spaceRect" presStyleCnt="0"/>
      <dgm:spPr/>
    </dgm:pt>
    <dgm:pt modelId="{C301B3A0-32FF-4FDB-813C-BF44E3D9FAB7}" type="pres">
      <dgm:prSet presAssocID="{BCE2BCE5-7259-4FDB-9A41-1006496F4FD5}" presName="textRect" presStyleLbl="revTx" presStyleIdx="1" presStyleCnt="4">
        <dgm:presLayoutVars>
          <dgm:chMax val="1"/>
          <dgm:chPref val="1"/>
        </dgm:presLayoutVars>
      </dgm:prSet>
      <dgm:spPr/>
    </dgm:pt>
    <dgm:pt modelId="{BBCBA861-003D-4C26-8725-D843DE083D15}" type="pres">
      <dgm:prSet presAssocID="{95A64286-CFC0-40A7-AD8A-2E814B2880E3}" presName="sibTrans" presStyleLbl="sibTrans2D1" presStyleIdx="0" presStyleCnt="0"/>
      <dgm:spPr/>
    </dgm:pt>
    <dgm:pt modelId="{794365CE-C5DF-4C68-8606-9748F79ED44F}" type="pres">
      <dgm:prSet presAssocID="{60A827FD-0F5C-4379-9534-A8558A9F9F7F}" presName="compNode" presStyleCnt="0"/>
      <dgm:spPr/>
    </dgm:pt>
    <dgm:pt modelId="{B0F22C61-E9B4-402D-8443-C69B772D48DB}" type="pres">
      <dgm:prSet presAssocID="{60A827FD-0F5C-4379-9534-A8558A9F9F7F}" presName="iconBgRect" presStyleLbl="bgShp" presStyleIdx="2" presStyleCnt="4"/>
      <dgm:spPr/>
    </dgm:pt>
    <dgm:pt modelId="{2B8DDA07-263A-4A37-8709-FCDE7B7F4624}" type="pres">
      <dgm:prSet presAssocID="{60A827FD-0F5C-4379-9534-A8558A9F9F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80E27536-5891-430E-9ACB-E3BD81551CA6}" type="pres">
      <dgm:prSet presAssocID="{60A827FD-0F5C-4379-9534-A8558A9F9F7F}" presName="spaceRect" presStyleCnt="0"/>
      <dgm:spPr/>
    </dgm:pt>
    <dgm:pt modelId="{EA0E91C8-BD8B-454C-ABFA-2C268634BAFA}" type="pres">
      <dgm:prSet presAssocID="{60A827FD-0F5C-4379-9534-A8558A9F9F7F}" presName="textRect" presStyleLbl="revTx" presStyleIdx="2" presStyleCnt="4">
        <dgm:presLayoutVars>
          <dgm:chMax val="1"/>
          <dgm:chPref val="1"/>
        </dgm:presLayoutVars>
      </dgm:prSet>
      <dgm:spPr/>
    </dgm:pt>
    <dgm:pt modelId="{8318929C-231E-4FC5-80AA-B53EE37533A4}" type="pres">
      <dgm:prSet presAssocID="{E3E888FE-E5A0-4499-AE5F-5BB51C58982A}" presName="sibTrans" presStyleLbl="sibTrans2D1" presStyleIdx="0" presStyleCnt="0"/>
      <dgm:spPr/>
    </dgm:pt>
    <dgm:pt modelId="{3F185D9A-5808-4352-A32F-32DDD6EB4EF2}" type="pres">
      <dgm:prSet presAssocID="{D6BACCD0-1019-4DDE-B208-71DDB9C35FB2}" presName="compNode" presStyleCnt="0"/>
      <dgm:spPr/>
    </dgm:pt>
    <dgm:pt modelId="{BBDCEF9B-17F4-40F9-A0C5-5E3163C6449E}" type="pres">
      <dgm:prSet presAssocID="{D6BACCD0-1019-4DDE-B208-71DDB9C35FB2}" presName="iconBgRect" presStyleLbl="bgShp" presStyleIdx="3" presStyleCnt="4"/>
      <dgm:spPr/>
    </dgm:pt>
    <dgm:pt modelId="{D76DD1B8-BFFB-4731-94C9-E17E81995036}" type="pres">
      <dgm:prSet presAssocID="{D6BACCD0-1019-4DDE-B208-71DDB9C35F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l center"/>
        </a:ext>
      </dgm:extLst>
    </dgm:pt>
    <dgm:pt modelId="{EB5F7E42-7086-4F96-B401-B78B60969923}" type="pres">
      <dgm:prSet presAssocID="{D6BACCD0-1019-4DDE-B208-71DDB9C35FB2}" presName="spaceRect" presStyleCnt="0"/>
      <dgm:spPr/>
    </dgm:pt>
    <dgm:pt modelId="{959C8630-0CFF-4EFF-A733-69F5E564A499}" type="pres">
      <dgm:prSet presAssocID="{D6BACCD0-1019-4DDE-B208-71DDB9C35FB2}" presName="textRect" presStyleLbl="revTx" presStyleIdx="3" presStyleCnt="4">
        <dgm:presLayoutVars>
          <dgm:chMax val="1"/>
          <dgm:chPref val="1"/>
        </dgm:presLayoutVars>
      </dgm:prSet>
      <dgm:spPr/>
    </dgm:pt>
  </dgm:ptLst>
  <dgm:cxnLst>
    <dgm:cxn modelId="{93149042-67AA-4881-B2C6-3365E1964845}" type="presOf" srcId="{C5F0E67B-8FA1-4FA5-9851-96D45A33BDAA}" destId="{817BB35E-738F-428B-AD71-0A471950709C}" srcOrd="0" destOrd="0" presId="urn:microsoft.com/office/officeart/2018/2/layout/IconCircleList"/>
    <dgm:cxn modelId="{7065E063-BCAE-4AA4-9927-772DD9E2B6C3}" srcId="{B1026090-D491-468B-8F2A-EA8739FF5092}" destId="{60A827FD-0F5C-4379-9534-A8558A9F9F7F}" srcOrd="2" destOrd="0" parTransId="{341E45C8-5CB3-44A8-B228-C3928E894ECA}" sibTransId="{E3E888FE-E5A0-4499-AE5F-5BB51C58982A}"/>
    <dgm:cxn modelId="{D5182745-2945-48C1-A8F0-6849D26FBFA2}" type="presOf" srcId="{60A827FD-0F5C-4379-9534-A8558A9F9F7F}" destId="{EA0E91C8-BD8B-454C-ABFA-2C268634BAFA}" srcOrd="0" destOrd="0" presId="urn:microsoft.com/office/officeart/2018/2/layout/IconCircleList"/>
    <dgm:cxn modelId="{2669384F-4C4D-43FC-89C2-D7A1FF4E92F4}" type="presOf" srcId="{B1026090-D491-468B-8F2A-EA8739FF5092}" destId="{69A5BFBD-DB35-4A9B-A5F1-98B0EA5A7BA5}" srcOrd="0" destOrd="0" presId="urn:microsoft.com/office/officeart/2018/2/layout/IconCircleList"/>
    <dgm:cxn modelId="{0CA65972-BBD0-4E31-9088-ECED8017C591}" type="presOf" srcId="{D6BACCD0-1019-4DDE-B208-71DDB9C35FB2}" destId="{959C8630-0CFF-4EFF-A733-69F5E564A499}" srcOrd="0" destOrd="0" presId="urn:microsoft.com/office/officeart/2018/2/layout/IconCircleList"/>
    <dgm:cxn modelId="{09D91592-869A-4CB8-A76D-25C6B063E28A}" srcId="{B1026090-D491-468B-8F2A-EA8739FF5092}" destId="{FCFB69EB-8A72-4FFD-AC56-4319425829B6}" srcOrd="0" destOrd="0" parTransId="{25E147DA-A7F8-4D5D-B419-660AE899719E}" sibTransId="{C5F0E67B-8FA1-4FA5-9851-96D45A33BDAA}"/>
    <dgm:cxn modelId="{39FD11B0-E305-4ACA-A92B-C1AE2B163862}" type="presOf" srcId="{E3E888FE-E5A0-4499-AE5F-5BB51C58982A}" destId="{8318929C-231E-4FC5-80AA-B53EE37533A4}" srcOrd="0" destOrd="0" presId="urn:microsoft.com/office/officeart/2018/2/layout/IconCircleList"/>
    <dgm:cxn modelId="{B4A36AB0-F9D9-4D93-82D0-ECF4A0F3DB59}" srcId="{B1026090-D491-468B-8F2A-EA8739FF5092}" destId="{D6BACCD0-1019-4DDE-B208-71DDB9C35FB2}" srcOrd="3" destOrd="0" parTransId="{2035EBFF-E524-48B4-998C-BCB8834307D0}" sibTransId="{25B18ABC-3D8A-4168-909D-8BF9BD3E0528}"/>
    <dgm:cxn modelId="{F1E469C2-9C4B-44E7-A7A8-05615D0E087B}" srcId="{B1026090-D491-468B-8F2A-EA8739FF5092}" destId="{BCE2BCE5-7259-4FDB-9A41-1006496F4FD5}" srcOrd="1" destOrd="0" parTransId="{D7DDAAED-2CAF-4146-B2F2-E32E20BB1F4D}" sibTransId="{95A64286-CFC0-40A7-AD8A-2E814B2880E3}"/>
    <dgm:cxn modelId="{E559D8DD-736D-44F4-828C-897CF7CCD779}" type="presOf" srcId="{FCFB69EB-8A72-4FFD-AC56-4319425829B6}" destId="{53B08811-71BE-4A9C-8FAB-BB91DD9F5CF2}" srcOrd="0" destOrd="0" presId="urn:microsoft.com/office/officeart/2018/2/layout/IconCircleList"/>
    <dgm:cxn modelId="{A52950E2-9A1E-45F8-8730-88B90D3A394C}" type="presOf" srcId="{BCE2BCE5-7259-4FDB-9A41-1006496F4FD5}" destId="{C301B3A0-32FF-4FDB-813C-BF44E3D9FAB7}" srcOrd="0" destOrd="0" presId="urn:microsoft.com/office/officeart/2018/2/layout/IconCircleList"/>
    <dgm:cxn modelId="{3349DFF7-B5A5-48CB-A7FC-0B8554EF54B8}" type="presOf" srcId="{95A64286-CFC0-40A7-AD8A-2E814B2880E3}" destId="{BBCBA861-003D-4C26-8725-D843DE083D15}" srcOrd="0" destOrd="0" presId="urn:microsoft.com/office/officeart/2018/2/layout/IconCircleList"/>
    <dgm:cxn modelId="{EBE862A4-6AD3-4C67-89DE-F3AE7CEA6CF1}" type="presParOf" srcId="{69A5BFBD-DB35-4A9B-A5F1-98B0EA5A7BA5}" destId="{55C28108-6C3D-4933-A766-9A9D42C9D69E}" srcOrd="0" destOrd="0" presId="urn:microsoft.com/office/officeart/2018/2/layout/IconCircleList"/>
    <dgm:cxn modelId="{45D84B11-533D-49F2-A0FF-79C83CDB873C}" type="presParOf" srcId="{55C28108-6C3D-4933-A766-9A9D42C9D69E}" destId="{C3C467C7-2519-40ED-B3CA-84433CD8CC93}" srcOrd="0" destOrd="0" presId="urn:microsoft.com/office/officeart/2018/2/layout/IconCircleList"/>
    <dgm:cxn modelId="{A5282B8D-758B-4359-B5EF-DF953822A4BD}" type="presParOf" srcId="{C3C467C7-2519-40ED-B3CA-84433CD8CC93}" destId="{4625FCB9-4722-423A-A44E-234F8DCBD102}" srcOrd="0" destOrd="0" presId="urn:microsoft.com/office/officeart/2018/2/layout/IconCircleList"/>
    <dgm:cxn modelId="{574B061E-EFE7-4BE3-82D9-635560958D67}" type="presParOf" srcId="{C3C467C7-2519-40ED-B3CA-84433CD8CC93}" destId="{27B88CE0-0E16-4CB9-B9F2-07C28E21EFBC}" srcOrd="1" destOrd="0" presId="urn:microsoft.com/office/officeart/2018/2/layout/IconCircleList"/>
    <dgm:cxn modelId="{79DF1D4C-7622-4A58-B33E-3F800D9E0A3E}" type="presParOf" srcId="{C3C467C7-2519-40ED-B3CA-84433CD8CC93}" destId="{445F86C0-D819-45DC-8385-D5D78DED185E}" srcOrd="2" destOrd="0" presId="urn:microsoft.com/office/officeart/2018/2/layout/IconCircleList"/>
    <dgm:cxn modelId="{280742DD-8285-4C1C-B364-D5F88EDF986A}" type="presParOf" srcId="{C3C467C7-2519-40ED-B3CA-84433CD8CC93}" destId="{53B08811-71BE-4A9C-8FAB-BB91DD9F5CF2}" srcOrd="3" destOrd="0" presId="urn:microsoft.com/office/officeart/2018/2/layout/IconCircleList"/>
    <dgm:cxn modelId="{A8C6671E-08D2-4426-8752-C9EC3DF38C52}" type="presParOf" srcId="{55C28108-6C3D-4933-A766-9A9D42C9D69E}" destId="{817BB35E-738F-428B-AD71-0A471950709C}" srcOrd="1" destOrd="0" presId="urn:microsoft.com/office/officeart/2018/2/layout/IconCircleList"/>
    <dgm:cxn modelId="{6AFC8C24-2F78-4C8C-BF33-7F8547372EC9}" type="presParOf" srcId="{55C28108-6C3D-4933-A766-9A9D42C9D69E}" destId="{60E37788-D143-4345-A666-1D7AAD0DA682}" srcOrd="2" destOrd="0" presId="urn:microsoft.com/office/officeart/2018/2/layout/IconCircleList"/>
    <dgm:cxn modelId="{C0A4DF84-3B84-48FC-8B2E-A40BCE7BF80D}" type="presParOf" srcId="{60E37788-D143-4345-A666-1D7AAD0DA682}" destId="{1A4FAD2D-5908-4097-9EBB-2C2E1D9C3FC5}" srcOrd="0" destOrd="0" presId="urn:microsoft.com/office/officeart/2018/2/layout/IconCircleList"/>
    <dgm:cxn modelId="{A7E57A9A-F6B6-4425-B610-733D2404D0B9}" type="presParOf" srcId="{60E37788-D143-4345-A666-1D7AAD0DA682}" destId="{724E6436-EF88-4600-9C61-BD3FA87B7101}" srcOrd="1" destOrd="0" presId="urn:microsoft.com/office/officeart/2018/2/layout/IconCircleList"/>
    <dgm:cxn modelId="{120EBC1E-A26D-49CC-8FC1-9AF854333C36}" type="presParOf" srcId="{60E37788-D143-4345-A666-1D7AAD0DA682}" destId="{22AF4D7B-7471-4DB3-B61C-92C43EA54549}" srcOrd="2" destOrd="0" presId="urn:microsoft.com/office/officeart/2018/2/layout/IconCircleList"/>
    <dgm:cxn modelId="{B1C6F012-624D-429D-BFD2-02BDFB983097}" type="presParOf" srcId="{60E37788-D143-4345-A666-1D7AAD0DA682}" destId="{C301B3A0-32FF-4FDB-813C-BF44E3D9FAB7}" srcOrd="3" destOrd="0" presId="urn:microsoft.com/office/officeart/2018/2/layout/IconCircleList"/>
    <dgm:cxn modelId="{0EB54DDE-37C8-4933-941C-5996D9150FEF}" type="presParOf" srcId="{55C28108-6C3D-4933-A766-9A9D42C9D69E}" destId="{BBCBA861-003D-4C26-8725-D843DE083D15}" srcOrd="3" destOrd="0" presId="urn:microsoft.com/office/officeart/2018/2/layout/IconCircleList"/>
    <dgm:cxn modelId="{76831DE9-368A-4EA0-9CFD-51C781548B6B}" type="presParOf" srcId="{55C28108-6C3D-4933-A766-9A9D42C9D69E}" destId="{794365CE-C5DF-4C68-8606-9748F79ED44F}" srcOrd="4" destOrd="0" presId="urn:microsoft.com/office/officeart/2018/2/layout/IconCircleList"/>
    <dgm:cxn modelId="{A0B391C5-AEFF-4868-8006-FFD47D0417DB}" type="presParOf" srcId="{794365CE-C5DF-4C68-8606-9748F79ED44F}" destId="{B0F22C61-E9B4-402D-8443-C69B772D48DB}" srcOrd="0" destOrd="0" presId="urn:microsoft.com/office/officeart/2018/2/layout/IconCircleList"/>
    <dgm:cxn modelId="{15B99976-0B3B-4154-A472-A1AEA7ED31D3}" type="presParOf" srcId="{794365CE-C5DF-4C68-8606-9748F79ED44F}" destId="{2B8DDA07-263A-4A37-8709-FCDE7B7F4624}" srcOrd="1" destOrd="0" presId="urn:microsoft.com/office/officeart/2018/2/layout/IconCircleList"/>
    <dgm:cxn modelId="{56F56464-33E3-40AE-9955-D30FC80EB815}" type="presParOf" srcId="{794365CE-C5DF-4C68-8606-9748F79ED44F}" destId="{80E27536-5891-430E-9ACB-E3BD81551CA6}" srcOrd="2" destOrd="0" presId="urn:microsoft.com/office/officeart/2018/2/layout/IconCircleList"/>
    <dgm:cxn modelId="{B6E6F647-FB7E-4223-8475-3451A9718A73}" type="presParOf" srcId="{794365CE-C5DF-4C68-8606-9748F79ED44F}" destId="{EA0E91C8-BD8B-454C-ABFA-2C268634BAFA}" srcOrd="3" destOrd="0" presId="urn:microsoft.com/office/officeart/2018/2/layout/IconCircleList"/>
    <dgm:cxn modelId="{5E292D5B-E67F-421A-B39C-A58E98079B0F}" type="presParOf" srcId="{55C28108-6C3D-4933-A766-9A9D42C9D69E}" destId="{8318929C-231E-4FC5-80AA-B53EE37533A4}" srcOrd="5" destOrd="0" presId="urn:microsoft.com/office/officeart/2018/2/layout/IconCircleList"/>
    <dgm:cxn modelId="{8355EA54-97EE-4068-AACE-E592E7927471}" type="presParOf" srcId="{55C28108-6C3D-4933-A766-9A9D42C9D69E}" destId="{3F185D9A-5808-4352-A32F-32DDD6EB4EF2}" srcOrd="6" destOrd="0" presId="urn:microsoft.com/office/officeart/2018/2/layout/IconCircleList"/>
    <dgm:cxn modelId="{E8F4519B-B880-4C67-88C1-842B10EBAAAB}" type="presParOf" srcId="{3F185D9A-5808-4352-A32F-32DDD6EB4EF2}" destId="{BBDCEF9B-17F4-40F9-A0C5-5E3163C6449E}" srcOrd="0" destOrd="0" presId="urn:microsoft.com/office/officeart/2018/2/layout/IconCircleList"/>
    <dgm:cxn modelId="{EDF1E274-5437-4570-8B36-6F22091E999A}" type="presParOf" srcId="{3F185D9A-5808-4352-A32F-32DDD6EB4EF2}" destId="{D76DD1B8-BFFB-4731-94C9-E17E81995036}" srcOrd="1" destOrd="0" presId="urn:microsoft.com/office/officeart/2018/2/layout/IconCircleList"/>
    <dgm:cxn modelId="{B28ECC16-9A5E-4AFB-AE8B-4C60CB8611B9}" type="presParOf" srcId="{3F185D9A-5808-4352-A32F-32DDD6EB4EF2}" destId="{EB5F7E42-7086-4F96-B401-B78B60969923}" srcOrd="2" destOrd="0" presId="urn:microsoft.com/office/officeart/2018/2/layout/IconCircleList"/>
    <dgm:cxn modelId="{3821C04C-6DD8-485D-ADE5-A2A2E0D2214B}" type="presParOf" srcId="{3F185D9A-5808-4352-A32F-32DDD6EB4EF2}" destId="{959C8630-0CFF-4EFF-A733-69F5E564A49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7204E-8564-4284-A06E-C85E0F930739}">
      <dsp:nvSpPr>
        <dsp:cNvPr id="0" name=""/>
        <dsp:cNvSpPr/>
      </dsp:nvSpPr>
      <dsp:spPr>
        <a:xfrm rot="5400000">
          <a:off x="-246789" y="250855"/>
          <a:ext cx="1645261" cy="11516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t>Dreaming phase</a:t>
          </a:r>
          <a:endParaRPr lang="en-IN" sz="1600" kern="1200" dirty="0"/>
        </a:p>
      </dsp:txBody>
      <dsp:txXfrm rot="-5400000">
        <a:off x="1" y="579906"/>
        <a:ext cx="1151682" cy="493579"/>
      </dsp:txXfrm>
    </dsp:sp>
    <dsp:sp modelId="{5C5ED600-C380-474C-B3B1-A36496F9A223}">
      <dsp:nvSpPr>
        <dsp:cNvPr id="0" name=""/>
        <dsp:cNvSpPr/>
      </dsp:nvSpPr>
      <dsp:spPr>
        <a:xfrm rot="5400000">
          <a:off x="5298931" y="-4143181"/>
          <a:ext cx="1069419" cy="936391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IN" sz="3300" kern="1200"/>
            <a:t>The phase of travel in which we dream about how our trip should be like</a:t>
          </a:r>
          <a:endParaRPr lang="en-IN" sz="3300" kern="1200" dirty="0"/>
        </a:p>
      </dsp:txBody>
      <dsp:txXfrm rot="-5400000">
        <a:off x="1151683" y="56272"/>
        <a:ext cx="9311712" cy="965009"/>
      </dsp:txXfrm>
    </dsp:sp>
    <dsp:sp modelId="{F4C2892A-62D2-44D9-AE1E-119EB516BFA6}">
      <dsp:nvSpPr>
        <dsp:cNvPr id="0" name=""/>
        <dsp:cNvSpPr/>
      </dsp:nvSpPr>
      <dsp:spPr>
        <a:xfrm rot="5400000">
          <a:off x="-246789" y="1753042"/>
          <a:ext cx="1645261" cy="11516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t>Destination Selection </a:t>
          </a:r>
          <a:endParaRPr lang="en-IN" sz="1600" kern="1200" dirty="0"/>
        </a:p>
      </dsp:txBody>
      <dsp:txXfrm rot="-5400000">
        <a:off x="1" y="2082093"/>
        <a:ext cx="1151682" cy="493579"/>
      </dsp:txXfrm>
    </dsp:sp>
    <dsp:sp modelId="{FADA6C2C-6DDA-4492-B173-06A27E17C901}">
      <dsp:nvSpPr>
        <dsp:cNvPr id="0" name=""/>
        <dsp:cNvSpPr/>
      </dsp:nvSpPr>
      <dsp:spPr>
        <a:xfrm rot="5400000">
          <a:off x="5298931" y="-2640995"/>
          <a:ext cx="1069419" cy="936391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IN" sz="3300" kern="1200"/>
            <a:t>The phase of trip where we select the destination based on our choice </a:t>
          </a:r>
          <a:endParaRPr lang="en-IN" sz="3300" kern="1200" dirty="0"/>
        </a:p>
      </dsp:txBody>
      <dsp:txXfrm rot="-5400000">
        <a:off x="1151683" y="1558458"/>
        <a:ext cx="9311712" cy="965009"/>
      </dsp:txXfrm>
    </dsp:sp>
    <dsp:sp modelId="{AA7A0F2D-622C-4CEB-B2B2-00E106B90183}">
      <dsp:nvSpPr>
        <dsp:cNvPr id="0" name=""/>
        <dsp:cNvSpPr/>
      </dsp:nvSpPr>
      <dsp:spPr>
        <a:xfrm rot="5400000">
          <a:off x="-246789" y="3255228"/>
          <a:ext cx="1645261" cy="11516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t>Information Search</a:t>
          </a:r>
          <a:endParaRPr lang="en-IN" sz="1600" kern="1200" dirty="0"/>
        </a:p>
      </dsp:txBody>
      <dsp:txXfrm rot="-5400000">
        <a:off x="1" y="3584279"/>
        <a:ext cx="1151682" cy="493579"/>
      </dsp:txXfrm>
    </dsp:sp>
    <dsp:sp modelId="{94EBE653-91B1-4373-B169-A960B03401EE}">
      <dsp:nvSpPr>
        <dsp:cNvPr id="0" name=""/>
        <dsp:cNvSpPr/>
      </dsp:nvSpPr>
      <dsp:spPr>
        <a:xfrm rot="5400000">
          <a:off x="5298931" y="-1138809"/>
          <a:ext cx="1069419" cy="936391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IN" sz="3300" kern="1200"/>
            <a:t>The phase of travel where we look up more information about our destination  </a:t>
          </a:r>
          <a:endParaRPr lang="en-IN" sz="3300" kern="1200" dirty="0"/>
        </a:p>
      </dsp:txBody>
      <dsp:txXfrm rot="-5400000">
        <a:off x="1151683" y="3060644"/>
        <a:ext cx="9311712" cy="965009"/>
      </dsp:txXfrm>
    </dsp:sp>
    <dsp:sp modelId="{4A598EE5-E0AE-42CA-AB1D-22A1CE1359A3}">
      <dsp:nvSpPr>
        <dsp:cNvPr id="0" name=""/>
        <dsp:cNvSpPr/>
      </dsp:nvSpPr>
      <dsp:spPr>
        <a:xfrm rot="5400000">
          <a:off x="-246789" y="4757415"/>
          <a:ext cx="1645261" cy="11516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t>Planning </a:t>
          </a:r>
          <a:endParaRPr lang="en-IN" sz="1600" kern="1200" dirty="0"/>
        </a:p>
      </dsp:txBody>
      <dsp:txXfrm rot="-5400000">
        <a:off x="1" y="5086466"/>
        <a:ext cx="1151682" cy="493579"/>
      </dsp:txXfrm>
    </dsp:sp>
    <dsp:sp modelId="{EB72D0E3-115C-4CCA-B6F4-81AEE749DCFD}">
      <dsp:nvSpPr>
        <dsp:cNvPr id="0" name=""/>
        <dsp:cNvSpPr/>
      </dsp:nvSpPr>
      <dsp:spPr>
        <a:xfrm rot="5400000">
          <a:off x="5298931" y="363377"/>
          <a:ext cx="1069419" cy="936391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IN" sz="3300" kern="1200"/>
            <a:t>The phase of travel where we do the necessary planning like the number of days of stay etc..</a:t>
          </a:r>
          <a:endParaRPr lang="en-IN" sz="3300" kern="1200" dirty="0"/>
        </a:p>
      </dsp:txBody>
      <dsp:txXfrm rot="-5400000">
        <a:off x="1151683" y="4562831"/>
        <a:ext cx="9311712" cy="9650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A2025-D402-4C5A-8EEE-1C283B543916}">
      <dsp:nvSpPr>
        <dsp:cNvPr id="0" name=""/>
        <dsp:cNvSpPr/>
      </dsp:nvSpPr>
      <dsp:spPr>
        <a:xfrm rot="5400000">
          <a:off x="284868" y="1498362"/>
          <a:ext cx="1623002" cy="1966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810038-7747-4DB4-B258-1FDAE4407950}">
      <dsp:nvSpPr>
        <dsp:cNvPr id="0" name=""/>
        <dsp:cNvSpPr/>
      </dsp:nvSpPr>
      <dsp:spPr>
        <a:xfrm>
          <a:off x="2811" y="415523"/>
          <a:ext cx="2184581" cy="1310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Searching through internet </a:t>
          </a:r>
        </a:p>
      </dsp:txBody>
      <dsp:txXfrm>
        <a:off x="41201" y="453913"/>
        <a:ext cx="2107801" cy="1233968"/>
      </dsp:txXfrm>
    </dsp:sp>
    <dsp:sp modelId="{E6F0A6CB-8DDE-4955-955B-85E40BF4CB12}">
      <dsp:nvSpPr>
        <dsp:cNvPr id="0" name=""/>
        <dsp:cNvSpPr/>
      </dsp:nvSpPr>
      <dsp:spPr>
        <a:xfrm rot="5400000">
          <a:off x="334029" y="3121364"/>
          <a:ext cx="1623002" cy="1966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50632C-3EC9-4E64-B3A9-11EB2D17BB20}">
      <dsp:nvSpPr>
        <dsp:cNvPr id="0" name=""/>
        <dsp:cNvSpPr/>
      </dsp:nvSpPr>
      <dsp:spPr>
        <a:xfrm>
          <a:off x="2811" y="2053959"/>
          <a:ext cx="2184581" cy="1310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Call back from sales executive </a:t>
          </a:r>
        </a:p>
      </dsp:txBody>
      <dsp:txXfrm>
        <a:off x="41201" y="2092349"/>
        <a:ext cx="2107801" cy="1233968"/>
      </dsp:txXfrm>
    </dsp:sp>
    <dsp:sp modelId="{7DC04AF9-CC62-4762-B23F-D5A3D223B7A1}">
      <dsp:nvSpPr>
        <dsp:cNvPr id="0" name=""/>
        <dsp:cNvSpPr/>
      </dsp:nvSpPr>
      <dsp:spPr>
        <a:xfrm>
          <a:off x="553481" y="4321691"/>
          <a:ext cx="2890059" cy="196612"/>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7FBAD1-0D10-476A-B6BC-A268E0A0E575}">
      <dsp:nvSpPr>
        <dsp:cNvPr id="0" name=""/>
        <dsp:cNvSpPr/>
      </dsp:nvSpPr>
      <dsp:spPr>
        <a:xfrm>
          <a:off x="2811" y="3692394"/>
          <a:ext cx="2184581" cy="1310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Going for the trip </a:t>
          </a:r>
        </a:p>
      </dsp:txBody>
      <dsp:txXfrm>
        <a:off x="41201" y="3730784"/>
        <a:ext cx="2107801" cy="1233968"/>
      </dsp:txXfrm>
    </dsp:sp>
    <dsp:sp modelId="{244AA7D5-038F-4675-8B4A-D2C84DEB3B5C}">
      <dsp:nvSpPr>
        <dsp:cNvPr id="0" name=""/>
        <dsp:cNvSpPr/>
      </dsp:nvSpPr>
      <dsp:spPr>
        <a:xfrm>
          <a:off x="2163098" y="2577776"/>
          <a:ext cx="1357024" cy="2688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E8D2D7-9B8B-4004-97F9-9716AD4DECC5}">
      <dsp:nvSpPr>
        <dsp:cNvPr id="0" name=""/>
        <dsp:cNvSpPr/>
      </dsp:nvSpPr>
      <dsp:spPr>
        <a:xfrm>
          <a:off x="2908304" y="3692394"/>
          <a:ext cx="2184581" cy="1310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Experience attribute </a:t>
          </a:r>
        </a:p>
      </dsp:txBody>
      <dsp:txXfrm>
        <a:off x="2946694" y="3730784"/>
        <a:ext cx="2107801" cy="1233968"/>
      </dsp:txXfrm>
    </dsp:sp>
    <dsp:sp modelId="{42EFB4C0-37AE-440E-803A-D20402AFD41F}">
      <dsp:nvSpPr>
        <dsp:cNvPr id="0" name=""/>
        <dsp:cNvSpPr/>
      </dsp:nvSpPr>
      <dsp:spPr>
        <a:xfrm>
          <a:off x="2182760" y="896460"/>
          <a:ext cx="893219" cy="18307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73C9BB-F2B4-4E26-BDF5-F133BF279648}">
      <dsp:nvSpPr>
        <dsp:cNvPr id="0" name=""/>
        <dsp:cNvSpPr/>
      </dsp:nvSpPr>
      <dsp:spPr>
        <a:xfrm>
          <a:off x="2908304" y="2053959"/>
          <a:ext cx="2184581" cy="1310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Search and experience attribute </a:t>
          </a:r>
        </a:p>
      </dsp:txBody>
      <dsp:txXfrm>
        <a:off x="2946694" y="2092349"/>
        <a:ext cx="2107801" cy="1233968"/>
      </dsp:txXfrm>
    </dsp:sp>
    <dsp:sp modelId="{77755720-52C6-4F4E-B903-2AA3D14EB862}">
      <dsp:nvSpPr>
        <dsp:cNvPr id="0" name=""/>
        <dsp:cNvSpPr/>
      </dsp:nvSpPr>
      <dsp:spPr>
        <a:xfrm>
          <a:off x="2908304" y="415523"/>
          <a:ext cx="2184581" cy="1310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Search</a:t>
          </a:r>
        </a:p>
        <a:p>
          <a:pPr marL="0" lvl="0" indent="0" algn="ctr" defTabSz="711200">
            <a:lnSpc>
              <a:spcPct val="90000"/>
            </a:lnSpc>
            <a:spcBef>
              <a:spcPct val="0"/>
            </a:spcBef>
            <a:spcAft>
              <a:spcPct val="35000"/>
            </a:spcAft>
            <a:buNone/>
          </a:pPr>
          <a:r>
            <a:rPr lang="en-IN" sz="1600" kern="1200" dirty="0"/>
            <a:t>attribute  </a:t>
          </a:r>
        </a:p>
      </dsp:txBody>
      <dsp:txXfrm>
        <a:off x="2946694" y="453913"/>
        <a:ext cx="2107801" cy="1233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CBB3B-92C4-45F8-8516-13F2213F43FF}">
      <dsp:nvSpPr>
        <dsp:cNvPr id="0" name=""/>
        <dsp:cNvSpPr/>
      </dsp:nvSpPr>
      <dsp:spPr>
        <a:xfrm rot="5400000">
          <a:off x="-236860" y="238865"/>
          <a:ext cx="1579072" cy="110535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Booking</a:t>
          </a:r>
        </a:p>
      </dsp:txBody>
      <dsp:txXfrm rot="-5400000">
        <a:off x="1" y="554679"/>
        <a:ext cx="1105350" cy="473722"/>
      </dsp:txXfrm>
    </dsp:sp>
    <dsp:sp modelId="{4066AFF9-B71F-4B5B-A00E-26272E6436AC}">
      <dsp:nvSpPr>
        <dsp:cNvPr id="0" name=""/>
        <dsp:cNvSpPr/>
      </dsp:nvSpPr>
      <dsp:spPr>
        <a:xfrm rot="5400000">
          <a:off x="5297276" y="-4189921"/>
          <a:ext cx="1026397" cy="941024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IN" sz="3100" kern="1200" dirty="0"/>
            <a:t>The phase of travel where we look for a suitable package for our travel</a:t>
          </a:r>
        </a:p>
      </dsp:txBody>
      <dsp:txXfrm rot="-5400000">
        <a:off x="1105351" y="52109"/>
        <a:ext cx="9360144" cy="926187"/>
      </dsp:txXfrm>
    </dsp:sp>
    <dsp:sp modelId="{EE5D54B4-36F4-4B36-B227-E62AA9C1B26A}">
      <dsp:nvSpPr>
        <dsp:cNvPr id="0" name=""/>
        <dsp:cNvSpPr/>
      </dsp:nvSpPr>
      <dsp:spPr>
        <a:xfrm rot="5400000">
          <a:off x="-236860" y="1623596"/>
          <a:ext cx="1579072" cy="110535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Travel</a:t>
          </a:r>
        </a:p>
      </dsp:txBody>
      <dsp:txXfrm rot="-5400000">
        <a:off x="1" y="1939410"/>
        <a:ext cx="1105350" cy="473722"/>
      </dsp:txXfrm>
    </dsp:sp>
    <dsp:sp modelId="{DE5D147F-2D42-4F88-B56C-4143E045F689}">
      <dsp:nvSpPr>
        <dsp:cNvPr id="0" name=""/>
        <dsp:cNvSpPr/>
      </dsp:nvSpPr>
      <dsp:spPr>
        <a:xfrm rot="5400000">
          <a:off x="5297276" y="-2805190"/>
          <a:ext cx="1026397" cy="941024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IN" sz="3100" kern="1200" dirty="0"/>
            <a:t>The travel !</a:t>
          </a:r>
        </a:p>
      </dsp:txBody>
      <dsp:txXfrm rot="-5400000">
        <a:off x="1105351" y="1436840"/>
        <a:ext cx="9360144" cy="926187"/>
      </dsp:txXfrm>
    </dsp:sp>
    <dsp:sp modelId="{3C39F997-FA62-4991-8A61-9CDD96B3B5E8}">
      <dsp:nvSpPr>
        <dsp:cNvPr id="0" name=""/>
        <dsp:cNvSpPr/>
      </dsp:nvSpPr>
      <dsp:spPr>
        <a:xfrm rot="5400000">
          <a:off x="-236860" y="3008328"/>
          <a:ext cx="1579072" cy="110535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Post Travel</a:t>
          </a:r>
        </a:p>
      </dsp:txBody>
      <dsp:txXfrm rot="-5400000">
        <a:off x="1" y="3324142"/>
        <a:ext cx="1105350" cy="473722"/>
      </dsp:txXfrm>
    </dsp:sp>
    <dsp:sp modelId="{FA14CE42-2DF3-483B-82EF-EF809EA73360}">
      <dsp:nvSpPr>
        <dsp:cNvPr id="0" name=""/>
        <dsp:cNvSpPr/>
      </dsp:nvSpPr>
      <dsp:spPr>
        <a:xfrm rot="5400000">
          <a:off x="5297276" y="-1420458"/>
          <a:ext cx="1026397" cy="941024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IN" sz="3100" kern="1200" dirty="0"/>
            <a:t>The phase of travel where you compare the experience you had in the trip with </a:t>
          </a:r>
          <a:r>
            <a:rPr lang="en-IN" sz="3100" kern="1200"/>
            <a:t>your dream</a:t>
          </a:r>
          <a:endParaRPr lang="en-IN" sz="3100" kern="1200" dirty="0"/>
        </a:p>
      </dsp:txBody>
      <dsp:txXfrm rot="-5400000">
        <a:off x="1105351" y="2821572"/>
        <a:ext cx="9360144" cy="926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82638-E38C-4FE9-9C23-9E94E5EC7726}">
      <dsp:nvSpPr>
        <dsp:cNvPr id="0" name=""/>
        <dsp:cNvSpPr/>
      </dsp:nvSpPr>
      <dsp:spPr>
        <a:xfrm>
          <a:off x="0" y="1789"/>
          <a:ext cx="5387501" cy="1420453"/>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kern="1200"/>
            <a:t>I'd want to categorise our issue broadly in order to have an in-depth analysis of it:</a:t>
          </a:r>
        </a:p>
      </dsp:txBody>
      <dsp:txXfrm>
        <a:off x="69341" y="71130"/>
        <a:ext cx="5248819" cy="1281771"/>
      </dsp:txXfrm>
    </dsp:sp>
    <dsp:sp modelId="{0F1F8B3C-EB83-424D-AEB7-EEB2B43AB4E8}">
      <dsp:nvSpPr>
        <dsp:cNvPr id="0" name=""/>
        <dsp:cNvSpPr/>
      </dsp:nvSpPr>
      <dsp:spPr>
        <a:xfrm>
          <a:off x="0" y="1465442"/>
          <a:ext cx="5387501" cy="1420453"/>
        </a:xfrm>
        <a:prstGeom prst="round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IN" sz="1500" kern="1200" dirty="0"/>
            <a:t>Quantitative analysis  : </a:t>
          </a:r>
          <a:r>
            <a:rPr lang="en-US" sz="1500" kern="1200" dirty="0"/>
            <a:t>I would like to compare the data gathered from paradise holidays over the previous six months under this division. The information includes both website analytics data and customer service booking data (without the customers' personal information).</a:t>
          </a:r>
        </a:p>
      </dsp:txBody>
      <dsp:txXfrm>
        <a:off x="69341" y="1534783"/>
        <a:ext cx="5248819" cy="1281771"/>
      </dsp:txXfrm>
    </dsp:sp>
    <dsp:sp modelId="{4F1584D3-87B3-4C80-AB1E-2D6E047C8CA7}">
      <dsp:nvSpPr>
        <dsp:cNvPr id="0" name=""/>
        <dsp:cNvSpPr/>
      </dsp:nvSpPr>
      <dsp:spPr>
        <a:xfrm>
          <a:off x="0" y="2929095"/>
          <a:ext cx="5387501" cy="1420453"/>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IN" sz="1500" kern="1200"/>
            <a:t>Qualitative analysis :  </a:t>
          </a:r>
          <a:r>
            <a:rPr lang="en-US" sz="1500" kern="1200"/>
            <a:t>In this division, the research is focused on customers' reviews or comments regarding the service they received. We shall evaluate the passengers' feelings both before and after the trip by assessing their sentiments. </a:t>
          </a:r>
        </a:p>
      </dsp:txBody>
      <dsp:txXfrm>
        <a:off x="69341" y="2998436"/>
        <a:ext cx="5248819" cy="12817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EFD06-5F1E-4C22-8EC0-7420269FC418}">
      <dsp:nvSpPr>
        <dsp:cNvPr id="0" name=""/>
        <dsp:cNvSpPr/>
      </dsp:nvSpPr>
      <dsp:spPr>
        <a:xfrm>
          <a:off x="0" y="1912"/>
          <a:ext cx="49589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ED41B4C-A2D0-425E-8AE8-99CFC0674BAA}">
      <dsp:nvSpPr>
        <dsp:cNvPr id="0" name=""/>
        <dsp:cNvSpPr/>
      </dsp:nvSpPr>
      <dsp:spPr>
        <a:xfrm>
          <a:off x="0" y="1912"/>
          <a:ext cx="4958965" cy="130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1. It is the analysis of the quantifiable data that helps researchers arrive at their conclusion .</a:t>
          </a:r>
          <a:endParaRPr lang="en-US" sz="1500" kern="1200"/>
        </a:p>
      </dsp:txBody>
      <dsp:txXfrm>
        <a:off x="0" y="1912"/>
        <a:ext cx="4958965" cy="1304649"/>
      </dsp:txXfrm>
    </dsp:sp>
    <dsp:sp modelId="{E2B3775E-3FF5-4050-A26E-9E2365B53567}">
      <dsp:nvSpPr>
        <dsp:cNvPr id="0" name=""/>
        <dsp:cNvSpPr/>
      </dsp:nvSpPr>
      <dsp:spPr>
        <a:xfrm>
          <a:off x="0" y="1306561"/>
          <a:ext cx="49589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7125772-D9EB-4DCB-88C8-7CFB98A391A2}">
      <dsp:nvSpPr>
        <dsp:cNvPr id="0" name=""/>
        <dsp:cNvSpPr/>
      </dsp:nvSpPr>
      <dsp:spPr>
        <a:xfrm>
          <a:off x="0" y="1306561"/>
          <a:ext cx="4958965" cy="130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2. Quantative analysis can help us predict the future sales of our product by looking to the sales of past few  months .</a:t>
          </a:r>
          <a:endParaRPr lang="en-US" sz="1500" kern="1200"/>
        </a:p>
      </dsp:txBody>
      <dsp:txXfrm>
        <a:off x="0" y="1306561"/>
        <a:ext cx="4958965" cy="1304649"/>
      </dsp:txXfrm>
    </dsp:sp>
    <dsp:sp modelId="{D0DD2C87-0A8B-4BCF-BC38-DC5E01F76A42}">
      <dsp:nvSpPr>
        <dsp:cNvPr id="0" name=""/>
        <dsp:cNvSpPr/>
      </dsp:nvSpPr>
      <dsp:spPr>
        <a:xfrm>
          <a:off x="0" y="2611211"/>
          <a:ext cx="495896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6CFC55F-1C1D-415B-86DE-0A6F9DA93CCA}">
      <dsp:nvSpPr>
        <dsp:cNvPr id="0" name=""/>
        <dsp:cNvSpPr/>
      </dsp:nvSpPr>
      <dsp:spPr>
        <a:xfrm>
          <a:off x="0" y="2611211"/>
          <a:ext cx="4958965" cy="130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3. Data about websites from Google Analytics and customer service booking are used in my study. Additionally, we categorize them depending on the destination, the number of searches, and the number of searches based on packages in order to better understand customer behavior. </a:t>
          </a:r>
        </a:p>
      </dsp:txBody>
      <dsp:txXfrm>
        <a:off x="0" y="2611211"/>
        <a:ext cx="4958965" cy="13046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EB79C-396E-43D4-B2AC-2AB825993877}">
      <dsp:nvSpPr>
        <dsp:cNvPr id="0" name=""/>
        <dsp:cNvSpPr/>
      </dsp:nvSpPr>
      <dsp:spPr>
        <a:xfrm>
          <a:off x="0" y="584711"/>
          <a:ext cx="10515600" cy="142778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1E728-3E83-4766-BAE4-38FECC801F62}">
      <dsp:nvSpPr>
        <dsp:cNvPr id="0" name=""/>
        <dsp:cNvSpPr/>
      </dsp:nvSpPr>
      <dsp:spPr>
        <a:xfrm>
          <a:off x="431904" y="905962"/>
          <a:ext cx="785280" cy="7852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5F2022F-2DC7-4FFD-8503-7F3AAFAEA1D6}">
      <dsp:nvSpPr>
        <dsp:cNvPr id="0" name=""/>
        <dsp:cNvSpPr/>
      </dsp:nvSpPr>
      <dsp:spPr>
        <a:xfrm>
          <a:off x="1649089" y="584711"/>
          <a:ext cx="8866510" cy="1427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107" tIns="151107" rIns="151107" bIns="151107"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bg1"/>
              </a:solidFill>
            </a:rPr>
            <a:t>Let's go into more detail about the planning and booking step of the customer experience that was previously mentioned. Planning is the phase in which a consumer considers picking paradise holidays, and booking is the phase in which they actually make that selection. Therefore, only these phases have any bearing on the conversion rate.</a:t>
          </a:r>
          <a:r>
            <a:rPr lang="en-IN" sz="1800" kern="1200" dirty="0">
              <a:solidFill>
                <a:schemeClr val="bg1"/>
              </a:solidFill>
            </a:rPr>
            <a:t>  </a:t>
          </a:r>
          <a:endParaRPr lang="en-US" sz="1800" kern="1200" dirty="0">
            <a:solidFill>
              <a:schemeClr val="bg1"/>
            </a:solidFill>
          </a:endParaRPr>
        </a:p>
      </dsp:txBody>
      <dsp:txXfrm>
        <a:off x="1649089" y="584711"/>
        <a:ext cx="8866510" cy="1427782"/>
      </dsp:txXfrm>
    </dsp:sp>
    <dsp:sp modelId="{D1B4A58A-3383-47CD-BD9C-E32E1DF2A08B}">
      <dsp:nvSpPr>
        <dsp:cNvPr id="0" name=""/>
        <dsp:cNvSpPr/>
      </dsp:nvSpPr>
      <dsp:spPr>
        <a:xfrm>
          <a:off x="0" y="2338844"/>
          <a:ext cx="10515600" cy="1427782"/>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56387A-A5B7-433A-A5F5-2597CC7369A3}">
      <dsp:nvSpPr>
        <dsp:cNvPr id="0" name=""/>
        <dsp:cNvSpPr/>
      </dsp:nvSpPr>
      <dsp:spPr>
        <a:xfrm>
          <a:off x="431904" y="2660095"/>
          <a:ext cx="785280" cy="7852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1622854-025E-4CC8-A9C4-3A4980873DBD}">
      <dsp:nvSpPr>
        <dsp:cNvPr id="0" name=""/>
        <dsp:cNvSpPr/>
      </dsp:nvSpPr>
      <dsp:spPr>
        <a:xfrm>
          <a:off x="1649089" y="2338844"/>
          <a:ext cx="8866510" cy="1427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107" tIns="151107" rIns="151107" bIns="151107" numCol="1" spcCol="1270" anchor="ctr" anchorCtr="0">
          <a:noAutofit/>
        </a:bodyPr>
        <a:lstStyle/>
        <a:p>
          <a:pPr marL="0" lvl="0" indent="0" algn="l" defTabSz="844550">
            <a:lnSpc>
              <a:spcPct val="100000"/>
            </a:lnSpc>
            <a:spcBef>
              <a:spcPct val="0"/>
            </a:spcBef>
            <a:spcAft>
              <a:spcPct val="35000"/>
            </a:spcAft>
            <a:buNone/>
          </a:pPr>
          <a:r>
            <a:rPr lang="en-IN" sz="1900" kern="1200" dirty="0">
              <a:solidFill>
                <a:schemeClr val="bg1"/>
              </a:solidFill>
            </a:rPr>
            <a:t>Point of contact : point of contact is the where the company representatives who work with the customers provide them the necessary details of the company and the service they provide . This has a lot of influence on the customers and helps them decide . </a:t>
          </a:r>
          <a:endParaRPr lang="en-US" sz="1900" kern="1200" dirty="0">
            <a:solidFill>
              <a:schemeClr val="bg1"/>
            </a:solidFill>
          </a:endParaRPr>
        </a:p>
      </dsp:txBody>
      <dsp:txXfrm>
        <a:off x="1649089" y="2338844"/>
        <a:ext cx="8866510" cy="14277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0031C-F67B-4272-9FEF-89C7179477C7}">
      <dsp:nvSpPr>
        <dsp:cNvPr id="0" name=""/>
        <dsp:cNvSpPr/>
      </dsp:nvSpPr>
      <dsp:spPr>
        <a:xfrm>
          <a:off x="799081" y="0"/>
          <a:ext cx="1510523" cy="1175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56E93E-CB34-437E-AFD7-CD42E7E15573}">
      <dsp:nvSpPr>
        <dsp:cNvPr id="0" name=""/>
        <dsp:cNvSpPr/>
      </dsp:nvSpPr>
      <dsp:spPr>
        <a:xfrm>
          <a:off x="770502" y="1333315"/>
          <a:ext cx="4315781" cy="503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IN" sz="3200" kern="1200"/>
            <a:t>Planning Phase </a:t>
          </a:r>
        </a:p>
      </dsp:txBody>
      <dsp:txXfrm>
        <a:off x="770502" y="1333315"/>
        <a:ext cx="4315781" cy="503617"/>
      </dsp:txXfrm>
    </dsp:sp>
    <dsp:sp modelId="{1BB03837-0163-400F-A5A7-D2A533D8B792}">
      <dsp:nvSpPr>
        <dsp:cNvPr id="0" name=""/>
        <dsp:cNvSpPr/>
      </dsp:nvSpPr>
      <dsp:spPr>
        <a:xfrm>
          <a:off x="770502" y="1910517"/>
          <a:ext cx="4315781" cy="2818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They scan the internet and social media for a good service provider during this phase. If they are still interested, they can now submit a website inquiry. 
The conversation about the trip continues in a subsequent call. If they show additional interest, a customized itinerary is created and provided to the clients. The required adjustments are done upon request. The customers are now informed of every aspect of the journey. At this pivotal moment, they must decide whether to take the occur or not.
</a:t>
          </a:r>
          <a:endParaRPr lang="en-IN" sz="1700" kern="1200"/>
        </a:p>
      </dsp:txBody>
      <dsp:txXfrm>
        <a:off x="770502" y="1910517"/>
        <a:ext cx="4315781" cy="2818911"/>
      </dsp:txXfrm>
    </dsp:sp>
    <dsp:sp modelId="{FF40BF1C-265E-4545-AF66-4B49B52793B2}">
      <dsp:nvSpPr>
        <dsp:cNvPr id="0" name=""/>
        <dsp:cNvSpPr/>
      </dsp:nvSpPr>
      <dsp:spPr>
        <a:xfrm>
          <a:off x="5841545" y="0"/>
          <a:ext cx="1510523" cy="1175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76C64B-230C-427B-9B75-BAA4C60B298C}">
      <dsp:nvSpPr>
        <dsp:cNvPr id="0" name=""/>
        <dsp:cNvSpPr/>
      </dsp:nvSpPr>
      <dsp:spPr>
        <a:xfrm>
          <a:off x="5841545" y="1333315"/>
          <a:ext cx="4315781" cy="503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IN" sz="3200" kern="1200"/>
            <a:t>Booking</a:t>
          </a:r>
        </a:p>
      </dsp:txBody>
      <dsp:txXfrm>
        <a:off x="5841545" y="1333315"/>
        <a:ext cx="4315781" cy="503617"/>
      </dsp:txXfrm>
    </dsp:sp>
    <dsp:sp modelId="{F81419B8-2BD9-4079-A9FC-A5FC66112481}">
      <dsp:nvSpPr>
        <dsp:cNvPr id="0" name=""/>
        <dsp:cNvSpPr/>
      </dsp:nvSpPr>
      <dsp:spPr>
        <a:xfrm>
          <a:off x="5841545" y="1910517"/>
          <a:ext cx="4315781" cy="2818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Customers only book the package if they are truly satisfied with the aforementioned services.</a:t>
          </a:r>
          <a:endParaRPr lang="en-IN" sz="1700" kern="1200"/>
        </a:p>
      </dsp:txBody>
      <dsp:txXfrm>
        <a:off x="5841545" y="1910517"/>
        <a:ext cx="4315781" cy="28189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726D1-5693-4889-A132-09837ED83379}">
      <dsp:nvSpPr>
        <dsp:cNvPr id="0" name=""/>
        <dsp:cNvSpPr/>
      </dsp:nvSpPr>
      <dsp:spPr>
        <a:xfrm>
          <a:off x="0" y="1312"/>
          <a:ext cx="10515600" cy="8084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80EC166-AFE9-48EA-9503-16E54168F66A}">
      <dsp:nvSpPr>
        <dsp:cNvPr id="0" name=""/>
        <dsp:cNvSpPr/>
      </dsp:nvSpPr>
      <dsp:spPr>
        <a:xfrm>
          <a:off x="244556" y="183213"/>
          <a:ext cx="444648" cy="444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512F02A-6EF2-4E1D-A83E-BCE44F9AF090}">
      <dsp:nvSpPr>
        <dsp:cNvPr id="0" name=""/>
        <dsp:cNvSpPr/>
      </dsp:nvSpPr>
      <dsp:spPr>
        <a:xfrm>
          <a:off x="933760" y="1312"/>
          <a:ext cx="9581839" cy="808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61" tIns="85561" rIns="85561" bIns="85561" numCol="1" spcCol="1270" anchor="ctr" anchorCtr="0">
          <a:noAutofit/>
        </a:bodyPr>
        <a:lstStyle/>
        <a:p>
          <a:pPr marL="0" lvl="0" indent="0" algn="l" defTabSz="800100">
            <a:lnSpc>
              <a:spcPct val="100000"/>
            </a:lnSpc>
            <a:spcBef>
              <a:spcPct val="0"/>
            </a:spcBef>
            <a:spcAft>
              <a:spcPct val="35000"/>
            </a:spcAft>
            <a:buNone/>
          </a:pPr>
          <a:r>
            <a:rPr lang="en-US" sz="1800" kern="1200" dirty="0"/>
            <a:t>Customers are extremely happy as evidenced by the future bookings table, where 64% of customers want to book package again. </a:t>
          </a:r>
        </a:p>
      </dsp:txBody>
      <dsp:txXfrm>
        <a:off x="933760" y="1312"/>
        <a:ext cx="9581839" cy="808451"/>
      </dsp:txXfrm>
    </dsp:sp>
    <dsp:sp modelId="{612D9F9F-B1C6-4642-9C3E-7501F2CAC6DD}">
      <dsp:nvSpPr>
        <dsp:cNvPr id="0" name=""/>
        <dsp:cNvSpPr/>
      </dsp:nvSpPr>
      <dsp:spPr>
        <a:xfrm>
          <a:off x="0" y="1011876"/>
          <a:ext cx="10515600" cy="8084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083092F-62CE-4053-B1BD-04057780DAA9}">
      <dsp:nvSpPr>
        <dsp:cNvPr id="0" name=""/>
        <dsp:cNvSpPr/>
      </dsp:nvSpPr>
      <dsp:spPr>
        <a:xfrm>
          <a:off x="244556" y="1193777"/>
          <a:ext cx="444648" cy="444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63919E0-1EAC-43BD-8308-C8F9BE2EDA0C}">
      <dsp:nvSpPr>
        <dsp:cNvPr id="0" name=""/>
        <dsp:cNvSpPr/>
      </dsp:nvSpPr>
      <dsp:spPr>
        <a:xfrm>
          <a:off x="933760" y="1011876"/>
          <a:ext cx="9581839" cy="808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61" tIns="85561" rIns="85561" bIns="85561" numCol="1" spcCol="1270" anchor="ctr" anchorCtr="0">
          <a:noAutofit/>
        </a:bodyPr>
        <a:lstStyle/>
        <a:p>
          <a:pPr marL="0" lvl="0" indent="0" algn="l" defTabSz="800100">
            <a:lnSpc>
              <a:spcPct val="100000"/>
            </a:lnSpc>
            <a:spcBef>
              <a:spcPct val="0"/>
            </a:spcBef>
            <a:spcAft>
              <a:spcPct val="35000"/>
            </a:spcAft>
            <a:buNone/>
          </a:pPr>
          <a:r>
            <a:rPr lang="en-US" sz="1800" kern="1200"/>
            <a:t>The reason why they chose Paradise over its competitor may be understood from the product appeal table: they were most attracted to the company's services .</a:t>
          </a:r>
        </a:p>
      </dsp:txBody>
      <dsp:txXfrm>
        <a:off x="933760" y="1011876"/>
        <a:ext cx="9581839" cy="808451"/>
      </dsp:txXfrm>
    </dsp:sp>
    <dsp:sp modelId="{0F7F3178-8135-449B-A2EA-70CB4AD17032}">
      <dsp:nvSpPr>
        <dsp:cNvPr id="0" name=""/>
        <dsp:cNvSpPr/>
      </dsp:nvSpPr>
      <dsp:spPr>
        <a:xfrm>
          <a:off x="0" y="2277328"/>
          <a:ext cx="10515600" cy="8084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D056D95-ECE2-4EF4-8F72-66B158B1F828}">
      <dsp:nvSpPr>
        <dsp:cNvPr id="0" name=""/>
        <dsp:cNvSpPr/>
      </dsp:nvSpPr>
      <dsp:spPr>
        <a:xfrm>
          <a:off x="244556" y="2459229"/>
          <a:ext cx="444648" cy="444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19D32BD-34A6-4A30-8379-9328ADEADD18}">
      <dsp:nvSpPr>
        <dsp:cNvPr id="0" name=""/>
        <dsp:cNvSpPr/>
      </dsp:nvSpPr>
      <dsp:spPr>
        <a:xfrm>
          <a:off x="933760" y="2022439"/>
          <a:ext cx="9581839" cy="131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61" tIns="85561" rIns="85561" bIns="85561" numCol="1" spcCol="1270" anchor="ctr" anchorCtr="0">
          <a:noAutofit/>
        </a:bodyPr>
        <a:lstStyle/>
        <a:p>
          <a:pPr marL="0" lvl="0" indent="0" algn="l" defTabSz="800100">
            <a:lnSpc>
              <a:spcPct val="100000"/>
            </a:lnSpc>
            <a:spcBef>
              <a:spcPct val="0"/>
            </a:spcBef>
            <a:spcAft>
              <a:spcPct val="35000"/>
            </a:spcAft>
            <a:buNone/>
          </a:pPr>
          <a:r>
            <a:rPr lang="en-US" sz="1800" kern="1200"/>
            <a:t>The source of awareness table makes it abundantly clear that the majority of individuals learned about paradise holidays through the internet or Google, thus we should work to promote that aspect to enhance conversions. </a:t>
          </a:r>
        </a:p>
      </dsp:txBody>
      <dsp:txXfrm>
        <a:off x="933760" y="2022439"/>
        <a:ext cx="9581839" cy="1318227"/>
      </dsp:txXfrm>
    </dsp:sp>
    <dsp:sp modelId="{F80A6D22-ED98-4E47-AF23-33054D4F4F33}">
      <dsp:nvSpPr>
        <dsp:cNvPr id="0" name=""/>
        <dsp:cNvSpPr/>
      </dsp:nvSpPr>
      <dsp:spPr>
        <a:xfrm>
          <a:off x="0" y="3542780"/>
          <a:ext cx="10515600" cy="8084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655F8BE-04B1-4B34-A890-B65402380E6B}">
      <dsp:nvSpPr>
        <dsp:cNvPr id="0" name=""/>
        <dsp:cNvSpPr/>
      </dsp:nvSpPr>
      <dsp:spPr>
        <a:xfrm>
          <a:off x="244556" y="3724682"/>
          <a:ext cx="444648" cy="444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1ADCD7E-ED1D-49A9-840F-96BBF87F7B9D}">
      <dsp:nvSpPr>
        <dsp:cNvPr id="0" name=""/>
        <dsp:cNvSpPr/>
      </dsp:nvSpPr>
      <dsp:spPr>
        <a:xfrm>
          <a:off x="933760" y="3542780"/>
          <a:ext cx="9581839" cy="808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61" tIns="85561" rIns="85561" bIns="85561" numCol="1" spcCol="1270" anchor="ctr" anchorCtr="0">
          <a:noAutofit/>
        </a:bodyPr>
        <a:lstStyle/>
        <a:p>
          <a:pPr marL="0" lvl="0" indent="0" algn="l" defTabSz="800100">
            <a:lnSpc>
              <a:spcPct val="100000"/>
            </a:lnSpc>
            <a:spcBef>
              <a:spcPct val="0"/>
            </a:spcBef>
            <a:spcAft>
              <a:spcPct val="35000"/>
            </a:spcAft>
            <a:buNone/>
          </a:pPr>
          <a:r>
            <a:rPr lang="en-US" sz="1800" kern="1200"/>
            <a:t>80% of consumers read reviews and recommendations before hiring someone, therefore it is important to develop a network through those channels as well.</a:t>
          </a:r>
        </a:p>
      </dsp:txBody>
      <dsp:txXfrm>
        <a:off x="933760" y="3542780"/>
        <a:ext cx="9581839" cy="8084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2DC2F-17A0-4D69-A65F-7ABA56719A23}">
      <dsp:nvSpPr>
        <dsp:cNvPr id="0" name=""/>
        <dsp:cNvSpPr/>
      </dsp:nvSpPr>
      <dsp:spPr>
        <a:xfrm>
          <a:off x="1791147" y="263169"/>
          <a:ext cx="700839" cy="700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CE506C-9638-4E84-BD06-B82BAEA426E9}">
      <dsp:nvSpPr>
        <dsp:cNvPr id="0" name=""/>
        <dsp:cNvSpPr/>
      </dsp:nvSpPr>
      <dsp:spPr>
        <a:xfrm>
          <a:off x="1133199" y="993889"/>
          <a:ext cx="2072710" cy="75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Most of them complained about the houseboats' accommodations. </a:t>
          </a:r>
        </a:p>
      </dsp:txBody>
      <dsp:txXfrm>
        <a:off x="1133199" y="993889"/>
        <a:ext cx="2072710" cy="755901"/>
      </dsp:txXfrm>
    </dsp:sp>
    <dsp:sp modelId="{48452663-4593-494B-8395-312059B49DF5}">
      <dsp:nvSpPr>
        <dsp:cNvPr id="0" name=""/>
        <dsp:cNvSpPr/>
      </dsp:nvSpPr>
      <dsp:spPr>
        <a:xfrm>
          <a:off x="4357036" y="193667"/>
          <a:ext cx="700839" cy="700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9C2B5-74FA-4346-8174-7259641B7FD5}">
      <dsp:nvSpPr>
        <dsp:cNvPr id="0" name=""/>
        <dsp:cNvSpPr/>
      </dsp:nvSpPr>
      <dsp:spPr>
        <a:xfrm>
          <a:off x="3974699" y="1156083"/>
          <a:ext cx="1557421" cy="75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Additionally, they did not like how the driver was acting. </a:t>
          </a:r>
        </a:p>
      </dsp:txBody>
      <dsp:txXfrm>
        <a:off x="3974699" y="1156083"/>
        <a:ext cx="1557421" cy="755901"/>
      </dsp:txXfrm>
    </dsp:sp>
    <dsp:sp modelId="{E6E0E886-2F7B-410C-B301-B4DC83F05A9C}">
      <dsp:nvSpPr>
        <dsp:cNvPr id="0" name=""/>
        <dsp:cNvSpPr/>
      </dsp:nvSpPr>
      <dsp:spPr>
        <a:xfrm>
          <a:off x="2776889" y="2556959"/>
          <a:ext cx="700839" cy="700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45A926-0A35-4A90-BF3E-D3A239DE5399}">
      <dsp:nvSpPr>
        <dsp:cNvPr id="0" name=""/>
        <dsp:cNvSpPr/>
      </dsp:nvSpPr>
      <dsp:spPr>
        <a:xfrm>
          <a:off x="262421" y="3332266"/>
          <a:ext cx="5588263" cy="75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One of them stated: "We are so exhausted from travelling that we are not in the mood to call Paradise Holidays and address our concerns. It will be wonderful if they made a routine check on us, perhaps they could resolve the lodging issues at the very least."</a:t>
          </a:r>
        </a:p>
      </dsp:txBody>
      <dsp:txXfrm>
        <a:off x="262421" y="3332266"/>
        <a:ext cx="5588263" cy="7559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5FCB9-4722-423A-A44E-234F8DCBD102}">
      <dsp:nvSpPr>
        <dsp:cNvPr id="0" name=""/>
        <dsp:cNvSpPr/>
      </dsp:nvSpPr>
      <dsp:spPr>
        <a:xfrm>
          <a:off x="212335" y="64166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88CE0-0E16-4CB9-B9F2-07C28E21EFBC}">
      <dsp:nvSpPr>
        <dsp:cNvPr id="0" name=""/>
        <dsp:cNvSpPr/>
      </dsp:nvSpPr>
      <dsp:spPr>
        <a:xfrm>
          <a:off x="492877" y="92220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08811-71BE-4A9C-8FAB-BB91DD9F5CF2}">
      <dsp:nvSpPr>
        <dsp:cNvPr id="0" name=""/>
        <dsp:cNvSpPr/>
      </dsp:nvSpPr>
      <dsp:spPr>
        <a:xfrm>
          <a:off x="1834517" y="64166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dirty="0"/>
            <a:t>Marketing is the process of making people interested in your product through various strategies like pricing, packaging, positioning (creating a perception), placement and promotion. </a:t>
          </a:r>
          <a:endParaRPr lang="en-US" sz="1600" kern="1200" dirty="0"/>
        </a:p>
      </dsp:txBody>
      <dsp:txXfrm>
        <a:off x="1834517" y="641667"/>
        <a:ext cx="3148942" cy="1335915"/>
      </dsp:txXfrm>
    </dsp:sp>
    <dsp:sp modelId="{1A4FAD2D-5908-4097-9EBB-2C2E1D9C3FC5}">
      <dsp:nvSpPr>
        <dsp:cNvPr id="0" name=""/>
        <dsp:cNvSpPr/>
      </dsp:nvSpPr>
      <dsp:spPr>
        <a:xfrm>
          <a:off x="5532139" y="641667"/>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E6436-EF88-4600-9C61-BD3FA87B7101}">
      <dsp:nvSpPr>
        <dsp:cNvPr id="0" name=""/>
        <dsp:cNvSpPr/>
      </dsp:nvSpPr>
      <dsp:spPr>
        <a:xfrm>
          <a:off x="5812681" y="92220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1B3A0-32FF-4FDB-813C-BF44E3D9FAB7}">
      <dsp:nvSpPr>
        <dsp:cNvPr id="0" name=""/>
        <dsp:cNvSpPr/>
      </dsp:nvSpPr>
      <dsp:spPr>
        <a:xfrm>
          <a:off x="7154322" y="64166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dirty="0"/>
            <a:t>Sales is the process of selling goods and services. It involves convincing potential customers to buy from your company</a:t>
          </a:r>
          <a:r>
            <a:rPr lang="en-US" sz="1400" b="0" i="0" kern="1200" dirty="0"/>
            <a:t>.</a:t>
          </a:r>
          <a:endParaRPr lang="en-US" sz="1400" kern="1200" dirty="0"/>
        </a:p>
      </dsp:txBody>
      <dsp:txXfrm>
        <a:off x="7154322" y="641667"/>
        <a:ext cx="3148942" cy="1335915"/>
      </dsp:txXfrm>
    </dsp:sp>
    <dsp:sp modelId="{B0F22C61-E9B4-402D-8443-C69B772D48DB}">
      <dsp:nvSpPr>
        <dsp:cNvPr id="0" name=""/>
        <dsp:cNvSpPr/>
      </dsp:nvSpPr>
      <dsp:spPr>
        <a:xfrm>
          <a:off x="212335" y="2787675"/>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DDA07-263A-4A37-8709-FCDE7B7F4624}">
      <dsp:nvSpPr>
        <dsp:cNvPr id="0" name=""/>
        <dsp:cNvSpPr/>
      </dsp:nvSpPr>
      <dsp:spPr>
        <a:xfrm>
          <a:off x="492877" y="3068218"/>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0E91C8-BD8B-454C-ABFA-2C268634BAFA}">
      <dsp:nvSpPr>
        <dsp:cNvPr id="0" name=""/>
        <dsp:cNvSpPr/>
      </dsp:nvSpPr>
      <dsp:spPr>
        <a:xfrm>
          <a:off x="1834517" y="27876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dirty="0"/>
            <a:t>The convincing can be through various means such as explaining your product's benefits, offering discounts or making your product more attractive than that of your competitors. Some common sales generation methods include making cold calls, holding one-on-one meeting with business leads </a:t>
          </a:r>
          <a:r>
            <a:rPr lang="en-US" sz="1600" b="0" i="0" kern="1200" dirty="0" err="1"/>
            <a:t>etc</a:t>
          </a:r>
          <a:r>
            <a:rPr lang="en-US" sz="1600" b="0" i="0" kern="1200" dirty="0"/>
            <a:t> .</a:t>
          </a:r>
          <a:endParaRPr lang="en-US" sz="1600" kern="1200" dirty="0"/>
        </a:p>
      </dsp:txBody>
      <dsp:txXfrm>
        <a:off x="1834517" y="2787675"/>
        <a:ext cx="3148942" cy="1335915"/>
      </dsp:txXfrm>
    </dsp:sp>
    <dsp:sp modelId="{BBDCEF9B-17F4-40F9-A0C5-5E3163C6449E}">
      <dsp:nvSpPr>
        <dsp:cNvPr id="0" name=""/>
        <dsp:cNvSpPr/>
      </dsp:nvSpPr>
      <dsp:spPr>
        <a:xfrm>
          <a:off x="5532139" y="2787675"/>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DD1B8-BFFB-4731-94C9-E17E81995036}">
      <dsp:nvSpPr>
        <dsp:cNvPr id="0" name=""/>
        <dsp:cNvSpPr/>
      </dsp:nvSpPr>
      <dsp:spPr>
        <a:xfrm>
          <a:off x="5812681" y="3068218"/>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C8630-0CFF-4EFF-A733-69F5E564A499}">
      <dsp:nvSpPr>
        <dsp:cNvPr id="0" name=""/>
        <dsp:cNvSpPr/>
      </dsp:nvSpPr>
      <dsp:spPr>
        <a:xfrm>
          <a:off x="7154322" y="27876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dirty="0"/>
            <a:t>It's all about marketing up until the point where a customer submits an inquiry, but once they receive a call , the focus shifts to sales, which is what ultimately persuades them to purchase our goods.</a:t>
          </a:r>
          <a:endParaRPr lang="en-US" sz="1600" kern="1200" dirty="0"/>
        </a:p>
      </dsp:txBody>
      <dsp:txXfrm>
        <a:off x="7154322" y="2787675"/>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ADD5-802C-891C-D6F3-5F5DF5AF39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2B3BBD-F980-DF60-8898-CC1F7F94F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732816-166C-ADEB-6D87-CB82B8D81EA9}"/>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5" name="Footer Placeholder 4">
            <a:extLst>
              <a:ext uri="{FF2B5EF4-FFF2-40B4-BE49-F238E27FC236}">
                <a16:creationId xmlns:a16="http://schemas.microsoft.com/office/drawing/2014/main" id="{45038E7D-3926-D96E-5458-396A772E3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82E8E1-9FEE-1E76-B685-4C6E6F84ACBB}"/>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67489306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0CDD-5CD1-F6B0-8CCA-04F8B47510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881F8E-B1EA-75CD-7B78-DE805811A5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AEAE6-619F-8755-F460-7E92FEE89ED9}"/>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5" name="Footer Placeholder 4">
            <a:extLst>
              <a:ext uri="{FF2B5EF4-FFF2-40B4-BE49-F238E27FC236}">
                <a16:creationId xmlns:a16="http://schemas.microsoft.com/office/drawing/2014/main" id="{61C397B2-C0EB-C15D-B1E7-040ABDBCC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D185A-D034-1890-0965-0A1654CCC227}"/>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167434877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85026-C8E5-0674-ED6D-AFB517BFA5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9A7237-321E-091B-E94E-008CECF3F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22EC1-E974-4603-CBD7-903E481571A3}"/>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5" name="Footer Placeholder 4">
            <a:extLst>
              <a:ext uri="{FF2B5EF4-FFF2-40B4-BE49-F238E27FC236}">
                <a16:creationId xmlns:a16="http://schemas.microsoft.com/office/drawing/2014/main" id="{D2A2547F-E872-0F1C-F94D-B05937552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3964EA-439C-0F81-FB83-C2CE116F1A87}"/>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371016221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00D9-1A18-D6EE-9EC9-5E9CB089AE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E2001C-3B0C-C116-69B2-4DBD1F344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A9F4B-0AD0-B747-DC33-B25CB46E6B24}"/>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5" name="Footer Placeholder 4">
            <a:extLst>
              <a:ext uri="{FF2B5EF4-FFF2-40B4-BE49-F238E27FC236}">
                <a16:creationId xmlns:a16="http://schemas.microsoft.com/office/drawing/2014/main" id="{AB96796B-1E9E-DD52-48E3-85FF2B62D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11A7A-15E8-24FF-4695-73EF465A47F5}"/>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329296468"/>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BA6B-416D-5699-33E1-0ABA1461F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9F4CF3-3AEC-6B42-2FC1-A1A8F0DCF9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BE5F2-951A-CD60-08D4-A54D262D17FF}"/>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5" name="Footer Placeholder 4">
            <a:extLst>
              <a:ext uri="{FF2B5EF4-FFF2-40B4-BE49-F238E27FC236}">
                <a16:creationId xmlns:a16="http://schemas.microsoft.com/office/drawing/2014/main" id="{13C8E050-B955-6621-81E7-A1D9A4D08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C1E9F-068C-94F8-E4D1-65704AAA6751}"/>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299630456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9BBF-3F4F-90EA-16B9-127FC4430B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1A91DD-97C7-1D12-FF29-2E96B1A018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E1E83D-6CB4-1A5E-4464-0B79B9ABE5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7A38B6-E59A-389F-AB3F-60EA8D8059F0}"/>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6" name="Footer Placeholder 5">
            <a:extLst>
              <a:ext uri="{FF2B5EF4-FFF2-40B4-BE49-F238E27FC236}">
                <a16:creationId xmlns:a16="http://schemas.microsoft.com/office/drawing/2014/main" id="{793A9FB3-D0D5-21FC-85C4-66E1E9B2F6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72036C-3ADC-9AB0-3FE9-5C3650988083}"/>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1041028925"/>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2C68-A972-13A4-ECCC-F3973A3D6E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C13359-DEE7-AF3B-5F78-4B594338FB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DC4CC-DE1B-C5B1-E470-F27880DB12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4DAD20-4919-1353-0497-6B6091993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BA7F59-EE28-9E70-FDEB-7F065EE782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0056A3-BC8A-2DB6-1F22-D11AB6337016}"/>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8" name="Footer Placeholder 7">
            <a:extLst>
              <a:ext uri="{FF2B5EF4-FFF2-40B4-BE49-F238E27FC236}">
                <a16:creationId xmlns:a16="http://schemas.microsoft.com/office/drawing/2014/main" id="{B873DC85-09E6-43F3-A79E-7F1D7F4C37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60F019-C13E-A5BA-C782-4A2FDFA29EFC}"/>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101865176"/>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E647-7212-6029-9C89-CDD24EB96A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F63DD8-BCEA-4F24-E02E-E9F6AEA57AD8}"/>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4" name="Footer Placeholder 3">
            <a:extLst>
              <a:ext uri="{FF2B5EF4-FFF2-40B4-BE49-F238E27FC236}">
                <a16:creationId xmlns:a16="http://schemas.microsoft.com/office/drawing/2014/main" id="{817C870D-A461-B2BE-3099-99DB1D0261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9B23FD-4A97-64D2-7571-348DFA066CF3}"/>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399049837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5ABF57-563F-8748-34C4-B48D7E12B72B}"/>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3" name="Footer Placeholder 2">
            <a:extLst>
              <a:ext uri="{FF2B5EF4-FFF2-40B4-BE49-F238E27FC236}">
                <a16:creationId xmlns:a16="http://schemas.microsoft.com/office/drawing/2014/main" id="{C9E10F20-D9C1-F3C4-2E07-C26D3B37B1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FEEF4E-3207-B972-5F2F-31D987AB4313}"/>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3885076661"/>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C516-8ED9-5685-978B-9B513FB52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C1CF49-4BC3-B7FC-B5F9-583D901F4A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F2B809-2572-9865-7BDC-B11DA11F3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51C8B-445F-2530-3D32-CA736A465799}"/>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6" name="Footer Placeholder 5">
            <a:extLst>
              <a:ext uri="{FF2B5EF4-FFF2-40B4-BE49-F238E27FC236}">
                <a16:creationId xmlns:a16="http://schemas.microsoft.com/office/drawing/2014/main" id="{640D0794-619D-4877-9D0B-AABBA16FFF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7782F1-B300-8B4D-BF9A-8041C12EE960}"/>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612873880"/>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5065-33C4-A714-D803-AD92FEACE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95878B-833C-677F-1E28-FCB88776D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8CE2AD-F591-9D56-AD85-9CF645B1D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6986F-8745-8975-D3C3-0E242925E057}"/>
              </a:ext>
            </a:extLst>
          </p:cNvPr>
          <p:cNvSpPr>
            <a:spLocks noGrp="1"/>
          </p:cNvSpPr>
          <p:nvPr>
            <p:ph type="dt" sz="half" idx="10"/>
          </p:nvPr>
        </p:nvSpPr>
        <p:spPr/>
        <p:txBody>
          <a:bodyPr/>
          <a:lstStyle/>
          <a:p>
            <a:fld id="{B50E0006-F60C-4ACF-A5DD-AFF0D64996AC}" type="datetimeFigureOut">
              <a:rPr lang="en-IN" smtClean="0"/>
              <a:t>13-07-23</a:t>
            </a:fld>
            <a:endParaRPr lang="en-IN"/>
          </a:p>
        </p:txBody>
      </p:sp>
      <p:sp>
        <p:nvSpPr>
          <p:cNvPr id="6" name="Footer Placeholder 5">
            <a:extLst>
              <a:ext uri="{FF2B5EF4-FFF2-40B4-BE49-F238E27FC236}">
                <a16:creationId xmlns:a16="http://schemas.microsoft.com/office/drawing/2014/main" id="{FDA8F4DC-EA69-E104-CF84-52A0CD794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7D7224-291C-3BFB-173B-74F63BC3E8CA}"/>
              </a:ext>
            </a:extLst>
          </p:cNvPr>
          <p:cNvSpPr>
            <a:spLocks noGrp="1"/>
          </p:cNvSpPr>
          <p:nvPr>
            <p:ph type="sldNum" sz="quarter" idx="12"/>
          </p:nvPr>
        </p:nvSpPr>
        <p:spPr/>
        <p:txBody>
          <a:bodyPr/>
          <a:lstStyle/>
          <a:p>
            <a:fld id="{9D47A885-3DC7-4A59-B4E7-47F403A5D960}" type="slidenum">
              <a:rPr lang="en-IN" smtClean="0"/>
              <a:t>‹#›</a:t>
            </a:fld>
            <a:endParaRPr lang="en-IN"/>
          </a:p>
        </p:txBody>
      </p:sp>
    </p:spTree>
    <p:extLst>
      <p:ext uri="{BB962C8B-B14F-4D97-AF65-F5344CB8AC3E}">
        <p14:creationId xmlns:p14="http://schemas.microsoft.com/office/powerpoint/2010/main" val="404707238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A85AEB-5A6B-9AD8-8031-631F80CB9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4F53D9-94FD-99EB-9300-E4FDF6F25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45468-1A97-967C-0F39-D8C2CF837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E0006-F60C-4ACF-A5DD-AFF0D64996AC}" type="datetimeFigureOut">
              <a:rPr lang="en-IN" smtClean="0"/>
              <a:t>13-07-23</a:t>
            </a:fld>
            <a:endParaRPr lang="en-IN"/>
          </a:p>
        </p:txBody>
      </p:sp>
      <p:sp>
        <p:nvSpPr>
          <p:cNvPr id="5" name="Footer Placeholder 4">
            <a:extLst>
              <a:ext uri="{FF2B5EF4-FFF2-40B4-BE49-F238E27FC236}">
                <a16:creationId xmlns:a16="http://schemas.microsoft.com/office/drawing/2014/main" id="{CF604926-B2B4-6BE4-99CB-102F4493A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9D39AF-933C-617F-67ED-75E72E925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7A885-3DC7-4A59-B4E7-47F403A5D960}" type="slidenum">
              <a:rPr lang="en-IN" smtClean="0"/>
              <a:t>‹#›</a:t>
            </a:fld>
            <a:endParaRPr lang="en-IN"/>
          </a:p>
        </p:txBody>
      </p:sp>
    </p:spTree>
    <p:extLst>
      <p:ext uri="{BB962C8B-B14F-4D97-AF65-F5344CB8AC3E}">
        <p14:creationId xmlns:p14="http://schemas.microsoft.com/office/powerpoint/2010/main" val="44730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7A7AB3-1A2C-CF8B-5D51-17577A60E287}"/>
              </a:ext>
            </a:extLst>
          </p:cNvPr>
          <p:cNvSpPr>
            <a:spLocks noGrp="1"/>
          </p:cNvSpPr>
          <p:nvPr>
            <p:ph type="ctrTitle"/>
          </p:nvPr>
        </p:nvSpPr>
        <p:spPr>
          <a:xfrm>
            <a:off x="1524003" y="1999615"/>
            <a:ext cx="9144000" cy="2764028"/>
          </a:xfrm>
        </p:spPr>
        <p:txBody>
          <a:bodyPr anchor="ctr">
            <a:normAutofit fontScale="90000"/>
          </a:bodyPr>
          <a:lstStyle/>
          <a:p>
            <a:r>
              <a:rPr lang="en-IN" sz="6100" dirty="0"/>
              <a:t>Project presentation</a:t>
            </a:r>
            <a:br>
              <a:rPr lang="en-IN" sz="6100" dirty="0"/>
            </a:br>
            <a:br>
              <a:rPr lang="en-IN" sz="6100" dirty="0"/>
            </a:br>
            <a:r>
              <a:rPr lang="en-IN" sz="6100" dirty="0"/>
              <a:t>Study on enhancing conversion for a Kerala based tour operator </a:t>
            </a:r>
            <a:br>
              <a:rPr lang="en-IN" sz="6100" dirty="0"/>
            </a:br>
            <a:endParaRPr lang="en-IN" sz="6100" dirty="0"/>
          </a:p>
        </p:txBody>
      </p:sp>
      <p:sp>
        <p:nvSpPr>
          <p:cNvPr id="36" name="Rectangle 3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96310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9A885827-C22B-DC0A-584A-6FD253558A8E}"/>
              </a:ext>
            </a:extLst>
          </p:cNvPr>
          <p:cNvPicPr>
            <a:picLocks noChangeAspect="1"/>
          </p:cNvPicPr>
          <p:nvPr/>
        </p:nvPicPr>
        <p:blipFill rotWithShape="1">
          <a:blip r:embed="rId2"/>
          <a:srcRect l="42398" r="11410"/>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53B0AD9E-9680-D595-16E6-B6313BC508AA}"/>
              </a:ext>
            </a:extLst>
          </p:cNvPr>
          <p:cNvSpPr>
            <a:spLocks noGrp="1"/>
          </p:cNvSpPr>
          <p:nvPr>
            <p:ph type="title"/>
          </p:nvPr>
        </p:nvSpPr>
        <p:spPr>
          <a:xfrm>
            <a:off x="1137034" y="609600"/>
            <a:ext cx="6831188" cy="1322887"/>
          </a:xfrm>
        </p:spPr>
        <p:txBody>
          <a:bodyPr>
            <a:normAutofit/>
          </a:bodyPr>
          <a:lstStyle/>
          <a:p>
            <a:r>
              <a:rPr lang="en-IN" dirty="0"/>
              <a:t>Marketing using technology </a:t>
            </a:r>
          </a:p>
        </p:txBody>
      </p:sp>
      <p:sp>
        <p:nvSpPr>
          <p:cNvPr id="3" name="Content Placeholder 2">
            <a:extLst>
              <a:ext uri="{FF2B5EF4-FFF2-40B4-BE49-F238E27FC236}">
                <a16:creationId xmlns:a16="http://schemas.microsoft.com/office/drawing/2014/main" id="{92318A7D-BD6A-3948-B291-02E71965863E}"/>
              </a:ext>
            </a:extLst>
          </p:cNvPr>
          <p:cNvSpPr>
            <a:spLocks noGrp="1"/>
          </p:cNvSpPr>
          <p:nvPr>
            <p:ph idx="1"/>
          </p:nvPr>
        </p:nvSpPr>
        <p:spPr>
          <a:xfrm>
            <a:off x="1137035" y="1809750"/>
            <a:ext cx="6516216" cy="4292937"/>
          </a:xfrm>
        </p:spPr>
        <p:txBody>
          <a:bodyPr>
            <a:noAutofit/>
          </a:bodyPr>
          <a:lstStyle/>
          <a:p>
            <a:r>
              <a:rPr lang="en-IN" sz="1600" dirty="0"/>
              <a:t>Social media marketing : </a:t>
            </a:r>
          </a:p>
          <a:p>
            <a:pPr marL="0" indent="0">
              <a:buNone/>
            </a:pPr>
            <a:r>
              <a:rPr lang="en-IN" sz="1600" dirty="0"/>
              <a:t> </a:t>
            </a:r>
            <a:r>
              <a:rPr lang="en-US" sz="1600" dirty="0"/>
              <a:t>Social media is widely used in the generation we currently belong to. Utilizing push notifications and other eye-catching message pop-ups on social media can significantly affect the growth of tourism. </a:t>
            </a:r>
            <a:endParaRPr lang="en-IN" sz="1600" dirty="0"/>
          </a:p>
          <a:p>
            <a:r>
              <a:rPr lang="en-IN" sz="1600" dirty="0"/>
              <a:t>Personalization :</a:t>
            </a:r>
          </a:p>
          <a:p>
            <a:pPr marL="0" indent="0">
              <a:buNone/>
            </a:pPr>
            <a:r>
              <a:rPr lang="en-IN" sz="1600" dirty="0"/>
              <a:t>Using their previous activities likes web searches , we can provide a personalized and better options for their desired destination </a:t>
            </a:r>
          </a:p>
          <a:p>
            <a:r>
              <a:rPr lang="en-IN" sz="1600" dirty="0"/>
              <a:t>Online reviews :</a:t>
            </a:r>
          </a:p>
          <a:p>
            <a:pPr marL="0" indent="0">
              <a:buNone/>
            </a:pPr>
            <a:r>
              <a:rPr lang="en-US" sz="1600" dirty="0"/>
              <a:t>Online reviews have a big influence on shoppers. People are always interested in learning about the experience, so hearing from someone who has had it gives them hope that they may match their ideal with the service offered.</a:t>
            </a:r>
            <a:endParaRPr lang="en-IN" sz="1600" dirty="0"/>
          </a:p>
          <a:p>
            <a:r>
              <a:rPr lang="en-IN" sz="1600" dirty="0"/>
              <a:t>Search engine optimization </a:t>
            </a:r>
          </a:p>
          <a:p>
            <a:r>
              <a:rPr lang="en-IN" sz="1600" dirty="0"/>
              <a:t>We can use virtual reality and </a:t>
            </a:r>
            <a:r>
              <a:rPr lang="en-IN" sz="1600" dirty="0" err="1"/>
              <a:t>augumented</a:t>
            </a:r>
            <a:r>
              <a:rPr lang="en-IN" sz="1600" dirty="0"/>
              <a:t> reality to provide a better user experience </a:t>
            </a:r>
          </a:p>
        </p:txBody>
      </p:sp>
    </p:spTree>
    <p:extLst>
      <p:ext uri="{BB962C8B-B14F-4D97-AF65-F5344CB8AC3E}">
        <p14:creationId xmlns:p14="http://schemas.microsoft.com/office/powerpoint/2010/main" val="96614230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147303-D863-DEC1-9783-7B89BC2FE0A1}"/>
              </a:ext>
            </a:extLst>
          </p:cNvPr>
          <p:cNvSpPr>
            <a:spLocks noGrp="1"/>
          </p:cNvSpPr>
          <p:nvPr>
            <p:ph type="title"/>
          </p:nvPr>
        </p:nvSpPr>
        <p:spPr>
          <a:xfrm>
            <a:off x="838200" y="365125"/>
            <a:ext cx="5387502" cy="1325563"/>
          </a:xfrm>
        </p:spPr>
        <p:txBody>
          <a:bodyPr>
            <a:normAutofit/>
          </a:bodyPr>
          <a:lstStyle/>
          <a:p>
            <a:r>
              <a:rPr lang="en-IN"/>
              <a:t>Approach to the problem</a:t>
            </a:r>
          </a:p>
        </p:txBody>
      </p:sp>
      <p:pic>
        <p:nvPicPr>
          <p:cNvPr id="6" name="Picture 5" descr="A blue and white background&#10;&#10;Description automatically generated">
            <a:extLst>
              <a:ext uri="{FF2B5EF4-FFF2-40B4-BE49-F238E27FC236}">
                <a16:creationId xmlns:a16="http://schemas.microsoft.com/office/drawing/2014/main" id="{AB9CA472-46AD-C9AE-3E81-E71F84221041}"/>
              </a:ext>
            </a:extLst>
          </p:cNvPr>
          <p:cNvPicPr>
            <a:picLocks noChangeAspect="1"/>
          </p:cNvPicPr>
          <p:nvPr/>
        </p:nvPicPr>
        <p:blipFill rotWithShape="1">
          <a:blip r:embed="rId2"/>
          <a:srcRect l="24152" r="1575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C6E94E4-390A-8EDE-D00B-B93E915A696E}"/>
              </a:ext>
            </a:extLst>
          </p:cNvPr>
          <p:cNvGraphicFramePr>
            <a:graphicFrameLocks noGrp="1"/>
          </p:cNvGraphicFramePr>
          <p:nvPr>
            <p:ph idx="1"/>
            <p:extLst>
              <p:ext uri="{D42A27DB-BD31-4B8C-83A1-F6EECF244321}">
                <p14:modId xmlns:p14="http://schemas.microsoft.com/office/powerpoint/2010/main" val="2029854945"/>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619730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E4969D-8A82-5DF9-0D66-0694DDA13076}"/>
              </a:ext>
            </a:extLst>
          </p:cNvPr>
          <p:cNvSpPr>
            <a:spLocks noGrp="1"/>
          </p:cNvSpPr>
          <p:nvPr>
            <p:ph type="title"/>
          </p:nvPr>
        </p:nvSpPr>
        <p:spPr>
          <a:xfrm>
            <a:off x="1137034" y="609597"/>
            <a:ext cx="9392421" cy="1330841"/>
          </a:xfrm>
        </p:spPr>
        <p:txBody>
          <a:bodyPr>
            <a:normAutofit/>
          </a:bodyPr>
          <a:lstStyle/>
          <a:p>
            <a:r>
              <a:rPr lang="en-IN"/>
              <a:t>Quantitative analysis </a:t>
            </a:r>
            <a:endParaRPr lang="en-IN" dirty="0"/>
          </a:p>
        </p:txBody>
      </p:sp>
      <p:pic>
        <p:nvPicPr>
          <p:cNvPr id="6" name="Picture 5">
            <a:extLst>
              <a:ext uri="{FF2B5EF4-FFF2-40B4-BE49-F238E27FC236}">
                <a16:creationId xmlns:a16="http://schemas.microsoft.com/office/drawing/2014/main" id="{F234569E-86A6-F7F9-DE09-4FDE4ACFB3ED}"/>
              </a:ext>
            </a:extLst>
          </p:cNvPr>
          <p:cNvPicPr>
            <a:picLocks noChangeAspect="1"/>
          </p:cNvPicPr>
          <p:nvPr/>
        </p:nvPicPr>
        <p:blipFill rotWithShape="1">
          <a:blip r:embed="rId2"/>
          <a:srcRect r="24999" b="-1"/>
          <a:stretch/>
        </p:blipFill>
        <p:spPr>
          <a:xfrm>
            <a:off x="7235655" y="2184914"/>
            <a:ext cx="3755928" cy="3755915"/>
          </a:xfrm>
          <a:prstGeom prst="rect">
            <a:avLst/>
          </a:prstGeom>
        </p:spPr>
      </p:pic>
      <p:sp>
        <p:nvSpPr>
          <p:cNvPr id="41" name="Freeform: Shape 4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27D12BD0-A1F6-5FBA-D193-4F6E866ABD24}"/>
              </a:ext>
            </a:extLst>
          </p:cNvPr>
          <p:cNvGraphicFramePr>
            <a:graphicFrameLocks noGrp="1"/>
          </p:cNvGraphicFramePr>
          <p:nvPr>
            <p:ph idx="1"/>
            <p:extLst>
              <p:ext uri="{D42A27DB-BD31-4B8C-83A1-F6EECF244321}">
                <p14:modId xmlns:p14="http://schemas.microsoft.com/office/powerpoint/2010/main" val="1365270394"/>
              </p:ext>
            </p:extLst>
          </p:nvPr>
        </p:nvGraphicFramePr>
        <p:xfrm>
          <a:off x="1137034" y="2198362"/>
          <a:ext cx="4958966" cy="3917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269573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E1EF-AE25-BCC6-A6FA-F884AE6F6743}"/>
              </a:ext>
            </a:extLst>
          </p:cNvPr>
          <p:cNvSpPr>
            <a:spLocks noGrp="1"/>
          </p:cNvSpPr>
          <p:nvPr>
            <p:ph type="title"/>
          </p:nvPr>
        </p:nvSpPr>
        <p:spPr>
          <a:xfrm>
            <a:off x="5868557" y="1138036"/>
            <a:ext cx="5444382" cy="1402470"/>
          </a:xfrm>
        </p:spPr>
        <p:txBody>
          <a:bodyPr anchor="t">
            <a:normAutofit/>
          </a:bodyPr>
          <a:lstStyle/>
          <a:p>
            <a:r>
              <a:rPr lang="en-IN" sz="3200"/>
              <a:t>Qualitative Analysis</a:t>
            </a:r>
          </a:p>
        </p:txBody>
      </p:sp>
      <p:pic>
        <p:nvPicPr>
          <p:cNvPr id="5" name="Picture 4" descr="Magnifying glass showing decling performance">
            <a:extLst>
              <a:ext uri="{FF2B5EF4-FFF2-40B4-BE49-F238E27FC236}">
                <a16:creationId xmlns:a16="http://schemas.microsoft.com/office/drawing/2014/main" id="{D4E54885-79F0-B593-A612-9B6885E80B6F}"/>
              </a:ext>
            </a:extLst>
          </p:cNvPr>
          <p:cNvPicPr>
            <a:picLocks noChangeAspect="1"/>
          </p:cNvPicPr>
          <p:nvPr/>
        </p:nvPicPr>
        <p:blipFill rotWithShape="1">
          <a:blip r:embed="rId2"/>
          <a:srcRect l="9649" r="4021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D14EDF-4F40-5D11-EEC0-B073EF566912}"/>
              </a:ext>
            </a:extLst>
          </p:cNvPr>
          <p:cNvSpPr>
            <a:spLocks noGrp="1"/>
          </p:cNvSpPr>
          <p:nvPr>
            <p:ph idx="1"/>
          </p:nvPr>
        </p:nvSpPr>
        <p:spPr>
          <a:xfrm>
            <a:off x="5868557" y="2551176"/>
            <a:ext cx="5444382" cy="3591207"/>
          </a:xfrm>
        </p:spPr>
        <p:txBody>
          <a:bodyPr>
            <a:normAutofit/>
          </a:bodyPr>
          <a:lstStyle/>
          <a:p>
            <a:r>
              <a:rPr lang="en-IN" sz="2000"/>
              <a:t>The type of processing , gathering of qualitative data that gives us insights about the customers</a:t>
            </a:r>
          </a:p>
          <a:p>
            <a:r>
              <a:rPr lang="en-IN" sz="2000"/>
              <a:t>Qualitative analysis helps us analysis the text , images , audio etc and find a general pattern or theme </a:t>
            </a:r>
          </a:p>
          <a:p>
            <a:r>
              <a:rPr lang="en-IN" sz="2000"/>
              <a:t>Majorly focuses on strengthening the understanding between the service provider and user </a:t>
            </a:r>
          </a:p>
        </p:txBody>
      </p:sp>
    </p:spTree>
    <p:extLst>
      <p:ext uri="{BB962C8B-B14F-4D97-AF65-F5344CB8AC3E}">
        <p14:creationId xmlns:p14="http://schemas.microsoft.com/office/powerpoint/2010/main" val="417803047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close-up of a hexagonal structure&#10;&#10;Description automatically generated">
            <a:extLst>
              <a:ext uri="{FF2B5EF4-FFF2-40B4-BE49-F238E27FC236}">
                <a16:creationId xmlns:a16="http://schemas.microsoft.com/office/drawing/2014/main" id="{1CD5C152-B160-C67B-6202-51AEFB8643B4}"/>
              </a:ext>
            </a:extLst>
          </p:cNvPr>
          <p:cNvPicPr>
            <a:picLocks noChangeAspect="1"/>
          </p:cNvPicPr>
          <p:nvPr/>
        </p:nvPicPr>
        <p:blipFill rotWithShape="1">
          <a:blip r:embed="rId2">
            <a:duotone>
              <a:prstClr val="black"/>
              <a:schemeClr val="tx2">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81354E6-AF71-95AB-C004-FCB1F0EC71C4}"/>
              </a:ext>
            </a:extLst>
          </p:cNvPr>
          <p:cNvSpPr>
            <a:spLocks noGrp="1"/>
          </p:cNvSpPr>
          <p:nvPr>
            <p:ph type="title"/>
          </p:nvPr>
        </p:nvSpPr>
        <p:spPr>
          <a:xfrm>
            <a:off x="838200" y="365125"/>
            <a:ext cx="10515600" cy="1325563"/>
          </a:xfrm>
        </p:spPr>
        <p:txBody>
          <a:bodyPr>
            <a:normAutofit/>
          </a:bodyPr>
          <a:lstStyle/>
          <a:p>
            <a:r>
              <a:rPr lang="en-IN"/>
              <a:t>Customer Journey: Point of contacts </a:t>
            </a:r>
          </a:p>
        </p:txBody>
      </p:sp>
      <p:graphicFrame>
        <p:nvGraphicFramePr>
          <p:cNvPr id="5" name="Content Placeholder 2">
            <a:extLst>
              <a:ext uri="{FF2B5EF4-FFF2-40B4-BE49-F238E27FC236}">
                <a16:creationId xmlns:a16="http://schemas.microsoft.com/office/drawing/2014/main" id="{3D2C3F6E-9A06-D065-F7BA-BE54DB40A430}"/>
              </a:ext>
            </a:extLst>
          </p:cNvPr>
          <p:cNvGraphicFramePr>
            <a:graphicFrameLocks noGrp="1"/>
          </p:cNvGraphicFramePr>
          <p:nvPr>
            <p:ph idx="1"/>
            <p:extLst>
              <p:ext uri="{D42A27DB-BD31-4B8C-83A1-F6EECF244321}">
                <p14:modId xmlns:p14="http://schemas.microsoft.com/office/powerpoint/2010/main" val="13184285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8637652"/>
      </p:ext>
    </p:extLst>
  </p:cSld>
  <p:clrMapOvr>
    <a:overrideClrMapping bg1="dk1" tx1="lt1" bg2="dk2" tx2="lt2" accent1="accent1" accent2="accent2" accent3="accent3" accent4="accent4" accent5="accent5" accent6="accent6" hlink="hlink" folHlink="folHlink"/>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Diagram 3">
            <a:extLst>
              <a:ext uri="{FF2B5EF4-FFF2-40B4-BE49-F238E27FC236}">
                <a16:creationId xmlns:a16="http://schemas.microsoft.com/office/drawing/2014/main" id="{1F5AA012-EC41-6F2A-4A32-E4740E53B084}"/>
              </a:ext>
            </a:extLst>
          </p:cNvPr>
          <p:cNvGraphicFramePr/>
          <p:nvPr>
            <p:extLst>
              <p:ext uri="{D42A27DB-BD31-4B8C-83A1-F6EECF244321}">
                <p14:modId xmlns:p14="http://schemas.microsoft.com/office/powerpoint/2010/main" val="1156224467"/>
              </p:ext>
            </p:extLst>
          </p:nvPr>
        </p:nvGraphicFramePr>
        <p:xfrm>
          <a:off x="644056" y="1575955"/>
          <a:ext cx="10927829" cy="4729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25693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0F87-335D-7819-5A30-745DBBCCAF81}"/>
              </a:ext>
            </a:extLst>
          </p:cNvPr>
          <p:cNvSpPr>
            <a:spLocks noGrp="1"/>
          </p:cNvSpPr>
          <p:nvPr>
            <p:ph type="title"/>
          </p:nvPr>
        </p:nvSpPr>
        <p:spPr>
          <a:xfrm>
            <a:off x="5868557" y="276226"/>
            <a:ext cx="5444382" cy="781050"/>
          </a:xfrm>
        </p:spPr>
        <p:txBody>
          <a:bodyPr anchor="t">
            <a:normAutofit/>
          </a:bodyPr>
          <a:lstStyle/>
          <a:p>
            <a:r>
              <a:rPr lang="en-IN" sz="3200" dirty="0"/>
              <a:t>User persona </a:t>
            </a:r>
          </a:p>
        </p:txBody>
      </p:sp>
      <p:pic>
        <p:nvPicPr>
          <p:cNvPr id="11" name="Picture 4" descr="Drawings on colourful paper">
            <a:extLst>
              <a:ext uri="{FF2B5EF4-FFF2-40B4-BE49-F238E27FC236}">
                <a16:creationId xmlns:a16="http://schemas.microsoft.com/office/drawing/2014/main" id="{399A45A9-AC25-9023-D495-A2085B101ABD}"/>
              </a:ext>
            </a:extLst>
          </p:cNvPr>
          <p:cNvPicPr>
            <a:picLocks noChangeAspect="1"/>
          </p:cNvPicPr>
          <p:nvPr/>
        </p:nvPicPr>
        <p:blipFill rotWithShape="1">
          <a:blip r:embed="rId2"/>
          <a:srcRect l="14803" r="35059" b="-1"/>
          <a:stretch/>
        </p:blipFill>
        <p:spPr>
          <a:xfrm>
            <a:off x="-1" y="10"/>
            <a:ext cx="5151179" cy="6857990"/>
          </a:xfrm>
          <a:prstGeom prst="rect">
            <a:avLst/>
          </a:prstGeom>
        </p:spPr>
      </p:pic>
      <p:cxnSp>
        <p:nvCxnSpPr>
          <p:cNvPr id="12"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681D1C-86E7-C906-5751-27F4F7589820}"/>
              </a:ext>
            </a:extLst>
          </p:cNvPr>
          <p:cNvSpPr>
            <a:spLocks noGrp="1"/>
          </p:cNvSpPr>
          <p:nvPr>
            <p:ph idx="1"/>
          </p:nvPr>
        </p:nvSpPr>
        <p:spPr>
          <a:xfrm>
            <a:off x="5868557" y="1152526"/>
            <a:ext cx="5444382" cy="4989858"/>
          </a:xfrm>
        </p:spPr>
        <p:txBody>
          <a:bodyPr>
            <a:normAutofit fontScale="92500" lnSpcReduction="20000"/>
          </a:bodyPr>
          <a:lstStyle/>
          <a:p>
            <a:r>
              <a:rPr lang="en-US" sz="1700" dirty="0"/>
              <a:t>The target consumer's profile is known as a customer persona. When discussing branding, the idea of the client persona is crucial.</a:t>
            </a:r>
          </a:p>
          <a:p>
            <a:r>
              <a:rPr lang="en-US" sz="1700" dirty="0"/>
              <a:t>Branding is the process of giving your goods or services a distinctive identity or mark.</a:t>
            </a:r>
          </a:p>
          <a:p>
            <a:r>
              <a:rPr lang="en-US" sz="1700" dirty="0"/>
              <a:t>We can attempt to create a consumer profile from the quantitative research that has been done, which will be very helpful for addressing our issue and determining the best course of action. </a:t>
            </a:r>
            <a:endParaRPr lang="en-IN" sz="1700" dirty="0"/>
          </a:p>
          <a:p>
            <a:r>
              <a:rPr lang="en-US" sz="1700" dirty="0"/>
              <a:t>According to the research, most of our customers are married couples or family men between the ages of 25 and 40 who are doing well financially and would like to take a luxurious vacation. Most of them are outsiders, from places like Maharashtra and Karnataka. They may have few contacts in Kerala because they are outsiders, therefore they would only learn about Kerala through us. So, this will serve as the user persona's foundation.</a:t>
            </a:r>
          </a:p>
          <a:p>
            <a:r>
              <a:rPr lang="en-US" sz="1700" dirty="0"/>
              <a:t>For instance, 35-year-old Ravi Sharma from Pune, Maharashtra, wants to travel for 4 days with his family to Munnar, </a:t>
            </a:r>
            <a:r>
              <a:rPr lang="en-US" sz="1700" dirty="0" err="1"/>
              <a:t>Alappey</a:t>
            </a:r>
            <a:r>
              <a:rPr lang="en-US" sz="1700" dirty="0"/>
              <a:t>, and Cochin. </a:t>
            </a:r>
          </a:p>
          <a:p>
            <a:r>
              <a:rPr lang="en-US" sz="1700" dirty="0"/>
              <a:t> It will be simple for us to offer a benefit rather than a feature now that we have a basic idea of who our clients are.</a:t>
            </a:r>
          </a:p>
          <a:p>
            <a:endParaRPr lang="en-IN" sz="1100" dirty="0"/>
          </a:p>
        </p:txBody>
      </p:sp>
    </p:spTree>
    <p:extLst>
      <p:ext uri="{BB962C8B-B14F-4D97-AF65-F5344CB8AC3E}">
        <p14:creationId xmlns:p14="http://schemas.microsoft.com/office/powerpoint/2010/main" val="237583861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3C34-6136-14F6-C7BF-F04786E26D83}"/>
              </a:ext>
            </a:extLst>
          </p:cNvPr>
          <p:cNvSpPr>
            <a:spLocks noGrp="1"/>
          </p:cNvSpPr>
          <p:nvPr>
            <p:ph type="title"/>
          </p:nvPr>
        </p:nvSpPr>
        <p:spPr>
          <a:xfrm>
            <a:off x="6094105" y="802955"/>
            <a:ext cx="4977976" cy="1454051"/>
          </a:xfrm>
        </p:spPr>
        <p:txBody>
          <a:bodyPr>
            <a:normAutofit/>
          </a:bodyPr>
          <a:lstStyle/>
          <a:p>
            <a:r>
              <a:rPr lang="en-IN" sz="3600">
                <a:solidFill>
                  <a:schemeClr val="tx2"/>
                </a:solidFill>
              </a:rPr>
              <a:t>Interaction with staff </a:t>
            </a:r>
          </a:p>
        </p:txBody>
      </p:sp>
      <p:pic>
        <p:nvPicPr>
          <p:cNvPr id="7" name="Graphic 6" descr="Waiter">
            <a:extLst>
              <a:ext uri="{FF2B5EF4-FFF2-40B4-BE49-F238E27FC236}">
                <a16:creationId xmlns:a16="http://schemas.microsoft.com/office/drawing/2014/main" id="{400BD1FE-23D9-5116-472E-605B27D79D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8B04E8A4-6D64-6F00-44D9-61F1BA6AA8DA}"/>
              </a:ext>
            </a:extLst>
          </p:cNvPr>
          <p:cNvSpPr>
            <a:spLocks noGrp="1"/>
          </p:cNvSpPr>
          <p:nvPr>
            <p:ph idx="1"/>
          </p:nvPr>
        </p:nvSpPr>
        <p:spPr>
          <a:xfrm>
            <a:off x="6090574" y="2421682"/>
            <a:ext cx="4977578" cy="3639289"/>
          </a:xfrm>
        </p:spPr>
        <p:txBody>
          <a:bodyPr anchor="ctr">
            <a:normAutofit/>
          </a:bodyPr>
          <a:lstStyle/>
          <a:p>
            <a:r>
              <a:rPr lang="en-US" sz="1400">
                <a:solidFill>
                  <a:schemeClr val="tx2"/>
                </a:solidFill>
              </a:rPr>
              <a:t>I got the opportunity to visit the office and work with them . They provided me with a very welcoming and helpful environment, and I really appreciate it. Based on staff interviews I conducted , I arrived at the following conclusion :</a:t>
            </a:r>
          </a:p>
          <a:p>
            <a:pPr marL="514350" indent="-514350">
              <a:buFont typeface="+mj-lt"/>
              <a:buAutoNum type="arabicPeriod"/>
            </a:pPr>
            <a:r>
              <a:rPr lang="en-US" sz="1400">
                <a:solidFill>
                  <a:schemeClr val="tx2"/>
                </a:solidFill>
              </a:rPr>
              <a:t>Customers are really satisfied with their services, as there aren't many complaints. </a:t>
            </a:r>
          </a:p>
          <a:p>
            <a:pPr marL="514350" indent="-514350">
              <a:buFont typeface="+mj-lt"/>
              <a:buAutoNum type="arabicPeriod"/>
            </a:pPr>
            <a:r>
              <a:rPr lang="en-US" sz="1400">
                <a:solidFill>
                  <a:schemeClr val="tx2"/>
                </a:solidFill>
              </a:rPr>
              <a:t>Packages are customized based on the information provided by the customer. </a:t>
            </a:r>
          </a:p>
          <a:p>
            <a:pPr marL="514350" indent="-514350">
              <a:buFont typeface="+mj-lt"/>
              <a:buAutoNum type="arabicPeriod"/>
            </a:pPr>
            <a:r>
              <a:rPr lang="en-US" sz="1400">
                <a:solidFill>
                  <a:schemeClr val="tx2"/>
                </a:solidFill>
              </a:rPr>
              <a:t>Customer service division claimed that they solicit comments from customers before, during, and after the journey. </a:t>
            </a:r>
          </a:p>
          <a:p>
            <a:pPr marL="514350" indent="-514350">
              <a:buFont typeface="+mj-lt"/>
              <a:buAutoNum type="arabicPeriod"/>
            </a:pPr>
            <a:r>
              <a:rPr lang="en-US" sz="1400">
                <a:solidFill>
                  <a:schemeClr val="tx2"/>
                </a:solidFill>
              </a:rPr>
              <a:t>While interacting with the staff, I was able to learn more about customer profiles, which helped me develop their user persona.</a:t>
            </a:r>
          </a:p>
          <a:p>
            <a:pPr marL="514350" indent="-514350">
              <a:buFont typeface="+mj-lt"/>
              <a:buAutoNum type="arabicPeriod"/>
            </a:pPr>
            <a:endParaRPr lang="en-IN" sz="14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554360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BF84D-E0B9-51E7-CD44-C58616A1F69F}"/>
              </a:ext>
            </a:extLst>
          </p:cNvPr>
          <p:cNvSpPr>
            <a:spLocks noGrp="1"/>
          </p:cNvSpPr>
          <p:nvPr>
            <p:ph type="title"/>
          </p:nvPr>
        </p:nvSpPr>
        <p:spPr>
          <a:xfrm>
            <a:off x="793662" y="386930"/>
            <a:ext cx="10066122" cy="1298448"/>
          </a:xfrm>
        </p:spPr>
        <p:txBody>
          <a:bodyPr anchor="b">
            <a:normAutofit/>
          </a:bodyPr>
          <a:lstStyle/>
          <a:p>
            <a:r>
              <a:rPr lang="en-IN" sz="4800" dirty="0"/>
              <a:t>Analysis of interviews </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F4F71D-FF04-788B-676B-9894635DD82D}"/>
              </a:ext>
            </a:extLst>
          </p:cNvPr>
          <p:cNvSpPr>
            <a:spLocks noGrp="1"/>
          </p:cNvSpPr>
          <p:nvPr>
            <p:ph idx="1"/>
          </p:nvPr>
        </p:nvSpPr>
        <p:spPr>
          <a:xfrm>
            <a:off x="793661" y="2599509"/>
            <a:ext cx="10160478" cy="3639450"/>
          </a:xfrm>
        </p:spPr>
        <p:txBody>
          <a:bodyPr anchor="ctr">
            <a:normAutofit/>
          </a:bodyPr>
          <a:lstStyle/>
          <a:p>
            <a:r>
              <a:rPr lang="en-US" sz="2000" dirty="0"/>
              <a:t>In the month of May, Paradise Vacations interviewed clients. I also performed a few interviews last week, and I have created an analysis based on the interviews.</a:t>
            </a:r>
          </a:p>
          <a:p>
            <a:pPr marL="0" indent="0">
              <a:buNone/>
            </a:pPr>
            <a:endParaRPr lang="en-US" sz="2000" dirty="0"/>
          </a:p>
          <a:p>
            <a:r>
              <a:rPr lang="en-US" sz="2000" dirty="0"/>
              <a:t> </a:t>
            </a:r>
            <a:r>
              <a:rPr lang="en-IN" sz="2000" dirty="0"/>
              <a:t>Sample size : 135</a:t>
            </a:r>
          </a:p>
          <a:p>
            <a:pPr marL="0" indent="0">
              <a:buNone/>
            </a:pPr>
            <a:r>
              <a:rPr lang="en-IN" sz="2000" dirty="0"/>
              <a:t>     Interviews taken by paradise : 100</a:t>
            </a:r>
          </a:p>
          <a:p>
            <a:pPr marL="0" indent="0">
              <a:buNone/>
            </a:pPr>
            <a:r>
              <a:rPr lang="en-IN" sz="2000" dirty="0"/>
              <a:t>      Interviews taken by me : 35</a:t>
            </a:r>
          </a:p>
          <a:p>
            <a:pPr marL="0" indent="0">
              <a:buNone/>
            </a:pPr>
            <a:r>
              <a:rPr lang="en-IN" sz="2000" dirty="0"/>
              <a:t> </a:t>
            </a: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17213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9CAB1-505B-5DE0-4E6E-D91D3F87285D}"/>
              </a:ext>
            </a:extLst>
          </p:cNvPr>
          <p:cNvSpPr>
            <a:spLocks noGrp="1"/>
          </p:cNvSpPr>
          <p:nvPr>
            <p:ph type="title"/>
          </p:nvPr>
        </p:nvSpPr>
        <p:spPr>
          <a:xfrm>
            <a:off x="645065" y="1097280"/>
            <a:ext cx="3796306" cy="4666207"/>
          </a:xfrm>
        </p:spPr>
        <p:txBody>
          <a:bodyPr anchor="ctr">
            <a:normAutofit/>
          </a:bodyPr>
          <a:lstStyle/>
          <a:p>
            <a:r>
              <a:rPr lang="en-US" sz="2400" dirty="0">
                <a:latin typeface="+mn-lt"/>
              </a:rPr>
              <a:t>How did they come to know about paradise :</a:t>
            </a:r>
            <a:br>
              <a:rPr lang="en-US" sz="2400" dirty="0">
                <a:latin typeface="+mn-lt"/>
              </a:rPr>
            </a:br>
            <a:br>
              <a:rPr lang="en-US" sz="2400" dirty="0">
                <a:latin typeface="+mn-lt"/>
              </a:rPr>
            </a:br>
            <a:r>
              <a:rPr lang="en-US" sz="2400" dirty="0">
                <a:latin typeface="+mn-lt"/>
              </a:rPr>
              <a:t>78.7% people said they got to know about paradise holidays from google</a:t>
            </a:r>
            <a:br>
              <a:rPr lang="en-US" sz="4800" dirty="0"/>
            </a:br>
            <a:endParaRPr lang="en-IN" sz="4800" dirty="0"/>
          </a:p>
        </p:txBody>
      </p:sp>
      <p:grpSp>
        <p:nvGrpSpPr>
          <p:cNvPr id="12" name="Group 11">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3" name="Rectangle 12">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6387B963-491F-401B-D267-B8909556AFFE}"/>
              </a:ext>
            </a:extLst>
          </p:cNvPr>
          <p:cNvGraphicFramePr>
            <a:graphicFrameLocks noGrp="1"/>
          </p:cNvGraphicFramePr>
          <p:nvPr>
            <p:ph idx="1"/>
            <p:extLst>
              <p:ext uri="{D42A27DB-BD31-4B8C-83A1-F6EECF244321}">
                <p14:modId xmlns:p14="http://schemas.microsoft.com/office/powerpoint/2010/main" val="1778761915"/>
              </p:ext>
            </p:extLst>
          </p:nvPr>
        </p:nvGraphicFramePr>
        <p:xfrm>
          <a:off x="5431536" y="1796327"/>
          <a:ext cx="5066739" cy="3414980"/>
        </p:xfrm>
        <a:graphic>
          <a:graphicData uri="http://schemas.openxmlformats.org/drawingml/2006/table">
            <a:tbl>
              <a:tblPr firstRow="1" bandRow="1">
                <a:tableStyleId>{5C22544A-7EE6-4342-B048-85BDC9FD1C3A}</a:tableStyleId>
              </a:tblPr>
              <a:tblGrid>
                <a:gridCol w="2362945">
                  <a:extLst>
                    <a:ext uri="{9D8B030D-6E8A-4147-A177-3AD203B41FA5}">
                      <a16:colId xmlns:a16="http://schemas.microsoft.com/office/drawing/2014/main" val="99009235"/>
                    </a:ext>
                  </a:extLst>
                </a:gridCol>
                <a:gridCol w="1524350">
                  <a:extLst>
                    <a:ext uri="{9D8B030D-6E8A-4147-A177-3AD203B41FA5}">
                      <a16:colId xmlns:a16="http://schemas.microsoft.com/office/drawing/2014/main" val="2092532930"/>
                    </a:ext>
                  </a:extLst>
                </a:gridCol>
                <a:gridCol w="1179444">
                  <a:extLst>
                    <a:ext uri="{9D8B030D-6E8A-4147-A177-3AD203B41FA5}">
                      <a16:colId xmlns:a16="http://schemas.microsoft.com/office/drawing/2014/main" val="3256766796"/>
                    </a:ext>
                  </a:extLst>
                </a:gridCol>
              </a:tblGrid>
              <a:tr h="483681">
                <a:tc gridSpan="3">
                  <a:txBody>
                    <a:bodyPr/>
                    <a:lstStyle/>
                    <a:p>
                      <a:pPr algn="ctr"/>
                      <a:r>
                        <a:rPr lang="en-IN" sz="2400" dirty="0"/>
                        <a:t>Source of awareness</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08435290"/>
                  </a:ext>
                </a:extLst>
              </a:tr>
              <a:tr h="418757">
                <a:tc>
                  <a:txBody>
                    <a:bodyPr/>
                    <a:lstStyle/>
                    <a:p>
                      <a:pPr algn="ctr"/>
                      <a:endParaRPr lang="en-IN" dirty="0"/>
                    </a:p>
                  </a:txBody>
                  <a:tcPr/>
                </a:tc>
                <a:tc>
                  <a:txBody>
                    <a:bodyPr/>
                    <a:lstStyle/>
                    <a:p>
                      <a:pPr algn="ctr" fontAlgn="b"/>
                      <a:r>
                        <a:rPr lang="en-IN" sz="2100" u="none" strike="noStrike">
                          <a:effectLst/>
                        </a:rPr>
                        <a:t>Frequency</a:t>
                      </a:r>
                      <a:endParaRPr lang="en-IN" sz="2100" b="0" i="0" u="none" strike="noStrike">
                        <a:solidFill>
                          <a:srgbClr val="333399"/>
                        </a:solidFill>
                        <a:effectLst/>
                        <a:latin typeface="Arial" panose="020B0604020202020204" pitchFamily="34" charset="0"/>
                      </a:endParaRPr>
                    </a:p>
                  </a:txBody>
                  <a:tcPr marL="16231" marR="16231" marT="16231" marB="0" anchor="b"/>
                </a:tc>
                <a:tc>
                  <a:txBody>
                    <a:bodyPr/>
                    <a:lstStyle/>
                    <a:p>
                      <a:pPr algn="ctr" fontAlgn="b"/>
                      <a:r>
                        <a:rPr lang="en-IN" sz="2100" u="none" strike="noStrike">
                          <a:effectLst/>
                        </a:rPr>
                        <a:t>Percent</a:t>
                      </a:r>
                      <a:endParaRPr lang="en-IN" sz="2100" b="0" i="0" u="none" strike="noStrike">
                        <a:solidFill>
                          <a:srgbClr val="333399"/>
                        </a:solidFill>
                        <a:effectLst/>
                        <a:latin typeface="Arial" panose="020B0604020202020204" pitchFamily="34" charset="0"/>
                      </a:endParaRPr>
                    </a:p>
                  </a:txBody>
                  <a:tcPr marL="16231" marR="16231" marT="16231" marB="0" anchor="b"/>
                </a:tc>
                <a:extLst>
                  <a:ext uri="{0D108BD9-81ED-4DB2-BD59-A6C34878D82A}">
                    <a16:rowId xmlns:a16="http://schemas.microsoft.com/office/drawing/2014/main" val="3232987578"/>
                  </a:ext>
                </a:extLst>
              </a:tr>
              <a:tr h="418757">
                <a:tc>
                  <a:txBody>
                    <a:bodyPr/>
                    <a:lstStyle/>
                    <a:p>
                      <a:pPr algn="ctr" fontAlgn="t"/>
                      <a:r>
                        <a:rPr lang="en-IN" sz="2100" u="none" strike="noStrike" dirty="0">
                          <a:solidFill>
                            <a:schemeClr val="bg1"/>
                          </a:solidFill>
                          <a:effectLst/>
                        </a:rPr>
                        <a:t>Google</a:t>
                      </a:r>
                      <a:endParaRPr lang="en-IN" sz="2100" b="0" i="0" u="none" strike="noStrike" dirty="0">
                        <a:solidFill>
                          <a:schemeClr val="bg1"/>
                        </a:solidFill>
                        <a:effectLst/>
                        <a:latin typeface="Arial" panose="020B0604020202020204" pitchFamily="34" charset="0"/>
                      </a:endParaRPr>
                    </a:p>
                  </a:txBody>
                  <a:tcPr marL="16231" marR="16231" marT="16231" marB="0">
                    <a:solidFill>
                      <a:srgbClr val="0070C0"/>
                    </a:solidFill>
                  </a:tcPr>
                </a:tc>
                <a:tc>
                  <a:txBody>
                    <a:bodyPr/>
                    <a:lstStyle/>
                    <a:p>
                      <a:pPr algn="ctr" fontAlgn="t"/>
                      <a:r>
                        <a:rPr lang="en-IN" sz="2100" u="none" strike="noStrike" dirty="0">
                          <a:solidFill>
                            <a:schemeClr val="bg1"/>
                          </a:solidFill>
                          <a:effectLst/>
                        </a:rPr>
                        <a:t>107</a:t>
                      </a:r>
                      <a:endParaRPr lang="en-IN" sz="2100" b="0" i="0" u="none" strike="noStrike" dirty="0">
                        <a:solidFill>
                          <a:schemeClr val="bg1"/>
                        </a:solidFill>
                        <a:effectLst/>
                        <a:latin typeface="Arial" panose="020B0604020202020204" pitchFamily="34" charset="0"/>
                      </a:endParaRPr>
                    </a:p>
                  </a:txBody>
                  <a:tcPr marL="16231" marR="16231" marT="16231" marB="0">
                    <a:solidFill>
                      <a:srgbClr val="0070C0"/>
                    </a:solidFill>
                  </a:tcPr>
                </a:tc>
                <a:tc>
                  <a:txBody>
                    <a:bodyPr/>
                    <a:lstStyle/>
                    <a:p>
                      <a:pPr algn="ctr" fontAlgn="t"/>
                      <a:r>
                        <a:rPr lang="en-IN" sz="2100" u="none" strike="noStrike" dirty="0">
                          <a:solidFill>
                            <a:schemeClr val="bg1"/>
                          </a:solidFill>
                          <a:effectLst/>
                        </a:rPr>
                        <a:t>78.7</a:t>
                      </a:r>
                      <a:endParaRPr lang="en-IN" sz="2100" b="0" i="0" u="none" strike="noStrike" dirty="0">
                        <a:solidFill>
                          <a:schemeClr val="bg1"/>
                        </a:solidFill>
                        <a:effectLst/>
                        <a:latin typeface="Arial" panose="020B0604020202020204" pitchFamily="34" charset="0"/>
                      </a:endParaRPr>
                    </a:p>
                  </a:txBody>
                  <a:tcPr marL="16231" marR="16231" marT="16231" marB="0">
                    <a:solidFill>
                      <a:srgbClr val="0070C0"/>
                    </a:solidFill>
                  </a:tcPr>
                </a:tc>
                <a:extLst>
                  <a:ext uri="{0D108BD9-81ED-4DB2-BD59-A6C34878D82A}">
                    <a16:rowId xmlns:a16="http://schemas.microsoft.com/office/drawing/2014/main" val="850078184"/>
                  </a:ext>
                </a:extLst>
              </a:tr>
              <a:tr h="418757">
                <a:tc>
                  <a:txBody>
                    <a:bodyPr/>
                    <a:lstStyle/>
                    <a:p>
                      <a:pPr algn="ctr" fontAlgn="t"/>
                      <a:r>
                        <a:rPr lang="en-IN" sz="2100" u="none" strike="noStrike">
                          <a:effectLst/>
                        </a:rPr>
                        <a:t>Recommendation</a:t>
                      </a:r>
                      <a:endParaRPr lang="en-IN" sz="2100" b="0" i="0" u="none" strike="noStrike">
                        <a:solidFill>
                          <a:srgbClr val="333399"/>
                        </a:solidFill>
                        <a:effectLst/>
                        <a:latin typeface="Arial" panose="020B0604020202020204" pitchFamily="34" charset="0"/>
                      </a:endParaRPr>
                    </a:p>
                  </a:txBody>
                  <a:tcPr marL="16231" marR="16231" marT="16231" marB="0"/>
                </a:tc>
                <a:tc>
                  <a:txBody>
                    <a:bodyPr/>
                    <a:lstStyle/>
                    <a:p>
                      <a:pPr algn="ctr" fontAlgn="t"/>
                      <a:r>
                        <a:rPr lang="en-IN" sz="2100" u="none" strike="noStrike" dirty="0">
                          <a:effectLst/>
                        </a:rPr>
                        <a:t>15</a:t>
                      </a:r>
                      <a:endParaRPr lang="en-IN" sz="2100" b="0" i="0" u="none" strike="noStrike" dirty="0">
                        <a:solidFill>
                          <a:srgbClr val="993300"/>
                        </a:solidFill>
                        <a:effectLst/>
                        <a:latin typeface="Arial" panose="020B0604020202020204" pitchFamily="34" charset="0"/>
                      </a:endParaRPr>
                    </a:p>
                  </a:txBody>
                  <a:tcPr marL="16231" marR="16231" marT="16231" marB="0"/>
                </a:tc>
                <a:tc>
                  <a:txBody>
                    <a:bodyPr/>
                    <a:lstStyle/>
                    <a:p>
                      <a:pPr algn="ctr" fontAlgn="t"/>
                      <a:r>
                        <a:rPr lang="en-IN" sz="2100" u="none" strike="noStrike">
                          <a:effectLst/>
                        </a:rPr>
                        <a:t>11.0</a:t>
                      </a:r>
                      <a:endParaRPr lang="en-IN" sz="2100" b="0" i="0" u="none" strike="noStrike">
                        <a:solidFill>
                          <a:srgbClr val="993300"/>
                        </a:solidFill>
                        <a:effectLst/>
                        <a:latin typeface="Arial" panose="020B0604020202020204" pitchFamily="34" charset="0"/>
                      </a:endParaRPr>
                    </a:p>
                  </a:txBody>
                  <a:tcPr marL="16231" marR="16231" marT="16231" marB="0"/>
                </a:tc>
                <a:extLst>
                  <a:ext uri="{0D108BD9-81ED-4DB2-BD59-A6C34878D82A}">
                    <a16:rowId xmlns:a16="http://schemas.microsoft.com/office/drawing/2014/main" val="2400970980"/>
                  </a:ext>
                </a:extLst>
              </a:tr>
              <a:tr h="418757">
                <a:tc>
                  <a:txBody>
                    <a:bodyPr/>
                    <a:lstStyle/>
                    <a:p>
                      <a:pPr algn="ctr" fontAlgn="t"/>
                      <a:r>
                        <a:rPr lang="en-IN" sz="2100" u="none" strike="noStrike">
                          <a:effectLst/>
                        </a:rPr>
                        <a:t>Instagram</a:t>
                      </a:r>
                      <a:endParaRPr lang="en-IN" sz="2100" b="0" i="0" u="none" strike="noStrike">
                        <a:solidFill>
                          <a:srgbClr val="333399"/>
                        </a:solidFill>
                        <a:effectLst/>
                        <a:latin typeface="Arial" panose="020B0604020202020204" pitchFamily="34" charset="0"/>
                      </a:endParaRPr>
                    </a:p>
                  </a:txBody>
                  <a:tcPr marL="16231" marR="16231" marT="16231" marB="0"/>
                </a:tc>
                <a:tc>
                  <a:txBody>
                    <a:bodyPr/>
                    <a:lstStyle/>
                    <a:p>
                      <a:pPr algn="ctr" fontAlgn="t"/>
                      <a:r>
                        <a:rPr lang="en-IN" sz="2100" u="none" strike="noStrike">
                          <a:effectLst/>
                        </a:rPr>
                        <a:t>7</a:t>
                      </a:r>
                      <a:endParaRPr lang="en-IN" sz="2100" b="0" i="0" u="none" strike="noStrike">
                        <a:solidFill>
                          <a:srgbClr val="993300"/>
                        </a:solidFill>
                        <a:effectLst/>
                        <a:latin typeface="Arial" panose="020B0604020202020204" pitchFamily="34" charset="0"/>
                      </a:endParaRPr>
                    </a:p>
                  </a:txBody>
                  <a:tcPr marL="16231" marR="16231" marT="16231" marB="0"/>
                </a:tc>
                <a:tc>
                  <a:txBody>
                    <a:bodyPr/>
                    <a:lstStyle/>
                    <a:p>
                      <a:pPr algn="ctr" fontAlgn="t"/>
                      <a:r>
                        <a:rPr lang="en-IN" sz="2100" u="none" strike="noStrike" dirty="0">
                          <a:effectLst/>
                        </a:rPr>
                        <a:t>5.1</a:t>
                      </a:r>
                      <a:endParaRPr lang="en-IN" sz="2100" b="0" i="0" u="none" strike="noStrike" dirty="0">
                        <a:solidFill>
                          <a:srgbClr val="993300"/>
                        </a:solidFill>
                        <a:effectLst/>
                        <a:latin typeface="Arial" panose="020B0604020202020204" pitchFamily="34" charset="0"/>
                      </a:endParaRPr>
                    </a:p>
                  </a:txBody>
                  <a:tcPr marL="16231" marR="16231" marT="16231" marB="0"/>
                </a:tc>
                <a:extLst>
                  <a:ext uri="{0D108BD9-81ED-4DB2-BD59-A6C34878D82A}">
                    <a16:rowId xmlns:a16="http://schemas.microsoft.com/office/drawing/2014/main" val="3373879356"/>
                  </a:ext>
                </a:extLst>
              </a:tr>
              <a:tr h="418757">
                <a:tc>
                  <a:txBody>
                    <a:bodyPr/>
                    <a:lstStyle/>
                    <a:p>
                      <a:pPr algn="ctr" fontAlgn="t"/>
                      <a:r>
                        <a:rPr lang="en-IN" sz="2100" u="none" strike="noStrike">
                          <a:effectLst/>
                        </a:rPr>
                        <a:t>Past customer</a:t>
                      </a:r>
                      <a:endParaRPr lang="en-IN" sz="2100" b="0" i="0" u="none" strike="noStrike">
                        <a:solidFill>
                          <a:srgbClr val="333399"/>
                        </a:solidFill>
                        <a:effectLst/>
                        <a:latin typeface="Arial" panose="020B0604020202020204" pitchFamily="34" charset="0"/>
                      </a:endParaRPr>
                    </a:p>
                  </a:txBody>
                  <a:tcPr marL="16231" marR="16231" marT="16231" marB="0"/>
                </a:tc>
                <a:tc>
                  <a:txBody>
                    <a:bodyPr/>
                    <a:lstStyle/>
                    <a:p>
                      <a:pPr algn="ctr" fontAlgn="t"/>
                      <a:r>
                        <a:rPr lang="en-IN" sz="2100" u="none" strike="noStrike">
                          <a:effectLst/>
                        </a:rPr>
                        <a:t>3</a:t>
                      </a:r>
                      <a:endParaRPr lang="en-IN" sz="2100" b="0" i="0" u="none" strike="noStrike">
                        <a:solidFill>
                          <a:srgbClr val="993300"/>
                        </a:solidFill>
                        <a:effectLst/>
                        <a:latin typeface="Arial" panose="020B0604020202020204" pitchFamily="34" charset="0"/>
                      </a:endParaRPr>
                    </a:p>
                  </a:txBody>
                  <a:tcPr marL="16231" marR="16231" marT="16231" marB="0"/>
                </a:tc>
                <a:tc>
                  <a:txBody>
                    <a:bodyPr/>
                    <a:lstStyle/>
                    <a:p>
                      <a:pPr algn="ctr" fontAlgn="t"/>
                      <a:r>
                        <a:rPr lang="en-IN" sz="2100" u="none" strike="noStrike" dirty="0">
                          <a:effectLst/>
                        </a:rPr>
                        <a:t>2.2</a:t>
                      </a:r>
                      <a:endParaRPr lang="en-IN" sz="2100" b="0" i="0" u="none" strike="noStrike" dirty="0">
                        <a:solidFill>
                          <a:srgbClr val="993300"/>
                        </a:solidFill>
                        <a:effectLst/>
                        <a:latin typeface="Arial" panose="020B0604020202020204" pitchFamily="34" charset="0"/>
                      </a:endParaRPr>
                    </a:p>
                  </a:txBody>
                  <a:tcPr marL="16231" marR="16231" marT="16231" marB="0"/>
                </a:tc>
                <a:extLst>
                  <a:ext uri="{0D108BD9-81ED-4DB2-BD59-A6C34878D82A}">
                    <a16:rowId xmlns:a16="http://schemas.microsoft.com/office/drawing/2014/main" val="1146537223"/>
                  </a:ext>
                </a:extLst>
              </a:tr>
              <a:tr h="418757">
                <a:tc>
                  <a:txBody>
                    <a:bodyPr/>
                    <a:lstStyle/>
                    <a:p>
                      <a:pPr algn="ctr" fontAlgn="t"/>
                      <a:r>
                        <a:rPr lang="en-IN" sz="2100" u="none" strike="noStrike" dirty="0">
                          <a:effectLst/>
                        </a:rPr>
                        <a:t>Others</a:t>
                      </a:r>
                      <a:endParaRPr lang="en-IN" sz="2100" b="0" i="0" u="none" strike="noStrike" dirty="0">
                        <a:solidFill>
                          <a:srgbClr val="333399"/>
                        </a:solidFill>
                        <a:effectLst/>
                        <a:latin typeface="Arial" panose="020B0604020202020204" pitchFamily="34" charset="0"/>
                      </a:endParaRPr>
                    </a:p>
                  </a:txBody>
                  <a:tcPr marL="16231" marR="16231" marT="16231" marB="0"/>
                </a:tc>
                <a:tc>
                  <a:txBody>
                    <a:bodyPr/>
                    <a:lstStyle/>
                    <a:p>
                      <a:pPr algn="ctr" fontAlgn="t"/>
                      <a:r>
                        <a:rPr lang="en-IN" sz="2100" u="none" strike="noStrike">
                          <a:effectLst/>
                        </a:rPr>
                        <a:t>4</a:t>
                      </a:r>
                      <a:endParaRPr lang="en-IN" sz="2100" b="0" i="0" u="none" strike="noStrike">
                        <a:solidFill>
                          <a:srgbClr val="993300"/>
                        </a:solidFill>
                        <a:effectLst/>
                        <a:latin typeface="Arial" panose="020B0604020202020204" pitchFamily="34" charset="0"/>
                      </a:endParaRPr>
                    </a:p>
                  </a:txBody>
                  <a:tcPr marL="16231" marR="16231" marT="16231" marB="0"/>
                </a:tc>
                <a:tc>
                  <a:txBody>
                    <a:bodyPr/>
                    <a:lstStyle/>
                    <a:p>
                      <a:pPr algn="ctr" fontAlgn="t"/>
                      <a:r>
                        <a:rPr lang="en-IN" sz="2100" u="none" strike="noStrike" dirty="0">
                          <a:effectLst/>
                        </a:rPr>
                        <a:t>2.9</a:t>
                      </a:r>
                      <a:endParaRPr lang="en-IN" sz="2100" b="0" i="0" u="none" strike="noStrike" dirty="0">
                        <a:solidFill>
                          <a:srgbClr val="993300"/>
                        </a:solidFill>
                        <a:effectLst/>
                        <a:latin typeface="Arial" panose="020B0604020202020204" pitchFamily="34" charset="0"/>
                      </a:endParaRPr>
                    </a:p>
                  </a:txBody>
                  <a:tcPr marL="16231" marR="16231" marT="16231" marB="0"/>
                </a:tc>
                <a:extLst>
                  <a:ext uri="{0D108BD9-81ED-4DB2-BD59-A6C34878D82A}">
                    <a16:rowId xmlns:a16="http://schemas.microsoft.com/office/drawing/2014/main" val="2885712258"/>
                  </a:ext>
                </a:extLst>
              </a:tr>
              <a:tr h="418757">
                <a:tc>
                  <a:txBody>
                    <a:bodyPr/>
                    <a:lstStyle/>
                    <a:p>
                      <a:pPr algn="ctr" fontAlgn="t"/>
                      <a:r>
                        <a:rPr lang="en-IN" sz="2100" u="none" strike="noStrike" dirty="0">
                          <a:effectLst/>
                        </a:rPr>
                        <a:t>Total</a:t>
                      </a:r>
                      <a:endParaRPr lang="en-IN" sz="2100" b="0" i="0" u="none" strike="noStrike" dirty="0">
                        <a:solidFill>
                          <a:srgbClr val="333399"/>
                        </a:solidFill>
                        <a:effectLst/>
                        <a:latin typeface="Arial" panose="020B0604020202020204" pitchFamily="34" charset="0"/>
                      </a:endParaRPr>
                    </a:p>
                  </a:txBody>
                  <a:tcPr marL="16231" marR="16231" marT="16231" marB="0"/>
                </a:tc>
                <a:tc>
                  <a:txBody>
                    <a:bodyPr/>
                    <a:lstStyle/>
                    <a:p>
                      <a:pPr algn="ctr" fontAlgn="t"/>
                      <a:r>
                        <a:rPr lang="en-IN" sz="2100" u="none" strike="noStrike">
                          <a:effectLst/>
                        </a:rPr>
                        <a:t>136</a:t>
                      </a:r>
                      <a:endParaRPr lang="en-IN" sz="2100" b="0" i="0" u="none" strike="noStrike">
                        <a:solidFill>
                          <a:srgbClr val="993300"/>
                        </a:solidFill>
                        <a:effectLst/>
                        <a:latin typeface="Arial" panose="020B0604020202020204" pitchFamily="34" charset="0"/>
                      </a:endParaRPr>
                    </a:p>
                  </a:txBody>
                  <a:tcPr marL="16231" marR="16231" marT="16231" marB="0"/>
                </a:tc>
                <a:tc>
                  <a:txBody>
                    <a:bodyPr/>
                    <a:lstStyle/>
                    <a:p>
                      <a:pPr algn="ctr" fontAlgn="t"/>
                      <a:r>
                        <a:rPr lang="en-IN" sz="2100" u="none" strike="noStrike" dirty="0">
                          <a:effectLst/>
                        </a:rPr>
                        <a:t>100.0</a:t>
                      </a:r>
                      <a:endParaRPr lang="en-IN" sz="2100" b="0" i="0" u="none" strike="noStrike" dirty="0">
                        <a:solidFill>
                          <a:srgbClr val="993300"/>
                        </a:solidFill>
                        <a:effectLst/>
                        <a:latin typeface="Arial" panose="020B0604020202020204" pitchFamily="34" charset="0"/>
                      </a:endParaRPr>
                    </a:p>
                  </a:txBody>
                  <a:tcPr marL="16231" marR="16231" marT="16231" marB="0"/>
                </a:tc>
                <a:extLst>
                  <a:ext uri="{0D108BD9-81ED-4DB2-BD59-A6C34878D82A}">
                    <a16:rowId xmlns:a16="http://schemas.microsoft.com/office/drawing/2014/main" val="3105615635"/>
                  </a:ext>
                </a:extLst>
              </a:tr>
            </a:tbl>
          </a:graphicData>
        </a:graphic>
      </p:graphicFrame>
    </p:spTree>
    <p:extLst>
      <p:ext uri="{BB962C8B-B14F-4D97-AF65-F5344CB8AC3E}">
        <p14:creationId xmlns:p14="http://schemas.microsoft.com/office/powerpoint/2010/main" val="307776640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57E5E-E6F2-F56F-2D87-F6A0DFED205E}"/>
              </a:ext>
            </a:extLst>
          </p:cNvPr>
          <p:cNvSpPr>
            <a:spLocks noGrp="1"/>
          </p:cNvSpPr>
          <p:nvPr>
            <p:ph type="ctrTitle"/>
          </p:nvPr>
        </p:nvSpPr>
        <p:spPr>
          <a:xfrm>
            <a:off x="6636862" y="2166004"/>
            <a:ext cx="4805996" cy="1297115"/>
          </a:xfrm>
        </p:spPr>
        <p:txBody>
          <a:bodyPr anchor="t">
            <a:normAutofit/>
          </a:bodyPr>
          <a:lstStyle/>
          <a:p>
            <a:pPr algn="l"/>
            <a:r>
              <a:rPr lang="en-IN" sz="4000" dirty="0">
                <a:solidFill>
                  <a:schemeClr val="tx2"/>
                </a:solidFill>
              </a:rPr>
              <a:t>Customer Journey </a:t>
            </a:r>
          </a:p>
        </p:txBody>
      </p:sp>
      <p:sp>
        <p:nvSpPr>
          <p:cNvPr id="3" name="Subtitle 2">
            <a:extLst>
              <a:ext uri="{FF2B5EF4-FFF2-40B4-BE49-F238E27FC236}">
                <a16:creationId xmlns:a16="http://schemas.microsoft.com/office/drawing/2014/main" id="{25B36E6A-6AEF-930E-C048-57DDCDF3B491}"/>
              </a:ext>
            </a:extLst>
          </p:cNvPr>
          <p:cNvSpPr>
            <a:spLocks noGrp="1"/>
          </p:cNvSpPr>
          <p:nvPr>
            <p:ph type="subTitle" idx="1"/>
          </p:nvPr>
        </p:nvSpPr>
        <p:spPr>
          <a:xfrm>
            <a:off x="6600235" y="4076699"/>
            <a:ext cx="4805691" cy="838831"/>
          </a:xfrm>
        </p:spPr>
        <p:txBody>
          <a:bodyPr anchor="b">
            <a:noAutofit/>
          </a:bodyPr>
          <a:lstStyle/>
          <a:p>
            <a:pPr algn="l"/>
            <a:r>
              <a:rPr lang="en-US" sz="1800" dirty="0">
                <a:solidFill>
                  <a:schemeClr val="tx2"/>
                </a:solidFill>
              </a:rPr>
              <a:t>A customer's whole experience and interactions with a product, service, or brand are referred to as their "customer journey." From the preliminary awareness and deliberation stage through the post-purchase and advocacy stage, it covers all touchpoints and phases of the customer experience.</a:t>
            </a:r>
            <a:endParaRPr lang="en-IN" sz="1800" dirty="0">
              <a:solidFill>
                <a:schemeClr val="tx2"/>
              </a:solidFill>
            </a:endParaRPr>
          </a:p>
        </p:txBody>
      </p:sp>
      <p:pic>
        <p:nvPicPr>
          <p:cNvPr id="7" name="Graphic 6" descr="CRM Customer Insights App">
            <a:extLst>
              <a:ext uri="{FF2B5EF4-FFF2-40B4-BE49-F238E27FC236}">
                <a16:creationId xmlns:a16="http://schemas.microsoft.com/office/drawing/2014/main" id="{49605A2E-12D2-A615-BF6F-16E34A6C71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327810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Arc 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A3E87B9B-B10E-C8B9-F41F-799A3A03A7AB}"/>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What made customers choose Paradise Holidays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Reviews influenced 25.7% of customers to choose paradise holidays.</a:t>
            </a:r>
          </a:p>
        </p:txBody>
      </p:sp>
      <p:graphicFrame>
        <p:nvGraphicFramePr>
          <p:cNvPr id="4" name="Content Placeholder 3">
            <a:extLst>
              <a:ext uri="{FF2B5EF4-FFF2-40B4-BE49-F238E27FC236}">
                <a16:creationId xmlns:a16="http://schemas.microsoft.com/office/drawing/2014/main" id="{67E045B6-DC43-5E0B-DB4F-9F5241286584}"/>
              </a:ext>
            </a:extLst>
          </p:cNvPr>
          <p:cNvGraphicFramePr>
            <a:graphicFrameLocks noGrp="1"/>
          </p:cNvGraphicFramePr>
          <p:nvPr>
            <p:ph idx="1"/>
            <p:extLst>
              <p:ext uri="{D42A27DB-BD31-4B8C-83A1-F6EECF244321}">
                <p14:modId xmlns:p14="http://schemas.microsoft.com/office/powerpoint/2010/main" val="2717295359"/>
              </p:ext>
            </p:extLst>
          </p:nvPr>
        </p:nvGraphicFramePr>
        <p:xfrm>
          <a:off x="703182" y="1526406"/>
          <a:ext cx="4777382" cy="3635450"/>
        </p:xfrm>
        <a:graphic>
          <a:graphicData uri="http://schemas.openxmlformats.org/drawingml/2006/table">
            <a:tbl>
              <a:tblPr firstRow="1" bandRow="1">
                <a:tableStyleId>{5C22544A-7EE6-4342-B048-85BDC9FD1C3A}</a:tableStyleId>
              </a:tblPr>
              <a:tblGrid>
                <a:gridCol w="670126">
                  <a:extLst>
                    <a:ext uri="{9D8B030D-6E8A-4147-A177-3AD203B41FA5}">
                      <a16:colId xmlns:a16="http://schemas.microsoft.com/office/drawing/2014/main" val="249858731"/>
                    </a:ext>
                  </a:extLst>
                </a:gridCol>
                <a:gridCol w="1932743">
                  <a:extLst>
                    <a:ext uri="{9D8B030D-6E8A-4147-A177-3AD203B41FA5}">
                      <a16:colId xmlns:a16="http://schemas.microsoft.com/office/drawing/2014/main" val="3774430686"/>
                    </a:ext>
                  </a:extLst>
                </a:gridCol>
                <a:gridCol w="1231289">
                  <a:extLst>
                    <a:ext uri="{9D8B030D-6E8A-4147-A177-3AD203B41FA5}">
                      <a16:colId xmlns:a16="http://schemas.microsoft.com/office/drawing/2014/main" val="489156525"/>
                    </a:ext>
                  </a:extLst>
                </a:gridCol>
                <a:gridCol w="943224">
                  <a:extLst>
                    <a:ext uri="{9D8B030D-6E8A-4147-A177-3AD203B41FA5}">
                      <a16:colId xmlns:a16="http://schemas.microsoft.com/office/drawing/2014/main" val="1130121092"/>
                    </a:ext>
                  </a:extLst>
                </a:gridCol>
              </a:tblGrid>
              <a:tr h="379470">
                <a:tc gridSpan="4">
                  <a:txBody>
                    <a:bodyPr/>
                    <a:lstStyle/>
                    <a:p>
                      <a:pPr algn="ctr" fontAlgn="ctr"/>
                      <a:r>
                        <a:rPr lang="en-IN" sz="2100" u="none" strike="noStrike">
                          <a:effectLst/>
                        </a:rPr>
                        <a:t>Decision Influence</a:t>
                      </a:r>
                      <a:endParaRPr lang="en-IN" sz="2100" b="1" i="0" u="none" strike="noStrike">
                        <a:solidFill>
                          <a:srgbClr val="993300"/>
                        </a:solidFill>
                        <a:effectLst/>
                        <a:latin typeface="Arial Bold" panose="020B0704020202020204" pitchFamily="34" charset="0"/>
                      </a:endParaRPr>
                    </a:p>
                  </a:txBody>
                  <a:tcPr marL="13142" marR="13142" marT="13142"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3292318"/>
                  </a:ext>
                </a:extLst>
              </a:tr>
              <a:tr h="325598">
                <a:tc gridSpan="2">
                  <a:txBody>
                    <a:bodyPr/>
                    <a:lstStyle/>
                    <a:p>
                      <a:pPr algn="l" fontAlgn="b"/>
                      <a:r>
                        <a:rPr lang="en-IN" sz="1800" u="none" strike="noStrike">
                          <a:effectLst/>
                        </a:rPr>
                        <a:t> </a:t>
                      </a:r>
                      <a:endParaRPr lang="en-IN" sz="1800" b="0" i="0" u="none" strike="noStrike">
                        <a:solidFill>
                          <a:srgbClr val="333399"/>
                        </a:solidFill>
                        <a:effectLst/>
                        <a:latin typeface="Arial" panose="020B0604020202020204" pitchFamily="34" charset="0"/>
                      </a:endParaRPr>
                    </a:p>
                  </a:txBody>
                  <a:tcPr marL="13142" marR="13142" marT="13142" marB="0" anchor="b"/>
                </a:tc>
                <a:tc hMerge="1">
                  <a:txBody>
                    <a:bodyPr/>
                    <a:lstStyle/>
                    <a:p>
                      <a:endParaRPr lang="en-IN"/>
                    </a:p>
                  </a:txBody>
                  <a:tcPr/>
                </a:tc>
                <a:tc>
                  <a:txBody>
                    <a:bodyPr/>
                    <a:lstStyle/>
                    <a:p>
                      <a:pPr algn="ctr" fontAlgn="b"/>
                      <a:r>
                        <a:rPr lang="en-IN" sz="1800" u="none" strike="noStrike">
                          <a:effectLst/>
                        </a:rPr>
                        <a:t>Frequency</a:t>
                      </a:r>
                      <a:endParaRPr lang="en-IN" sz="1800" b="0" i="0" u="none" strike="noStrike">
                        <a:solidFill>
                          <a:srgbClr val="333399"/>
                        </a:solidFill>
                        <a:effectLst/>
                        <a:latin typeface="Arial" panose="020B0604020202020204" pitchFamily="34" charset="0"/>
                      </a:endParaRPr>
                    </a:p>
                  </a:txBody>
                  <a:tcPr marL="13142" marR="13142" marT="13142" marB="0" anchor="b"/>
                </a:tc>
                <a:tc>
                  <a:txBody>
                    <a:bodyPr/>
                    <a:lstStyle/>
                    <a:p>
                      <a:pPr algn="ctr" fontAlgn="b"/>
                      <a:r>
                        <a:rPr lang="en-IN" sz="1800" u="none" strike="noStrike">
                          <a:effectLst/>
                        </a:rPr>
                        <a:t>Percent</a:t>
                      </a:r>
                      <a:endParaRPr lang="en-IN" sz="1800" b="0" i="0" u="none" strike="noStrike">
                        <a:solidFill>
                          <a:srgbClr val="333399"/>
                        </a:solidFill>
                        <a:effectLst/>
                        <a:latin typeface="Arial" panose="020B0604020202020204" pitchFamily="34" charset="0"/>
                      </a:endParaRPr>
                    </a:p>
                  </a:txBody>
                  <a:tcPr marL="13142" marR="13142" marT="13142" marB="0" anchor="b"/>
                </a:tc>
                <a:extLst>
                  <a:ext uri="{0D108BD9-81ED-4DB2-BD59-A6C34878D82A}">
                    <a16:rowId xmlns:a16="http://schemas.microsoft.com/office/drawing/2014/main" val="3571324949"/>
                  </a:ext>
                </a:extLst>
              </a:tr>
              <a:tr h="325598">
                <a:tc rowSpan="9">
                  <a:txBody>
                    <a:bodyPr/>
                    <a:lstStyle/>
                    <a:p>
                      <a:pPr algn="l" fontAlgn="t"/>
                      <a:r>
                        <a:rPr lang="en-IN" sz="1800" u="none" strike="noStrike">
                          <a:effectLst/>
                        </a:rPr>
                        <a:t>Valid</a:t>
                      </a:r>
                      <a:endParaRPr lang="en-IN" sz="1800" b="0" i="0" u="none" strike="noStrike">
                        <a:solidFill>
                          <a:srgbClr val="333399"/>
                        </a:solidFill>
                        <a:effectLst/>
                        <a:latin typeface="Arial" panose="020B0604020202020204" pitchFamily="34" charset="0"/>
                      </a:endParaRPr>
                    </a:p>
                  </a:txBody>
                  <a:tcPr marL="13142" marR="13142" marT="13142" marB="0"/>
                </a:tc>
                <a:tc>
                  <a:txBody>
                    <a:bodyPr/>
                    <a:lstStyle/>
                    <a:p>
                      <a:pPr algn="l" fontAlgn="t"/>
                      <a:r>
                        <a:rPr lang="en-IN" sz="1800" u="none" strike="noStrike" dirty="0">
                          <a:solidFill>
                            <a:schemeClr val="bg1"/>
                          </a:solidFill>
                          <a:effectLst/>
                        </a:rPr>
                        <a:t>Review</a:t>
                      </a:r>
                      <a:endParaRPr lang="en-IN" sz="1800" b="0" i="0" u="none" strike="noStrike" dirty="0">
                        <a:solidFill>
                          <a:schemeClr val="bg1"/>
                        </a:solidFill>
                        <a:effectLst/>
                        <a:latin typeface="Arial" panose="020B0604020202020204" pitchFamily="34" charset="0"/>
                      </a:endParaRPr>
                    </a:p>
                  </a:txBody>
                  <a:tcPr marL="13142" marR="13142" marT="13142" marB="0">
                    <a:solidFill>
                      <a:srgbClr val="0070C0"/>
                    </a:solidFill>
                  </a:tcPr>
                </a:tc>
                <a:tc>
                  <a:txBody>
                    <a:bodyPr/>
                    <a:lstStyle/>
                    <a:p>
                      <a:pPr algn="r" fontAlgn="t"/>
                      <a:r>
                        <a:rPr lang="en-IN" sz="1800" u="none" strike="noStrike" dirty="0">
                          <a:solidFill>
                            <a:schemeClr val="bg1"/>
                          </a:solidFill>
                          <a:effectLst/>
                        </a:rPr>
                        <a:t>35</a:t>
                      </a:r>
                      <a:endParaRPr lang="en-IN" sz="1800" b="0" i="0" u="none" strike="noStrike" dirty="0">
                        <a:solidFill>
                          <a:schemeClr val="bg1"/>
                        </a:solidFill>
                        <a:effectLst/>
                        <a:latin typeface="Arial" panose="020B0604020202020204" pitchFamily="34" charset="0"/>
                      </a:endParaRPr>
                    </a:p>
                  </a:txBody>
                  <a:tcPr marL="13142" marR="13142" marT="13142" marB="0">
                    <a:solidFill>
                      <a:srgbClr val="0070C0"/>
                    </a:solidFill>
                  </a:tcPr>
                </a:tc>
                <a:tc>
                  <a:txBody>
                    <a:bodyPr/>
                    <a:lstStyle/>
                    <a:p>
                      <a:pPr algn="r" fontAlgn="t"/>
                      <a:r>
                        <a:rPr lang="en-IN" sz="1800" u="none" strike="noStrike" dirty="0">
                          <a:solidFill>
                            <a:schemeClr val="bg1"/>
                          </a:solidFill>
                          <a:effectLst/>
                        </a:rPr>
                        <a:t>25.7</a:t>
                      </a:r>
                      <a:endParaRPr lang="en-IN" sz="1800" b="0" i="0" u="none" strike="noStrike" dirty="0">
                        <a:solidFill>
                          <a:schemeClr val="bg1"/>
                        </a:solidFill>
                        <a:effectLst/>
                        <a:latin typeface="Arial" panose="020B0604020202020204" pitchFamily="34" charset="0"/>
                      </a:endParaRPr>
                    </a:p>
                  </a:txBody>
                  <a:tcPr marL="13142" marR="13142" marT="13142" marB="0">
                    <a:solidFill>
                      <a:srgbClr val="0070C0"/>
                    </a:solidFill>
                  </a:tcPr>
                </a:tc>
                <a:extLst>
                  <a:ext uri="{0D108BD9-81ED-4DB2-BD59-A6C34878D82A}">
                    <a16:rowId xmlns:a16="http://schemas.microsoft.com/office/drawing/2014/main" val="2748715793"/>
                  </a:ext>
                </a:extLst>
              </a:tr>
              <a:tr h="325598">
                <a:tc vMerge="1">
                  <a:txBody>
                    <a:bodyPr/>
                    <a:lstStyle/>
                    <a:p>
                      <a:endParaRPr lang="en-IN"/>
                    </a:p>
                  </a:txBody>
                  <a:tcPr/>
                </a:tc>
                <a:tc>
                  <a:txBody>
                    <a:bodyPr/>
                    <a:lstStyle/>
                    <a:p>
                      <a:pPr algn="l" fontAlgn="t"/>
                      <a:r>
                        <a:rPr lang="en-IN" sz="1800" u="none" strike="noStrike">
                          <a:effectLst/>
                        </a:rPr>
                        <a:t>Package</a:t>
                      </a:r>
                      <a:endParaRPr lang="en-IN" sz="1800" b="0" i="0" u="none" strike="noStrike">
                        <a:solidFill>
                          <a:srgbClr val="333399"/>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27</a:t>
                      </a:r>
                      <a:endParaRPr lang="en-IN" sz="1800" b="0" i="0" u="none" strike="noStrike">
                        <a:solidFill>
                          <a:srgbClr val="993300"/>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19.9</a:t>
                      </a:r>
                      <a:endParaRPr lang="en-IN" sz="1800" b="0" i="0" u="none" strike="noStrike">
                        <a:solidFill>
                          <a:srgbClr val="993300"/>
                        </a:solidFill>
                        <a:effectLst/>
                        <a:latin typeface="Arial" panose="020B0604020202020204" pitchFamily="34" charset="0"/>
                      </a:endParaRPr>
                    </a:p>
                  </a:txBody>
                  <a:tcPr marL="13142" marR="13142" marT="13142" marB="0"/>
                </a:tc>
                <a:extLst>
                  <a:ext uri="{0D108BD9-81ED-4DB2-BD59-A6C34878D82A}">
                    <a16:rowId xmlns:a16="http://schemas.microsoft.com/office/drawing/2014/main" val="3026980303"/>
                  </a:ext>
                </a:extLst>
              </a:tr>
              <a:tr h="325598">
                <a:tc vMerge="1">
                  <a:txBody>
                    <a:bodyPr/>
                    <a:lstStyle/>
                    <a:p>
                      <a:endParaRPr lang="en-IN"/>
                    </a:p>
                  </a:txBody>
                  <a:tcPr/>
                </a:tc>
                <a:tc>
                  <a:txBody>
                    <a:bodyPr/>
                    <a:lstStyle/>
                    <a:p>
                      <a:pPr algn="l" fontAlgn="t"/>
                      <a:r>
                        <a:rPr lang="en-IN" sz="1800" u="none" strike="noStrike">
                          <a:effectLst/>
                        </a:rPr>
                        <a:t>Service</a:t>
                      </a:r>
                      <a:endParaRPr lang="en-IN" sz="1800" b="0" i="0" u="none" strike="noStrike">
                        <a:solidFill>
                          <a:srgbClr val="333399"/>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45</a:t>
                      </a:r>
                      <a:endParaRPr lang="en-IN" sz="1800" b="0" i="0" u="none" strike="noStrike">
                        <a:solidFill>
                          <a:srgbClr val="993300"/>
                        </a:solidFill>
                        <a:effectLst/>
                        <a:latin typeface="Arial" panose="020B0604020202020204" pitchFamily="34" charset="0"/>
                      </a:endParaRPr>
                    </a:p>
                  </a:txBody>
                  <a:tcPr marL="13142" marR="13142" marT="13142" marB="0"/>
                </a:tc>
                <a:tc>
                  <a:txBody>
                    <a:bodyPr/>
                    <a:lstStyle/>
                    <a:p>
                      <a:pPr algn="r" fontAlgn="t"/>
                      <a:r>
                        <a:rPr lang="en-IN" sz="1800" u="none" strike="noStrike" dirty="0">
                          <a:solidFill>
                            <a:schemeClr val="bg1"/>
                          </a:solidFill>
                          <a:effectLst/>
                        </a:rPr>
                        <a:t>33.1</a:t>
                      </a:r>
                      <a:endParaRPr lang="en-IN" sz="1800" b="0" i="0" u="none" strike="noStrike" dirty="0">
                        <a:solidFill>
                          <a:schemeClr val="bg1"/>
                        </a:solidFill>
                        <a:effectLst/>
                        <a:latin typeface="Arial" panose="020B0604020202020204" pitchFamily="34" charset="0"/>
                      </a:endParaRPr>
                    </a:p>
                  </a:txBody>
                  <a:tcPr marL="13142" marR="13142" marT="13142" marB="0">
                    <a:solidFill>
                      <a:srgbClr val="0070C0"/>
                    </a:solidFill>
                  </a:tcPr>
                </a:tc>
                <a:extLst>
                  <a:ext uri="{0D108BD9-81ED-4DB2-BD59-A6C34878D82A}">
                    <a16:rowId xmlns:a16="http://schemas.microsoft.com/office/drawing/2014/main" val="870431951"/>
                  </a:ext>
                </a:extLst>
              </a:tr>
              <a:tr h="325598">
                <a:tc vMerge="1">
                  <a:txBody>
                    <a:bodyPr/>
                    <a:lstStyle/>
                    <a:p>
                      <a:endParaRPr lang="en-IN"/>
                    </a:p>
                  </a:txBody>
                  <a:tcPr/>
                </a:tc>
                <a:tc>
                  <a:txBody>
                    <a:bodyPr/>
                    <a:lstStyle/>
                    <a:p>
                      <a:pPr algn="l" fontAlgn="t"/>
                      <a:r>
                        <a:rPr lang="en-IN" sz="1800" u="none" strike="noStrike">
                          <a:effectLst/>
                        </a:rPr>
                        <a:t>Brand</a:t>
                      </a:r>
                      <a:endParaRPr lang="en-IN" sz="1800" b="0" i="0" u="none" strike="noStrike">
                        <a:solidFill>
                          <a:srgbClr val="333399"/>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3</a:t>
                      </a:r>
                      <a:endParaRPr lang="en-IN" sz="1800" b="0" i="0" u="none" strike="noStrike">
                        <a:solidFill>
                          <a:srgbClr val="993300"/>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2.2</a:t>
                      </a:r>
                      <a:endParaRPr lang="en-IN" sz="1800" b="0" i="0" u="none" strike="noStrike">
                        <a:solidFill>
                          <a:srgbClr val="993300"/>
                        </a:solidFill>
                        <a:effectLst/>
                        <a:latin typeface="Arial" panose="020B0604020202020204" pitchFamily="34" charset="0"/>
                      </a:endParaRPr>
                    </a:p>
                  </a:txBody>
                  <a:tcPr marL="13142" marR="13142" marT="13142" marB="0"/>
                </a:tc>
                <a:extLst>
                  <a:ext uri="{0D108BD9-81ED-4DB2-BD59-A6C34878D82A}">
                    <a16:rowId xmlns:a16="http://schemas.microsoft.com/office/drawing/2014/main" val="1838278735"/>
                  </a:ext>
                </a:extLst>
              </a:tr>
              <a:tr h="325598">
                <a:tc vMerge="1">
                  <a:txBody>
                    <a:bodyPr/>
                    <a:lstStyle/>
                    <a:p>
                      <a:endParaRPr lang="en-IN"/>
                    </a:p>
                  </a:txBody>
                  <a:tcPr/>
                </a:tc>
                <a:tc>
                  <a:txBody>
                    <a:bodyPr/>
                    <a:lstStyle/>
                    <a:p>
                      <a:pPr algn="l" fontAlgn="t"/>
                      <a:r>
                        <a:rPr lang="en-IN" sz="1800" u="none" strike="noStrike">
                          <a:effectLst/>
                        </a:rPr>
                        <a:t>Website</a:t>
                      </a:r>
                      <a:endParaRPr lang="en-IN" sz="1800" b="0" i="0" u="none" strike="noStrike">
                        <a:solidFill>
                          <a:srgbClr val="333399"/>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7</a:t>
                      </a:r>
                      <a:endParaRPr lang="en-IN" sz="1800" b="0" i="0" u="none" strike="noStrike">
                        <a:solidFill>
                          <a:srgbClr val="993300"/>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5.1</a:t>
                      </a:r>
                      <a:endParaRPr lang="en-IN" sz="1800" b="0" i="0" u="none" strike="noStrike">
                        <a:solidFill>
                          <a:srgbClr val="993300"/>
                        </a:solidFill>
                        <a:effectLst/>
                        <a:latin typeface="Arial" panose="020B0604020202020204" pitchFamily="34" charset="0"/>
                      </a:endParaRPr>
                    </a:p>
                  </a:txBody>
                  <a:tcPr marL="13142" marR="13142" marT="13142" marB="0"/>
                </a:tc>
                <a:extLst>
                  <a:ext uri="{0D108BD9-81ED-4DB2-BD59-A6C34878D82A}">
                    <a16:rowId xmlns:a16="http://schemas.microsoft.com/office/drawing/2014/main" val="2300597338"/>
                  </a:ext>
                </a:extLst>
              </a:tr>
              <a:tr h="325598">
                <a:tc vMerge="1">
                  <a:txBody>
                    <a:bodyPr/>
                    <a:lstStyle/>
                    <a:p>
                      <a:endParaRPr lang="en-IN"/>
                    </a:p>
                  </a:txBody>
                  <a:tcPr/>
                </a:tc>
                <a:tc>
                  <a:txBody>
                    <a:bodyPr/>
                    <a:lstStyle/>
                    <a:p>
                      <a:pPr algn="l" fontAlgn="t"/>
                      <a:r>
                        <a:rPr lang="en-IN" sz="1800" u="none" strike="noStrike">
                          <a:effectLst/>
                        </a:rPr>
                        <a:t>Recommendation</a:t>
                      </a:r>
                      <a:endParaRPr lang="en-IN" sz="1800" b="0" i="0" u="none" strike="noStrike">
                        <a:solidFill>
                          <a:srgbClr val="333399"/>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3</a:t>
                      </a:r>
                      <a:endParaRPr lang="en-IN" sz="1800" b="0" i="0" u="none" strike="noStrike">
                        <a:solidFill>
                          <a:srgbClr val="993300"/>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2.2</a:t>
                      </a:r>
                      <a:endParaRPr lang="en-IN" sz="1800" b="0" i="0" u="none" strike="noStrike">
                        <a:solidFill>
                          <a:srgbClr val="993300"/>
                        </a:solidFill>
                        <a:effectLst/>
                        <a:latin typeface="Arial" panose="020B0604020202020204" pitchFamily="34" charset="0"/>
                      </a:endParaRPr>
                    </a:p>
                  </a:txBody>
                  <a:tcPr marL="13142" marR="13142" marT="13142" marB="0"/>
                </a:tc>
                <a:extLst>
                  <a:ext uri="{0D108BD9-81ED-4DB2-BD59-A6C34878D82A}">
                    <a16:rowId xmlns:a16="http://schemas.microsoft.com/office/drawing/2014/main" val="3570046240"/>
                  </a:ext>
                </a:extLst>
              </a:tr>
              <a:tr h="325598">
                <a:tc vMerge="1">
                  <a:txBody>
                    <a:bodyPr/>
                    <a:lstStyle/>
                    <a:p>
                      <a:endParaRPr lang="en-IN"/>
                    </a:p>
                  </a:txBody>
                  <a:tcPr/>
                </a:tc>
                <a:tc>
                  <a:txBody>
                    <a:bodyPr/>
                    <a:lstStyle/>
                    <a:p>
                      <a:pPr algn="l" fontAlgn="t"/>
                      <a:r>
                        <a:rPr lang="en-IN" sz="1800" u="none" strike="noStrike">
                          <a:effectLst/>
                        </a:rPr>
                        <a:t>Award</a:t>
                      </a:r>
                      <a:endParaRPr lang="en-IN" sz="1800" b="0" i="0" u="none" strike="noStrike">
                        <a:solidFill>
                          <a:srgbClr val="333399"/>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3</a:t>
                      </a:r>
                      <a:endParaRPr lang="en-IN" sz="1800" b="0" i="0" u="none" strike="noStrike">
                        <a:solidFill>
                          <a:srgbClr val="993300"/>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2.2</a:t>
                      </a:r>
                      <a:endParaRPr lang="en-IN" sz="1800" b="0" i="0" u="none" strike="noStrike">
                        <a:solidFill>
                          <a:srgbClr val="993300"/>
                        </a:solidFill>
                        <a:effectLst/>
                        <a:latin typeface="Arial" panose="020B0604020202020204" pitchFamily="34" charset="0"/>
                      </a:endParaRPr>
                    </a:p>
                  </a:txBody>
                  <a:tcPr marL="13142" marR="13142" marT="13142" marB="0"/>
                </a:tc>
                <a:extLst>
                  <a:ext uri="{0D108BD9-81ED-4DB2-BD59-A6C34878D82A}">
                    <a16:rowId xmlns:a16="http://schemas.microsoft.com/office/drawing/2014/main" val="3804669743"/>
                  </a:ext>
                </a:extLst>
              </a:tr>
              <a:tr h="325598">
                <a:tc vMerge="1">
                  <a:txBody>
                    <a:bodyPr/>
                    <a:lstStyle/>
                    <a:p>
                      <a:endParaRPr lang="en-IN"/>
                    </a:p>
                  </a:txBody>
                  <a:tcPr/>
                </a:tc>
                <a:tc>
                  <a:txBody>
                    <a:bodyPr/>
                    <a:lstStyle/>
                    <a:p>
                      <a:pPr algn="l" fontAlgn="t"/>
                      <a:r>
                        <a:rPr lang="en-IN" sz="1800" u="none" strike="noStrike">
                          <a:effectLst/>
                        </a:rPr>
                        <a:t>NA</a:t>
                      </a:r>
                      <a:endParaRPr lang="en-IN" sz="1800" b="0" i="0" u="none" strike="noStrike">
                        <a:solidFill>
                          <a:srgbClr val="333399"/>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13</a:t>
                      </a:r>
                      <a:endParaRPr lang="en-IN" sz="1800" b="0" i="0" u="none" strike="noStrike">
                        <a:solidFill>
                          <a:srgbClr val="993300"/>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9.6</a:t>
                      </a:r>
                      <a:endParaRPr lang="en-IN" sz="1800" b="0" i="0" u="none" strike="noStrike">
                        <a:solidFill>
                          <a:srgbClr val="993300"/>
                        </a:solidFill>
                        <a:effectLst/>
                        <a:latin typeface="Arial" panose="020B0604020202020204" pitchFamily="34" charset="0"/>
                      </a:endParaRPr>
                    </a:p>
                  </a:txBody>
                  <a:tcPr marL="13142" marR="13142" marT="13142" marB="0"/>
                </a:tc>
                <a:extLst>
                  <a:ext uri="{0D108BD9-81ED-4DB2-BD59-A6C34878D82A}">
                    <a16:rowId xmlns:a16="http://schemas.microsoft.com/office/drawing/2014/main" val="1059883567"/>
                  </a:ext>
                </a:extLst>
              </a:tr>
              <a:tr h="325598">
                <a:tc vMerge="1">
                  <a:txBody>
                    <a:bodyPr/>
                    <a:lstStyle/>
                    <a:p>
                      <a:endParaRPr lang="en-IN"/>
                    </a:p>
                  </a:txBody>
                  <a:tcPr/>
                </a:tc>
                <a:tc>
                  <a:txBody>
                    <a:bodyPr/>
                    <a:lstStyle/>
                    <a:p>
                      <a:pPr algn="l" fontAlgn="t"/>
                      <a:r>
                        <a:rPr lang="en-IN" sz="1800" u="none" strike="noStrike">
                          <a:effectLst/>
                        </a:rPr>
                        <a:t>Total</a:t>
                      </a:r>
                      <a:endParaRPr lang="en-IN" sz="1800" b="0" i="0" u="none" strike="noStrike">
                        <a:solidFill>
                          <a:srgbClr val="333399"/>
                        </a:solidFill>
                        <a:effectLst/>
                        <a:latin typeface="Arial" panose="020B0604020202020204" pitchFamily="34" charset="0"/>
                      </a:endParaRPr>
                    </a:p>
                  </a:txBody>
                  <a:tcPr marL="13142" marR="13142" marT="13142" marB="0"/>
                </a:tc>
                <a:tc>
                  <a:txBody>
                    <a:bodyPr/>
                    <a:lstStyle/>
                    <a:p>
                      <a:pPr algn="r" fontAlgn="t"/>
                      <a:r>
                        <a:rPr lang="en-IN" sz="1800" u="none" strike="noStrike">
                          <a:effectLst/>
                        </a:rPr>
                        <a:t>136</a:t>
                      </a:r>
                      <a:endParaRPr lang="en-IN" sz="1800" b="0" i="0" u="none" strike="noStrike">
                        <a:solidFill>
                          <a:srgbClr val="993300"/>
                        </a:solidFill>
                        <a:effectLst/>
                        <a:latin typeface="Arial" panose="020B0604020202020204" pitchFamily="34" charset="0"/>
                      </a:endParaRPr>
                    </a:p>
                  </a:txBody>
                  <a:tcPr marL="13142" marR="13142" marT="13142" marB="0"/>
                </a:tc>
                <a:tc>
                  <a:txBody>
                    <a:bodyPr/>
                    <a:lstStyle/>
                    <a:p>
                      <a:pPr algn="r" fontAlgn="t"/>
                      <a:r>
                        <a:rPr lang="en-IN" sz="1800" u="none" strike="noStrike" dirty="0">
                          <a:effectLst/>
                        </a:rPr>
                        <a:t>100.0</a:t>
                      </a:r>
                      <a:endParaRPr lang="en-IN" sz="1800" b="0" i="0" u="none" strike="noStrike" dirty="0">
                        <a:solidFill>
                          <a:srgbClr val="993300"/>
                        </a:solidFill>
                        <a:effectLst/>
                        <a:latin typeface="Arial" panose="020B0604020202020204" pitchFamily="34" charset="0"/>
                      </a:endParaRPr>
                    </a:p>
                  </a:txBody>
                  <a:tcPr marL="13142" marR="13142" marT="13142" marB="0"/>
                </a:tc>
                <a:extLst>
                  <a:ext uri="{0D108BD9-81ED-4DB2-BD59-A6C34878D82A}">
                    <a16:rowId xmlns:a16="http://schemas.microsoft.com/office/drawing/2014/main" val="3429802038"/>
                  </a:ext>
                </a:extLst>
              </a:tr>
            </a:tbl>
          </a:graphicData>
        </a:graphic>
      </p:graphicFrame>
    </p:spTree>
    <p:extLst>
      <p:ext uri="{BB962C8B-B14F-4D97-AF65-F5344CB8AC3E}">
        <p14:creationId xmlns:p14="http://schemas.microsoft.com/office/powerpoint/2010/main" val="3505879030"/>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3AC80-0642-893F-E1FB-DA62A2A91533}"/>
              </a:ext>
            </a:extLst>
          </p:cNvPr>
          <p:cNvSpPr>
            <a:spLocks noGrp="1"/>
          </p:cNvSpPr>
          <p:nvPr>
            <p:ph type="title"/>
          </p:nvPr>
        </p:nvSpPr>
        <p:spPr>
          <a:xfrm>
            <a:off x="1043631" y="809898"/>
            <a:ext cx="10173010" cy="1554480"/>
          </a:xfrm>
        </p:spPr>
        <p:txBody>
          <a:bodyPr anchor="ctr">
            <a:normAutofit/>
          </a:bodyPr>
          <a:lstStyle/>
          <a:p>
            <a:r>
              <a:rPr lang="en-IN" sz="4800" dirty="0"/>
              <a:t>Analysis of Interviews</a:t>
            </a:r>
          </a:p>
        </p:txBody>
      </p:sp>
      <p:cxnSp>
        <p:nvCxnSpPr>
          <p:cNvPr id="26"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703FA64B-D75D-AB90-0EB4-047F225A8496}"/>
              </a:ext>
            </a:extLst>
          </p:cNvPr>
          <p:cNvGraphicFramePr>
            <a:graphicFrameLocks noGrp="1"/>
          </p:cNvGraphicFramePr>
          <p:nvPr>
            <p:ph idx="1"/>
            <p:extLst>
              <p:ext uri="{D42A27DB-BD31-4B8C-83A1-F6EECF244321}">
                <p14:modId xmlns:p14="http://schemas.microsoft.com/office/powerpoint/2010/main" val="304567020"/>
              </p:ext>
            </p:extLst>
          </p:nvPr>
        </p:nvGraphicFramePr>
        <p:xfrm>
          <a:off x="1411477" y="3025857"/>
          <a:ext cx="4236768" cy="3393748"/>
        </p:xfrm>
        <a:graphic>
          <a:graphicData uri="http://schemas.openxmlformats.org/drawingml/2006/table">
            <a:tbl>
              <a:tblPr firstRow="1" bandRow="1">
                <a:tableStyleId>{5C22544A-7EE6-4342-B048-85BDC9FD1C3A}</a:tableStyleId>
              </a:tblPr>
              <a:tblGrid>
                <a:gridCol w="1527197">
                  <a:extLst>
                    <a:ext uri="{9D8B030D-6E8A-4147-A177-3AD203B41FA5}">
                      <a16:colId xmlns:a16="http://schemas.microsoft.com/office/drawing/2014/main" val="1702767794"/>
                    </a:ext>
                  </a:extLst>
                </a:gridCol>
                <a:gridCol w="1401502">
                  <a:extLst>
                    <a:ext uri="{9D8B030D-6E8A-4147-A177-3AD203B41FA5}">
                      <a16:colId xmlns:a16="http://schemas.microsoft.com/office/drawing/2014/main" val="3744070427"/>
                    </a:ext>
                  </a:extLst>
                </a:gridCol>
                <a:gridCol w="1308069">
                  <a:extLst>
                    <a:ext uri="{9D8B030D-6E8A-4147-A177-3AD203B41FA5}">
                      <a16:colId xmlns:a16="http://schemas.microsoft.com/office/drawing/2014/main" val="575135022"/>
                    </a:ext>
                  </a:extLst>
                </a:gridCol>
              </a:tblGrid>
              <a:tr h="365096">
                <a:tc gridSpan="3">
                  <a:txBody>
                    <a:bodyPr/>
                    <a:lstStyle/>
                    <a:p>
                      <a:pPr algn="ctr" fontAlgn="ctr"/>
                      <a:r>
                        <a:rPr lang="en-IN" sz="1800" b="1" i="0" u="none" strike="noStrike" kern="1200" dirty="0">
                          <a:solidFill>
                            <a:schemeClr val="lt1"/>
                          </a:solidFill>
                          <a:effectLst/>
                          <a:latin typeface="+mn-lt"/>
                          <a:ea typeface="+mn-ea"/>
                          <a:cs typeface="+mn-cs"/>
                        </a:rPr>
                        <a:t>Product Appeal</a:t>
                      </a:r>
                      <a:endParaRPr lang="en-IN" sz="1900" b="1" i="0" u="none" strike="noStrike" dirty="0">
                        <a:solidFill>
                          <a:srgbClr val="993300"/>
                        </a:solidFill>
                        <a:effectLst/>
                        <a:latin typeface="Arial Bold" panose="020B0704020202020204" pitchFamily="34" charset="0"/>
                      </a:endParaRPr>
                    </a:p>
                  </a:txBody>
                  <a:tcPr marL="12252" marR="12252" marT="12252"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67611016"/>
                  </a:ext>
                </a:extLst>
              </a:tr>
              <a:tr h="451773">
                <a:tc>
                  <a:txBody>
                    <a:bodyPr/>
                    <a:lstStyle/>
                    <a:p>
                      <a:pPr algn="ctr" fontAlgn="b"/>
                      <a:r>
                        <a:rPr lang="en-IN" sz="1600" b="0" i="0" u="none" strike="noStrike" dirty="0">
                          <a:solidFill>
                            <a:schemeClr val="tx1"/>
                          </a:solidFill>
                          <a:effectLst/>
                          <a:latin typeface="+mn-lt"/>
                        </a:rPr>
                        <a:t>Answers customers gave</a:t>
                      </a:r>
                    </a:p>
                  </a:txBody>
                  <a:tcPr marL="12252" marR="12252" marT="12252" marB="0" anchor="b"/>
                </a:tc>
                <a:tc>
                  <a:txBody>
                    <a:bodyPr/>
                    <a:lstStyle/>
                    <a:p>
                      <a:pPr algn="ctr" fontAlgn="b"/>
                      <a:r>
                        <a:rPr lang="en-IN" sz="1600" u="none" strike="noStrike">
                          <a:effectLst/>
                        </a:rPr>
                        <a:t>Frequency</a:t>
                      </a:r>
                      <a:endParaRPr lang="en-IN" sz="1600" b="0" i="0" u="none" strike="noStrike">
                        <a:solidFill>
                          <a:srgbClr val="333399"/>
                        </a:solidFill>
                        <a:effectLst/>
                        <a:latin typeface="Arial" panose="020B0604020202020204" pitchFamily="34" charset="0"/>
                      </a:endParaRPr>
                    </a:p>
                  </a:txBody>
                  <a:tcPr marL="12252" marR="12252" marT="12252" marB="0" anchor="b"/>
                </a:tc>
                <a:tc>
                  <a:txBody>
                    <a:bodyPr/>
                    <a:lstStyle/>
                    <a:p>
                      <a:pPr algn="ctr" fontAlgn="b"/>
                      <a:r>
                        <a:rPr lang="en-IN" sz="1600" u="none" strike="noStrike" dirty="0">
                          <a:effectLst/>
                        </a:rPr>
                        <a:t>Percent</a:t>
                      </a:r>
                      <a:endParaRPr lang="en-IN" sz="1600" b="0" i="0" u="none" strike="noStrike" dirty="0">
                        <a:solidFill>
                          <a:srgbClr val="333399"/>
                        </a:solidFill>
                        <a:effectLst/>
                        <a:latin typeface="Arial" panose="020B0604020202020204" pitchFamily="34" charset="0"/>
                      </a:endParaRPr>
                    </a:p>
                  </a:txBody>
                  <a:tcPr marL="12252" marR="12252" marT="12252" marB="0" anchor="b"/>
                </a:tc>
                <a:extLst>
                  <a:ext uri="{0D108BD9-81ED-4DB2-BD59-A6C34878D82A}">
                    <a16:rowId xmlns:a16="http://schemas.microsoft.com/office/drawing/2014/main" val="1614209247"/>
                  </a:ext>
                </a:extLst>
              </a:tr>
              <a:tr h="316090">
                <a:tc>
                  <a:txBody>
                    <a:bodyPr/>
                    <a:lstStyle/>
                    <a:p>
                      <a:pPr algn="ctr" fontAlgn="t"/>
                      <a:r>
                        <a:rPr lang="en-IN" sz="1600" u="none" strike="noStrike" dirty="0">
                          <a:solidFill>
                            <a:schemeClr val="bg1"/>
                          </a:solidFill>
                          <a:effectLst/>
                        </a:rPr>
                        <a:t>Service</a:t>
                      </a:r>
                      <a:endParaRPr lang="en-IN" sz="1600" b="0" i="0" u="none" strike="noStrike" dirty="0">
                        <a:solidFill>
                          <a:schemeClr val="bg1"/>
                        </a:solidFill>
                        <a:effectLst/>
                        <a:latin typeface="Arial" panose="020B0604020202020204" pitchFamily="34" charset="0"/>
                      </a:endParaRPr>
                    </a:p>
                  </a:txBody>
                  <a:tcPr marL="12252" marR="12252" marT="12252" marB="0">
                    <a:solidFill>
                      <a:srgbClr val="0070C0"/>
                    </a:solidFill>
                  </a:tcPr>
                </a:tc>
                <a:tc>
                  <a:txBody>
                    <a:bodyPr/>
                    <a:lstStyle/>
                    <a:p>
                      <a:pPr algn="ctr" fontAlgn="t"/>
                      <a:r>
                        <a:rPr lang="en-IN" sz="1600" u="none" strike="noStrike" dirty="0">
                          <a:solidFill>
                            <a:schemeClr val="bg1"/>
                          </a:solidFill>
                          <a:effectLst/>
                        </a:rPr>
                        <a:t>42</a:t>
                      </a:r>
                      <a:endParaRPr lang="en-IN" sz="1600" b="0" i="0" u="none" strike="noStrike" dirty="0">
                        <a:solidFill>
                          <a:schemeClr val="bg1"/>
                        </a:solidFill>
                        <a:effectLst/>
                        <a:latin typeface="Arial" panose="020B0604020202020204" pitchFamily="34" charset="0"/>
                      </a:endParaRPr>
                    </a:p>
                  </a:txBody>
                  <a:tcPr marL="12252" marR="12252" marT="12252" marB="0">
                    <a:solidFill>
                      <a:srgbClr val="0070C0"/>
                    </a:solidFill>
                  </a:tcPr>
                </a:tc>
                <a:tc>
                  <a:txBody>
                    <a:bodyPr/>
                    <a:lstStyle/>
                    <a:p>
                      <a:pPr algn="ctr" fontAlgn="t"/>
                      <a:r>
                        <a:rPr lang="en-IN" sz="1600" u="none" strike="noStrike" dirty="0">
                          <a:solidFill>
                            <a:schemeClr val="bg1"/>
                          </a:solidFill>
                          <a:effectLst/>
                        </a:rPr>
                        <a:t>30.9</a:t>
                      </a:r>
                      <a:endParaRPr lang="en-IN" sz="1600" b="0" i="0" u="none" strike="noStrike" dirty="0">
                        <a:solidFill>
                          <a:schemeClr val="bg1"/>
                        </a:solidFill>
                        <a:effectLst/>
                        <a:latin typeface="Arial" panose="020B0604020202020204" pitchFamily="34" charset="0"/>
                      </a:endParaRPr>
                    </a:p>
                  </a:txBody>
                  <a:tcPr marL="12252" marR="12252" marT="12252" marB="0">
                    <a:solidFill>
                      <a:srgbClr val="0070C0"/>
                    </a:solidFill>
                  </a:tcPr>
                </a:tc>
                <a:extLst>
                  <a:ext uri="{0D108BD9-81ED-4DB2-BD59-A6C34878D82A}">
                    <a16:rowId xmlns:a16="http://schemas.microsoft.com/office/drawing/2014/main" val="399319942"/>
                  </a:ext>
                </a:extLst>
              </a:tr>
              <a:tr h="316090">
                <a:tc>
                  <a:txBody>
                    <a:bodyPr/>
                    <a:lstStyle/>
                    <a:p>
                      <a:pPr algn="ctr" fontAlgn="t"/>
                      <a:r>
                        <a:rPr lang="en-IN" sz="1600" u="none" strike="noStrike">
                          <a:effectLst/>
                        </a:rPr>
                        <a:t>Activities</a:t>
                      </a:r>
                      <a:endParaRPr lang="en-IN" sz="1600" b="0" i="0" u="none" strike="noStrike">
                        <a:solidFill>
                          <a:srgbClr val="333399"/>
                        </a:solidFill>
                        <a:effectLst/>
                        <a:latin typeface="Arial" panose="020B0604020202020204" pitchFamily="34" charset="0"/>
                      </a:endParaRPr>
                    </a:p>
                  </a:txBody>
                  <a:tcPr marL="12252" marR="12252" marT="12252" marB="0"/>
                </a:tc>
                <a:tc>
                  <a:txBody>
                    <a:bodyPr/>
                    <a:lstStyle/>
                    <a:p>
                      <a:pPr algn="ctr" fontAlgn="t"/>
                      <a:r>
                        <a:rPr lang="en-IN" sz="1600" u="none" strike="noStrike" dirty="0">
                          <a:effectLst/>
                        </a:rPr>
                        <a:t>26</a:t>
                      </a:r>
                      <a:endParaRPr lang="en-IN" sz="1600" b="0" i="0" u="none" strike="noStrike" dirty="0">
                        <a:solidFill>
                          <a:srgbClr val="993300"/>
                        </a:solidFill>
                        <a:effectLst/>
                        <a:latin typeface="Arial" panose="020B0604020202020204" pitchFamily="34" charset="0"/>
                      </a:endParaRPr>
                    </a:p>
                  </a:txBody>
                  <a:tcPr marL="12252" marR="12252" marT="12252" marB="0"/>
                </a:tc>
                <a:tc>
                  <a:txBody>
                    <a:bodyPr/>
                    <a:lstStyle/>
                    <a:p>
                      <a:pPr algn="ctr" fontAlgn="t"/>
                      <a:r>
                        <a:rPr lang="en-IN" sz="1600" u="none" strike="noStrike" dirty="0">
                          <a:effectLst/>
                        </a:rPr>
                        <a:t>19.1</a:t>
                      </a:r>
                      <a:endParaRPr lang="en-IN" sz="1600" b="0" i="0" u="none" strike="noStrike" dirty="0">
                        <a:solidFill>
                          <a:srgbClr val="993300"/>
                        </a:solidFill>
                        <a:effectLst/>
                        <a:latin typeface="Arial" panose="020B0604020202020204" pitchFamily="34" charset="0"/>
                      </a:endParaRPr>
                    </a:p>
                  </a:txBody>
                  <a:tcPr marL="12252" marR="12252" marT="12252" marB="0"/>
                </a:tc>
                <a:extLst>
                  <a:ext uri="{0D108BD9-81ED-4DB2-BD59-A6C34878D82A}">
                    <a16:rowId xmlns:a16="http://schemas.microsoft.com/office/drawing/2014/main" val="3878330183"/>
                  </a:ext>
                </a:extLst>
              </a:tr>
              <a:tr h="316090">
                <a:tc>
                  <a:txBody>
                    <a:bodyPr/>
                    <a:lstStyle/>
                    <a:p>
                      <a:pPr algn="ctr" fontAlgn="t"/>
                      <a:r>
                        <a:rPr lang="en-IN" sz="1600" u="none" strike="noStrike">
                          <a:effectLst/>
                        </a:rPr>
                        <a:t>Reviews</a:t>
                      </a:r>
                      <a:endParaRPr lang="en-IN" sz="1600" b="0" i="0" u="none" strike="noStrike">
                        <a:solidFill>
                          <a:srgbClr val="333399"/>
                        </a:solidFill>
                        <a:effectLst/>
                        <a:latin typeface="Arial" panose="020B0604020202020204" pitchFamily="34" charset="0"/>
                      </a:endParaRPr>
                    </a:p>
                  </a:txBody>
                  <a:tcPr marL="12252" marR="12252" marT="12252" marB="0"/>
                </a:tc>
                <a:tc>
                  <a:txBody>
                    <a:bodyPr/>
                    <a:lstStyle/>
                    <a:p>
                      <a:pPr algn="ctr" fontAlgn="t"/>
                      <a:r>
                        <a:rPr lang="en-IN" sz="1600" u="none" strike="noStrike" dirty="0">
                          <a:effectLst/>
                        </a:rPr>
                        <a:t>2</a:t>
                      </a:r>
                      <a:endParaRPr lang="en-IN" sz="1600" b="0" i="0" u="none" strike="noStrike" dirty="0">
                        <a:solidFill>
                          <a:srgbClr val="993300"/>
                        </a:solidFill>
                        <a:effectLst/>
                        <a:latin typeface="Arial" panose="020B0604020202020204" pitchFamily="34" charset="0"/>
                      </a:endParaRPr>
                    </a:p>
                  </a:txBody>
                  <a:tcPr marL="12252" marR="12252" marT="12252" marB="0"/>
                </a:tc>
                <a:tc>
                  <a:txBody>
                    <a:bodyPr/>
                    <a:lstStyle/>
                    <a:p>
                      <a:pPr algn="ctr" fontAlgn="t"/>
                      <a:r>
                        <a:rPr lang="en-IN" sz="1600" u="none" strike="noStrike">
                          <a:effectLst/>
                        </a:rPr>
                        <a:t>1.5</a:t>
                      </a:r>
                      <a:endParaRPr lang="en-IN" sz="1600" b="0" i="0" u="none" strike="noStrike">
                        <a:solidFill>
                          <a:srgbClr val="993300"/>
                        </a:solidFill>
                        <a:effectLst/>
                        <a:latin typeface="Arial" panose="020B0604020202020204" pitchFamily="34" charset="0"/>
                      </a:endParaRPr>
                    </a:p>
                  </a:txBody>
                  <a:tcPr marL="12252" marR="12252" marT="12252" marB="0"/>
                </a:tc>
                <a:extLst>
                  <a:ext uri="{0D108BD9-81ED-4DB2-BD59-A6C34878D82A}">
                    <a16:rowId xmlns:a16="http://schemas.microsoft.com/office/drawing/2014/main" val="822710532"/>
                  </a:ext>
                </a:extLst>
              </a:tr>
              <a:tr h="316090">
                <a:tc>
                  <a:txBody>
                    <a:bodyPr/>
                    <a:lstStyle/>
                    <a:p>
                      <a:pPr algn="ctr" fontAlgn="t"/>
                      <a:r>
                        <a:rPr lang="en-IN" sz="1600" u="none" strike="noStrike" dirty="0">
                          <a:effectLst/>
                        </a:rPr>
                        <a:t>Website</a:t>
                      </a:r>
                      <a:endParaRPr lang="en-IN" sz="1600" b="0" i="0" u="none" strike="noStrike" dirty="0">
                        <a:solidFill>
                          <a:srgbClr val="333399"/>
                        </a:solidFill>
                        <a:effectLst/>
                        <a:latin typeface="Arial" panose="020B0604020202020204" pitchFamily="34" charset="0"/>
                      </a:endParaRPr>
                    </a:p>
                  </a:txBody>
                  <a:tcPr marL="12252" marR="12252" marT="12252" marB="0"/>
                </a:tc>
                <a:tc>
                  <a:txBody>
                    <a:bodyPr/>
                    <a:lstStyle/>
                    <a:p>
                      <a:pPr algn="ctr" fontAlgn="t"/>
                      <a:r>
                        <a:rPr lang="en-IN" sz="1600" u="none" strike="noStrike">
                          <a:effectLst/>
                        </a:rPr>
                        <a:t>1</a:t>
                      </a:r>
                      <a:endParaRPr lang="en-IN" sz="1600" b="0" i="0" u="none" strike="noStrike">
                        <a:solidFill>
                          <a:srgbClr val="993300"/>
                        </a:solidFill>
                        <a:effectLst/>
                        <a:latin typeface="Arial" panose="020B0604020202020204" pitchFamily="34" charset="0"/>
                      </a:endParaRPr>
                    </a:p>
                  </a:txBody>
                  <a:tcPr marL="12252" marR="12252" marT="12252" marB="0"/>
                </a:tc>
                <a:tc>
                  <a:txBody>
                    <a:bodyPr/>
                    <a:lstStyle/>
                    <a:p>
                      <a:pPr algn="ctr" fontAlgn="t"/>
                      <a:r>
                        <a:rPr lang="en-IN" sz="1600" u="none" strike="noStrike">
                          <a:effectLst/>
                        </a:rPr>
                        <a:t>0.7</a:t>
                      </a:r>
                      <a:endParaRPr lang="en-IN" sz="1600" b="0" i="0" u="none" strike="noStrike">
                        <a:solidFill>
                          <a:srgbClr val="993300"/>
                        </a:solidFill>
                        <a:effectLst/>
                        <a:latin typeface="Arial" panose="020B0604020202020204" pitchFamily="34" charset="0"/>
                      </a:endParaRPr>
                    </a:p>
                  </a:txBody>
                  <a:tcPr marL="12252" marR="12252" marT="12252" marB="0"/>
                </a:tc>
                <a:extLst>
                  <a:ext uri="{0D108BD9-81ED-4DB2-BD59-A6C34878D82A}">
                    <a16:rowId xmlns:a16="http://schemas.microsoft.com/office/drawing/2014/main" val="1713906794"/>
                  </a:ext>
                </a:extLst>
              </a:tr>
              <a:tr h="316090">
                <a:tc>
                  <a:txBody>
                    <a:bodyPr/>
                    <a:lstStyle/>
                    <a:p>
                      <a:pPr algn="ctr" fontAlgn="t"/>
                      <a:r>
                        <a:rPr lang="en-IN" sz="1600" u="none" strike="noStrike">
                          <a:effectLst/>
                        </a:rPr>
                        <a:t>Hotel</a:t>
                      </a:r>
                      <a:endParaRPr lang="en-IN" sz="1600" b="0" i="0" u="none" strike="noStrike">
                        <a:solidFill>
                          <a:srgbClr val="333399"/>
                        </a:solidFill>
                        <a:effectLst/>
                        <a:latin typeface="Arial" panose="020B0604020202020204" pitchFamily="34" charset="0"/>
                      </a:endParaRPr>
                    </a:p>
                  </a:txBody>
                  <a:tcPr marL="12252" marR="12252" marT="12252" marB="0"/>
                </a:tc>
                <a:tc>
                  <a:txBody>
                    <a:bodyPr/>
                    <a:lstStyle/>
                    <a:p>
                      <a:pPr algn="ctr" fontAlgn="t"/>
                      <a:r>
                        <a:rPr lang="en-IN" sz="1600" u="none" strike="noStrike" dirty="0">
                          <a:effectLst/>
                        </a:rPr>
                        <a:t>9</a:t>
                      </a:r>
                      <a:endParaRPr lang="en-IN" sz="1600" b="0" i="0" u="none" strike="noStrike" dirty="0">
                        <a:solidFill>
                          <a:srgbClr val="993300"/>
                        </a:solidFill>
                        <a:effectLst/>
                        <a:latin typeface="Arial" panose="020B0604020202020204" pitchFamily="34" charset="0"/>
                      </a:endParaRPr>
                    </a:p>
                  </a:txBody>
                  <a:tcPr marL="12252" marR="12252" marT="12252" marB="0"/>
                </a:tc>
                <a:tc>
                  <a:txBody>
                    <a:bodyPr/>
                    <a:lstStyle/>
                    <a:p>
                      <a:pPr algn="ctr" fontAlgn="t"/>
                      <a:r>
                        <a:rPr lang="en-IN" sz="1600" u="none" strike="noStrike">
                          <a:effectLst/>
                        </a:rPr>
                        <a:t>6.6</a:t>
                      </a:r>
                      <a:endParaRPr lang="en-IN" sz="1600" b="0" i="0" u="none" strike="noStrike">
                        <a:solidFill>
                          <a:srgbClr val="993300"/>
                        </a:solidFill>
                        <a:effectLst/>
                        <a:latin typeface="Arial" panose="020B0604020202020204" pitchFamily="34" charset="0"/>
                      </a:endParaRPr>
                    </a:p>
                  </a:txBody>
                  <a:tcPr marL="12252" marR="12252" marT="12252" marB="0"/>
                </a:tc>
                <a:extLst>
                  <a:ext uri="{0D108BD9-81ED-4DB2-BD59-A6C34878D82A}">
                    <a16:rowId xmlns:a16="http://schemas.microsoft.com/office/drawing/2014/main" val="296675235"/>
                  </a:ext>
                </a:extLst>
              </a:tr>
              <a:tr h="316090">
                <a:tc>
                  <a:txBody>
                    <a:bodyPr/>
                    <a:lstStyle/>
                    <a:p>
                      <a:pPr algn="ctr" fontAlgn="t"/>
                      <a:r>
                        <a:rPr lang="en-IN" sz="1600" u="none" strike="noStrike">
                          <a:effectLst/>
                        </a:rPr>
                        <a:t>Package</a:t>
                      </a:r>
                      <a:endParaRPr lang="en-IN" sz="1600" b="0" i="0" u="none" strike="noStrike">
                        <a:solidFill>
                          <a:srgbClr val="333399"/>
                        </a:solidFill>
                        <a:effectLst/>
                        <a:latin typeface="Arial" panose="020B0604020202020204" pitchFamily="34" charset="0"/>
                      </a:endParaRPr>
                    </a:p>
                  </a:txBody>
                  <a:tcPr marL="12252" marR="12252" marT="12252" marB="0"/>
                </a:tc>
                <a:tc>
                  <a:txBody>
                    <a:bodyPr/>
                    <a:lstStyle/>
                    <a:p>
                      <a:pPr algn="ctr" fontAlgn="t"/>
                      <a:r>
                        <a:rPr lang="en-IN" sz="1600" u="none" strike="noStrike">
                          <a:effectLst/>
                        </a:rPr>
                        <a:t>17</a:t>
                      </a:r>
                      <a:endParaRPr lang="en-IN" sz="1600" b="0" i="0" u="none" strike="noStrike">
                        <a:solidFill>
                          <a:srgbClr val="993300"/>
                        </a:solidFill>
                        <a:effectLst/>
                        <a:latin typeface="Arial" panose="020B0604020202020204" pitchFamily="34" charset="0"/>
                      </a:endParaRPr>
                    </a:p>
                  </a:txBody>
                  <a:tcPr marL="12252" marR="12252" marT="12252" marB="0"/>
                </a:tc>
                <a:tc>
                  <a:txBody>
                    <a:bodyPr/>
                    <a:lstStyle/>
                    <a:p>
                      <a:pPr algn="ctr" fontAlgn="t"/>
                      <a:r>
                        <a:rPr lang="en-IN" sz="1600" u="none" strike="noStrike" dirty="0">
                          <a:effectLst/>
                        </a:rPr>
                        <a:t>12.5</a:t>
                      </a:r>
                      <a:endParaRPr lang="en-IN" sz="1600" b="0" i="0" u="none" strike="noStrike" dirty="0">
                        <a:solidFill>
                          <a:srgbClr val="993300"/>
                        </a:solidFill>
                        <a:effectLst/>
                        <a:latin typeface="Arial" panose="020B0604020202020204" pitchFamily="34" charset="0"/>
                      </a:endParaRPr>
                    </a:p>
                  </a:txBody>
                  <a:tcPr marL="12252" marR="12252" marT="12252" marB="0"/>
                </a:tc>
                <a:extLst>
                  <a:ext uri="{0D108BD9-81ED-4DB2-BD59-A6C34878D82A}">
                    <a16:rowId xmlns:a16="http://schemas.microsoft.com/office/drawing/2014/main" val="776921467"/>
                  </a:ext>
                </a:extLst>
              </a:tr>
              <a:tr h="316090">
                <a:tc>
                  <a:txBody>
                    <a:bodyPr/>
                    <a:lstStyle/>
                    <a:p>
                      <a:pPr algn="ctr" fontAlgn="t"/>
                      <a:r>
                        <a:rPr lang="en-IN" sz="1600" u="none" strike="noStrike">
                          <a:effectLst/>
                        </a:rPr>
                        <a:t>Others</a:t>
                      </a:r>
                      <a:endParaRPr lang="en-IN" sz="1600" b="0" i="0" u="none" strike="noStrike">
                        <a:solidFill>
                          <a:srgbClr val="333399"/>
                        </a:solidFill>
                        <a:effectLst/>
                        <a:latin typeface="Arial" panose="020B0604020202020204" pitchFamily="34" charset="0"/>
                      </a:endParaRPr>
                    </a:p>
                  </a:txBody>
                  <a:tcPr marL="12252" marR="12252" marT="12252" marB="0"/>
                </a:tc>
                <a:tc>
                  <a:txBody>
                    <a:bodyPr/>
                    <a:lstStyle/>
                    <a:p>
                      <a:pPr algn="ctr" fontAlgn="t"/>
                      <a:r>
                        <a:rPr lang="en-IN" sz="1600" u="none" strike="noStrike">
                          <a:effectLst/>
                        </a:rPr>
                        <a:t>39</a:t>
                      </a:r>
                      <a:endParaRPr lang="en-IN" sz="1600" b="0" i="0" u="none" strike="noStrike">
                        <a:solidFill>
                          <a:srgbClr val="993300"/>
                        </a:solidFill>
                        <a:effectLst/>
                        <a:latin typeface="Arial" panose="020B0604020202020204" pitchFamily="34" charset="0"/>
                      </a:endParaRPr>
                    </a:p>
                  </a:txBody>
                  <a:tcPr marL="12252" marR="12252" marT="12252" marB="0"/>
                </a:tc>
                <a:tc>
                  <a:txBody>
                    <a:bodyPr/>
                    <a:lstStyle/>
                    <a:p>
                      <a:pPr algn="ctr" fontAlgn="t"/>
                      <a:r>
                        <a:rPr lang="en-IN" sz="1600" u="none" strike="noStrike" dirty="0">
                          <a:effectLst/>
                        </a:rPr>
                        <a:t>28.7</a:t>
                      </a:r>
                      <a:endParaRPr lang="en-IN" sz="1600" b="0" i="0" u="none" strike="noStrike" dirty="0">
                        <a:solidFill>
                          <a:srgbClr val="993300"/>
                        </a:solidFill>
                        <a:effectLst/>
                        <a:latin typeface="Arial" panose="020B0604020202020204" pitchFamily="34" charset="0"/>
                      </a:endParaRPr>
                    </a:p>
                  </a:txBody>
                  <a:tcPr marL="12252" marR="12252" marT="12252" marB="0"/>
                </a:tc>
                <a:extLst>
                  <a:ext uri="{0D108BD9-81ED-4DB2-BD59-A6C34878D82A}">
                    <a16:rowId xmlns:a16="http://schemas.microsoft.com/office/drawing/2014/main" val="4200302242"/>
                  </a:ext>
                </a:extLst>
              </a:tr>
              <a:tr h="316090">
                <a:tc>
                  <a:txBody>
                    <a:bodyPr/>
                    <a:lstStyle/>
                    <a:p>
                      <a:pPr algn="ctr" fontAlgn="t"/>
                      <a:r>
                        <a:rPr lang="en-IN" sz="1600" u="none" strike="noStrike" dirty="0">
                          <a:effectLst/>
                        </a:rPr>
                        <a:t>Total</a:t>
                      </a:r>
                      <a:endParaRPr lang="en-IN" sz="1600" b="0" i="0" u="none" strike="noStrike" dirty="0">
                        <a:solidFill>
                          <a:srgbClr val="333399"/>
                        </a:solidFill>
                        <a:effectLst/>
                        <a:latin typeface="Arial" panose="020B0604020202020204" pitchFamily="34" charset="0"/>
                      </a:endParaRPr>
                    </a:p>
                  </a:txBody>
                  <a:tcPr marL="12252" marR="12252" marT="12252" marB="0"/>
                </a:tc>
                <a:tc>
                  <a:txBody>
                    <a:bodyPr/>
                    <a:lstStyle/>
                    <a:p>
                      <a:pPr algn="ctr" fontAlgn="t"/>
                      <a:r>
                        <a:rPr lang="en-IN" sz="1600" u="none" strike="noStrike">
                          <a:effectLst/>
                        </a:rPr>
                        <a:t>136</a:t>
                      </a:r>
                      <a:endParaRPr lang="en-IN" sz="1600" b="0" i="0" u="none" strike="noStrike">
                        <a:solidFill>
                          <a:srgbClr val="993300"/>
                        </a:solidFill>
                        <a:effectLst/>
                        <a:latin typeface="Arial" panose="020B0604020202020204" pitchFamily="34" charset="0"/>
                      </a:endParaRPr>
                    </a:p>
                  </a:txBody>
                  <a:tcPr marL="12252" marR="12252" marT="12252" marB="0"/>
                </a:tc>
                <a:tc>
                  <a:txBody>
                    <a:bodyPr/>
                    <a:lstStyle/>
                    <a:p>
                      <a:pPr algn="ctr" fontAlgn="t"/>
                      <a:r>
                        <a:rPr lang="en-IN" sz="1600" u="none" strike="noStrike" dirty="0">
                          <a:effectLst/>
                        </a:rPr>
                        <a:t>100.0</a:t>
                      </a:r>
                      <a:endParaRPr lang="en-IN" sz="1600" b="0" i="0" u="none" strike="noStrike" dirty="0">
                        <a:solidFill>
                          <a:srgbClr val="993300"/>
                        </a:solidFill>
                        <a:effectLst/>
                        <a:latin typeface="Arial" panose="020B0604020202020204" pitchFamily="34" charset="0"/>
                      </a:endParaRPr>
                    </a:p>
                  </a:txBody>
                  <a:tcPr marL="12252" marR="12252" marT="12252" marB="0"/>
                </a:tc>
                <a:extLst>
                  <a:ext uri="{0D108BD9-81ED-4DB2-BD59-A6C34878D82A}">
                    <a16:rowId xmlns:a16="http://schemas.microsoft.com/office/drawing/2014/main" val="4284705777"/>
                  </a:ext>
                </a:extLst>
              </a:tr>
            </a:tbl>
          </a:graphicData>
        </a:graphic>
      </p:graphicFrame>
      <p:sp>
        <p:nvSpPr>
          <p:cNvPr id="5" name="TextBox 4">
            <a:extLst>
              <a:ext uri="{FF2B5EF4-FFF2-40B4-BE49-F238E27FC236}">
                <a16:creationId xmlns:a16="http://schemas.microsoft.com/office/drawing/2014/main" id="{C75DF8BA-17F7-C4D0-9112-A3A4CDB16E0D}"/>
              </a:ext>
            </a:extLst>
          </p:cNvPr>
          <p:cNvSpPr txBox="1"/>
          <p:nvPr/>
        </p:nvSpPr>
        <p:spPr>
          <a:xfrm>
            <a:off x="1724025" y="2590817"/>
            <a:ext cx="5857875" cy="369332"/>
          </a:xfrm>
          <a:prstGeom prst="rect">
            <a:avLst/>
          </a:prstGeom>
          <a:noFill/>
        </p:spPr>
        <p:txBody>
          <a:bodyPr wrap="square" rtlCol="0">
            <a:spAutoFit/>
          </a:bodyPr>
          <a:lstStyle/>
          <a:p>
            <a:r>
              <a:rPr lang="en-IN" dirty="0"/>
              <a:t>What did they like paradise holidays ?</a:t>
            </a:r>
          </a:p>
        </p:txBody>
      </p:sp>
      <p:sp>
        <p:nvSpPr>
          <p:cNvPr id="3" name="TextBox 2">
            <a:extLst>
              <a:ext uri="{FF2B5EF4-FFF2-40B4-BE49-F238E27FC236}">
                <a16:creationId xmlns:a16="http://schemas.microsoft.com/office/drawing/2014/main" id="{625755E1-20BF-5B42-EB27-94BF0711BB69}"/>
              </a:ext>
            </a:extLst>
          </p:cNvPr>
          <p:cNvSpPr txBox="1"/>
          <p:nvPr/>
        </p:nvSpPr>
        <p:spPr>
          <a:xfrm>
            <a:off x="7100596" y="3769567"/>
            <a:ext cx="4116045" cy="923330"/>
          </a:xfrm>
          <a:prstGeom prst="rect">
            <a:avLst/>
          </a:prstGeom>
          <a:noFill/>
        </p:spPr>
        <p:txBody>
          <a:bodyPr wrap="square" rtlCol="0">
            <a:spAutoFit/>
          </a:bodyPr>
          <a:lstStyle/>
          <a:p>
            <a:r>
              <a:rPr lang="en-US" dirty="0"/>
              <a:t>Customers indicated in 30.9% of responses that they truly enjoyed the services offered by paradise holidays. </a:t>
            </a:r>
            <a:endParaRPr lang="en-IN" dirty="0"/>
          </a:p>
        </p:txBody>
      </p:sp>
    </p:spTree>
    <p:extLst>
      <p:ext uri="{BB962C8B-B14F-4D97-AF65-F5344CB8AC3E}">
        <p14:creationId xmlns:p14="http://schemas.microsoft.com/office/powerpoint/2010/main" val="337624519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B98D2-6F5C-55AC-EC75-9A571B0E4285}"/>
              </a:ext>
            </a:extLst>
          </p:cNvPr>
          <p:cNvSpPr>
            <a:spLocks noGrp="1"/>
          </p:cNvSpPr>
          <p:nvPr>
            <p:ph type="title"/>
          </p:nvPr>
        </p:nvSpPr>
        <p:spPr>
          <a:xfrm>
            <a:off x="645064" y="525982"/>
            <a:ext cx="4282983" cy="1200361"/>
          </a:xfrm>
        </p:spPr>
        <p:txBody>
          <a:bodyPr anchor="b">
            <a:normAutofit/>
          </a:bodyPr>
          <a:lstStyle/>
          <a:p>
            <a:r>
              <a:rPr lang="en-IN" sz="3600"/>
              <a:t>Analysis of Interviews</a:t>
            </a:r>
          </a:p>
        </p:txBody>
      </p:sp>
      <p:sp>
        <p:nvSpPr>
          <p:cNvPr id="22" name="Rectangle 2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22C68A-EF37-7FE5-D4AE-BE724D49C57C}"/>
              </a:ext>
            </a:extLst>
          </p:cNvPr>
          <p:cNvSpPr>
            <a:spLocks noGrp="1"/>
          </p:cNvSpPr>
          <p:nvPr>
            <p:ph idx="1"/>
          </p:nvPr>
        </p:nvSpPr>
        <p:spPr>
          <a:xfrm>
            <a:off x="645066" y="2031101"/>
            <a:ext cx="4282984" cy="3511943"/>
          </a:xfrm>
        </p:spPr>
        <p:txBody>
          <a:bodyPr anchor="ctr">
            <a:normAutofit/>
          </a:bodyPr>
          <a:lstStyle/>
          <a:p>
            <a:r>
              <a:rPr lang="en-IN" sz="1800" dirty="0"/>
              <a:t>Does reviews or recommendations influence the customers?</a:t>
            </a:r>
          </a:p>
          <a:p>
            <a:r>
              <a:rPr lang="en-US" sz="1800" dirty="0"/>
              <a:t>80.1% of customers claim that reviews influenced their decision.</a:t>
            </a:r>
            <a:endParaRPr lang="en-IN" sz="1800" dirty="0"/>
          </a:p>
        </p:txBody>
      </p:sp>
      <p:sp>
        <p:nvSpPr>
          <p:cNvPr id="30" name="Rectangle 2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A9703783-3059-4DA2-450F-FCBA35688F1B}"/>
              </a:ext>
            </a:extLst>
          </p:cNvPr>
          <p:cNvGraphicFramePr>
            <a:graphicFrameLocks noGrp="1"/>
          </p:cNvGraphicFramePr>
          <p:nvPr>
            <p:extLst>
              <p:ext uri="{D42A27DB-BD31-4B8C-83A1-F6EECF244321}">
                <p14:modId xmlns:p14="http://schemas.microsoft.com/office/powerpoint/2010/main" val="528888649"/>
              </p:ext>
            </p:extLst>
          </p:nvPr>
        </p:nvGraphicFramePr>
        <p:xfrm>
          <a:off x="6668872" y="2103409"/>
          <a:ext cx="4671425" cy="2559106"/>
        </p:xfrm>
        <a:graphic>
          <a:graphicData uri="http://schemas.openxmlformats.org/drawingml/2006/table">
            <a:tbl>
              <a:tblPr firstRow="1" bandRow="1">
                <a:tableStyleId>{5C22544A-7EE6-4342-B048-85BDC9FD1C3A}</a:tableStyleId>
              </a:tblPr>
              <a:tblGrid>
                <a:gridCol w="1448760">
                  <a:extLst>
                    <a:ext uri="{9D8B030D-6E8A-4147-A177-3AD203B41FA5}">
                      <a16:colId xmlns:a16="http://schemas.microsoft.com/office/drawing/2014/main" val="3854331743"/>
                    </a:ext>
                  </a:extLst>
                </a:gridCol>
                <a:gridCol w="2140314">
                  <a:extLst>
                    <a:ext uri="{9D8B030D-6E8A-4147-A177-3AD203B41FA5}">
                      <a16:colId xmlns:a16="http://schemas.microsoft.com/office/drawing/2014/main" val="1839659945"/>
                    </a:ext>
                  </a:extLst>
                </a:gridCol>
                <a:gridCol w="1082351">
                  <a:extLst>
                    <a:ext uri="{9D8B030D-6E8A-4147-A177-3AD203B41FA5}">
                      <a16:colId xmlns:a16="http://schemas.microsoft.com/office/drawing/2014/main" val="3448466865"/>
                    </a:ext>
                  </a:extLst>
                </a:gridCol>
              </a:tblGrid>
              <a:tr h="441750">
                <a:tc gridSpan="3">
                  <a:txBody>
                    <a:bodyPr/>
                    <a:lstStyle/>
                    <a:p>
                      <a:pPr algn="ctr"/>
                      <a:r>
                        <a:rPr lang="en-IN" sz="1600" dirty="0"/>
                        <a:t>Reviews</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40210186"/>
                  </a:ext>
                </a:extLst>
              </a:tr>
              <a:tr h="582186">
                <a:tc>
                  <a:txBody>
                    <a:bodyPr/>
                    <a:lstStyle/>
                    <a:p>
                      <a:pPr algn="ctr"/>
                      <a:r>
                        <a:rPr lang="en-IN" sz="1600" dirty="0"/>
                        <a:t>Answer customers gave</a:t>
                      </a:r>
                    </a:p>
                  </a:txBody>
                  <a:tcPr/>
                </a:tc>
                <a:tc>
                  <a:txBody>
                    <a:bodyPr/>
                    <a:lstStyle/>
                    <a:p>
                      <a:pPr algn="ctr" fontAlgn="b"/>
                      <a:r>
                        <a:rPr lang="en-IN" sz="1600" u="none" strike="noStrike" dirty="0">
                          <a:effectLst/>
                        </a:rPr>
                        <a:t>Frequency</a:t>
                      </a:r>
                      <a:endParaRPr lang="en-IN" sz="1600" b="0" i="0" u="none" strike="noStrike" dirty="0">
                        <a:solidFill>
                          <a:srgbClr val="333399"/>
                        </a:solidFill>
                        <a:effectLst/>
                        <a:latin typeface="Arial" panose="020B0604020202020204" pitchFamily="34" charset="0"/>
                      </a:endParaRPr>
                    </a:p>
                  </a:txBody>
                  <a:tcPr marL="13296" marR="13296" marT="13296" marB="0" anchor="b"/>
                </a:tc>
                <a:tc>
                  <a:txBody>
                    <a:bodyPr/>
                    <a:lstStyle/>
                    <a:p>
                      <a:pPr algn="ctr" fontAlgn="b"/>
                      <a:r>
                        <a:rPr lang="en-IN" sz="1600" u="none" strike="noStrike">
                          <a:effectLst/>
                        </a:rPr>
                        <a:t>Percent</a:t>
                      </a:r>
                      <a:endParaRPr lang="en-IN" sz="1600" b="0" i="0" u="none" strike="noStrike">
                        <a:solidFill>
                          <a:srgbClr val="333399"/>
                        </a:solidFill>
                        <a:effectLst/>
                        <a:latin typeface="Arial" panose="020B0604020202020204" pitchFamily="34" charset="0"/>
                      </a:endParaRPr>
                    </a:p>
                  </a:txBody>
                  <a:tcPr marL="13296" marR="13296" marT="13296" marB="0" anchor="b"/>
                </a:tc>
                <a:extLst>
                  <a:ext uri="{0D108BD9-81ED-4DB2-BD59-A6C34878D82A}">
                    <a16:rowId xmlns:a16="http://schemas.microsoft.com/office/drawing/2014/main" val="1969020771"/>
                  </a:ext>
                </a:extLst>
              </a:tr>
              <a:tr h="323599">
                <a:tc>
                  <a:txBody>
                    <a:bodyPr/>
                    <a:lstStyle/>
                    <a:p>
                      <a:pPr algn="ctr" fontAlgn="t"/>
                      <a:r>
                        <a:rPr lang="en-IN" sz="1600" u="none" strike="noStrike">
                          <a:effectLst/>
                        </a:rPr>
                        <a:t>No</a:t>
                      </a:r>
                      <a:endParaRPr lang="en-IN" sz="1600" b="0" i="0" u="none" strike="noStrike">
                        <a:solidFill>
                          <a:srgbClr val="333399"/>
                        </a:solidFill>
                        <a:effectLst/>
                        <a:latin typeface="Arial" panose="020B0604020202020204" pitchFamily="34" charset="0"/>
                      </a:endParaRPr>
                    </a:p>
                  </a:txBody>
                  <a:tcPr marL="13296" marR="13296" marT="13296" marB="0"/>
                </a:tc>
                <a:tc>
                  <a:txBody>
                    <a:bodyPr/>
                    <a:lstStyle/>
                    <a:p>
                      <a:pPr algn="ctr" fontAlgn="t"/>
                      <a:r>
                        <a:rPr lang="en-IN" sz="1600" u="none" strike="noStrike" dirty="0">
                          <a:effectLst/>
                        </a:rPr>
                        <a:t>26</a:t>
                      </a:r>
                      <a:endParaRPr lang="en-IN" sz="1600" b="0" i="0" u="none" strike="noStrike" dirty="0">
                        <a:solidFill>
                          <a:srgbClr val="993300"/>
                        </a:solidFill>
                        <a:effectLst/>
                        <a:latin typeface="Arial" panose="020B0604020202020204" pitchFamily="34" charset="0"/>
                      </a:endParaRPr>
                    </a:p>
                  </a:txBody>
                  <a:tcPr marL="13296" marR="13296" marT="13296" marB="0"/>
                </a:tc>
                <a:tc>
                  <a:txBody>
                    <a:bodyPr/>
                    <a:lstStyle/>
                    <a:p>
                      <a:pPr algn="ctr" fontAlgn="t"/>
                      <a:r>
                        <a:rPr lang="en-IN" sz="1600" u="none" strike="noStrike">
                          <a:effectLst/>
                        </a:rPr>
                        <a:t>19.1</a:t>
                      </a:r>
                      <a:endParaRPr lang="en-IN" sz="1600" b="0" i="0" u="none" strike="noStrike">
                        <a:solidFill>
                          <a:srgbClr val="993300"/>
                        </a:solidFill>
                        <a:effectLst/>
                        <a:latin typeface="Arial" panose="020B0604020202020204" pitchFamily="34" charset="0"/>
                      </a:endParaRPr>
                    </a:p>
                  </a:txBody>
                  <a:tcPr marL="13296" marR="13296" marT="13296" marB="0"/>
                </a:tc>
                <a:extLst>
                  <a:ext uri="{0D108BD9-81ED-4DB2-BD59-A6C34878D82A}">
                    <a16:rowId xmlns:a16="http://schemas.microsoft.com/office/drawing/2014/main" val="267403017"/>
                  </a:ext>
                </a:extLst>
              </a:tr>
              <a:tr h="323599">
                <a:tc>
                  <a:txBody>
                    <a:bodyPr/>
                    <a:lstStyle/>
                    <a:p>
                      <a:pPr algn="ctr" fontAlgn="t"/>
                      <a:r>
                        <a:rPr lang="en-IN" sz="1600" u="none" strike="noStrike" dirty="0">
                          <a:solidFill>
                            <a:schemeClr val="bg1"/>
                          </a:solidFill>
                          <a:effectLst/>
                        </a:rPr>
                        <a:t>Yes</a:t>
                      </a:r>
                      <a:endParaRPr lang="en-IN" sz="1600" b="0" i="0" u="none" strike="noStrike" dirty="0">
                        <a:solidFill>
                          <a:schemeClr val="bg1"/>
                        </a:solidFill>
                        <a:effectLst/>
                        <a:latin typeface="Arial" panose="020B0604020202020204" pitchFamily="34" charset="0"/>
                      </a:endParaRPr>
                    </a:p>
                  </a:txBody>
                  <a:tcPr marL="13296" marR="13296" marT="13296" marB="0">
                    <a:solidFill>
                      <a:srgbClr val="0070C0"/>
                    </a:solidFill>
                  </a:tcPr>
                </a:tc>
                <a:tc>
                  <a:txBody>
                    <a:bodyPr/>
                    <a:lstStyle/>
                    <a:p>
                      <a:pPr algn="ctr" fontAlgn="t"/>
                      <a:r>
                        <a:rPr lang="en-IN" sz="1600" u="none" strike="noStrike" dirty="0">
                          <a:solidFill>
                            <a:schemeClr val="bg1"/>
                          </a:solidFill>
                          <a:effectLst/>
                        </a:rPr>
                        <a:t>109</a:t>
                      </a:r>
                      <a:endParaRPr lang="en-IN" sz="1600" b="0" i="0" u="none" strike="noStrike" dirty="0">
                        <a:solidFill>
                          <a:schemeClr val="bg1"/>
                        </a:solidFill>
                        <a:effectLst/>
                        <a:latin typeface="Arial" panose="020B0604020202020204" pitchFamily="34" charset="0"/>
                      </a:endParaRPr>
                    </a:p>
                  </a:txBody>
                  <a:tcPr marL="13296" marR="13296" marT="13296" marB="0">
                    <a:solidFill>
                      <a:srgbClr val="0070C0"/>
                    </a:solidFill>
                  </a:tcPr>
                </a:tc>
                <a:tc>
                  <a:txBody>
                    <a:bodyPr/>
                    <a:lstStyle/>
                    <a:p>
                      <a:pPr algn="ctr" fontAlgn="t"/>
                      <a:r>
                        <a:rPr lang="en-IN" sz="1600" u="none" strike="noStrike" dirty="0">
                          <a:solidFill>
                            <a:schemeClr val="bg1"/>
                          </a:solidFill>
                          <a:effectLst/>
                        </a:rPr>
                        <a:t>80.1</a:t>
                      </a:r>
                      <a:endParaRPr lang="en-IN" sz="1600" b="0" i="0" u="none" strike="noStrike" dirty="0">
                        <a:solidFill>
                          <a:schemeClr val="bg1"/>
                        </a:solidFill>
                        <a:effectLst/>
                        <a:latin typeface="Arial" panose="020B0604020202020204" pitchFamily="34" charset="0"/>
                      </a:endParaRPr>
                    </a:p>
                  </a:txBody>
                  <a:tcPr marL="13296" marR="13296" marT="13296" marB="0">
                    <a:solidFill>
                      <a:srgbClr val="0070C0"/>
                    </a:solidFill>
                  </a:tcPr>
                </a:tc>
                <a:extLst>
                  <a:ext uri="{0D108BD9-81ED-4DB2-BD59-A6C34878D82A}">
                    <a16:rowId xmlns:a16="http://schemas.microsoft.com/office/drawing/2014/main" val="3956600552"/>
                  </a:ext>
                </a:extLst>
              </a:tr>
              <a:tr h="323599">
                <a:tc>
                  <a:txBody>
                    <a:bodyPr/>
                    <a:lstStyle/>
                    <a:p>
                      <a:pPr algn="ctr" fontAlgn="t"/>
                      <a:r>
                        <a:rPr lang="en-IN" sz="1600" b="0" i="0" u="none" strike="noStrike" dirty="0">
                          <a:solidFill>
                            <a:schemeClr val="tx1"/>
                          </a:solidFill>
                          <a:effectLst/>
                          <a:latin typeface="+mn-lt"/>
                        </a:rPr>
                        <a:t>Didn’t Answer</a:t>
                      </a:r>
                    </a:p>
                  </a:txBody>
                  <a:tcPr marL="13296" marR="13296" marT="13296" marB="0"/>
                </a:tc>
                <a:tc>
                  <a:txBody>
                    <a:bodyPr/>
                    <a:lstStyle/>
                    <a:p>
                      <a:pPr algn="ctr" fontAlgn="t"/>
                      <a:r>
                        <a:rPr lang="en-IN" sz="1600" u="none" strike="noStrike" dirty="0">
                          <a:effectLst/>
                        </a:rPr>
                        <a:t>1</a:t>
                      </a:r>
                      <a:endParaRPr lang="en-IN" sz="1600" b="0" i="0" u="none" strike="noStrike" dirty="0">
                        <a:solidFill>
                          <a:srgbClr val="993300"/>
                        </a:solidFill>
                        <a:effectLst/>
                        <a:latin typeface="Arial" panose="020B0604020202020204" pitchFamily="34" charset="0"/>
                      </a:endParaRPr>
                    </a:p>
                  </a:txBody>
                  <a:tcPr marL="13296" marR="13296" marT="13296" marB="0"/>
                </a:tc>
                <a:tc>
                  <a:txBody>
                    <a:bodyPr/>
                    <a:lstStyle/>
                    <a:p>
                      <a:pPr algn="ctr" fontAlgn="t"/>
                      <a:r>
                        <a:rPr lang="en-IN" sz="1600" u="none" strike="noStrike">
                          <a:effectLst/>
                        </a:rPr>
                        <a:t>0.7</a:t>
                      </a:r>
                      <a:endParaRPr lang="en-IN" sz="1600" b="0" i="0" u="none" strike="noStrike">
                        <a:solidFill>
                          <a:srgbClr val="993300"/>
                        </a:solidFill>
                        <a:effectLst/>
                        <a:latin typeface="Arial" panose="020B0604020202020204" pitchFamily="34" charset="0"/>
                      </a:endParaRPr>
                    </a:p>
                  </a:txBody>
                  <a:tcPr marL="13296" marR="13296" marT="13296" marB="0"/>
                </a:tc>
                <a:extLst>
                  <a:ext uri="{0D108BD9-81ED-4DB2-BD59-A6C34878D82A}">
                    <a16:rowId xmlns:a16="http://schemas.microsoft.com/office/drawing/2014/main" val="1629019772"/>
                  </a:ext>
                </a:extLst>
              </a:tr>
              <a:tr h="323599">
                <a:tc>
                  <a:txBody>
                    <a:bodyPr/>
                    <a:lstStyle/>
                    <a:p>
                      <a:pPr algn="ctr" fontAlgn="t"/>
                      <a:r>
                        <a:rPr lang="en-IN" sz="1600" u="none" strike="noStrike" dirty="0">
                          <a:effectLst/>
                        </a:rPr>
                        <a:t>Total</a:t>
                      </a:r>
                      <a:endParaRPr lang="en-IN" sz="1600" b="0" i="0" u="none" strike="noStrike" dirty="0">
                        <a:solidFill>
                          <a:srgbClr val="333399"/>
                        </a:solidFill>
                        <a:effectLst/>
                        <a:latin typeface="Arial" panose="020B0604020202020204" pitchFamily="34" charset="0"/>
                      </a:endParaRPr>
                    </a:p>
                  </a:txBody>
                  <a:tcPr marL="13296" marR="13296" marT="13296" marB="0"/>
                </a:tc>
                <a:tc>
                  <a:txBody>
                    <a:bodyPr/>
                    <a:lstStyle/>
                    <a:p>
                      <a:pPr algn="ctr" fontAlgn="t"/>
                      <a:r>
                        <a:rPr lang="en-IN" sz="1600" u="none" strike="noStrike" dirty="0">
                          <a:effectLst/>
                        </a:rPr>
                        <a:t>136</a:t>
                      </a:r>
                      <a:endParaRPr lang="en-IN" sz="1600" b="0" i="0" u="none" strike="noStrike" dirty="0">
                        <a:solidFill>
                          <a:srgbClr val="993300"/>
                        </a:solidFill>
                        <a:effectLst/>
                        <a:latin typeface="Arial" panose="020B0604020202020204" pitchFamily="34" charset="0"/>
                      </a:endParaRPr>
                    </a:p>
                  </a:txBody>
                  <a:tcPr marL="13296" marR="13296" marT="13296" marB="0"/>
                </a:tc>
                <a:tc>
                  <a:txBody>
                    <a:bodyPr/>
                    <a:lstStyle/>
                    <a:p>
                      <a:pPr algn="ctr" fontAlgn="t"/>
                      <a:r>
                        <a:rPr lang="en-IN" sz="1600" u="none" strike="noStrike" dirty="0">
                          <a:effectLst/>
                        </a:rPr>
                        <a:t>100.0</a:t>
                      </a:r>
                      <a:endParaRPr lang="en-IN" sz="1600" b="0" i="0" u="none" strike="noStrike" dirty="0">
                        <a:solidFill>
                          <a:srgbClr val="993300"/>
                        </a:solidFill>
                        <a:effectLst/>
                        <a:latin typeface="Arial" panose="020B0604020202020204" pitchFamily="34" charset="0"/>
                      </a:endParaRPr>
                    </a:p>
                  </a:txBody>
                  <a:tcPr marL="13296" marR="13296" marT="13296" marB="0"/>
                </a:tc>
                <a:extLst>
                  <a:ext uri="{0D108BD9-81ED-4DB2-BD59-A6C34878D82A}">
                    <a16:rowId xmlns:a16="http://schemas.microsoft.com/office/drawing/2014/main" val="237253874"/>
                  </a:ext>
                </a:extLst>
              </a:tr>
            </a:tbl>
          </a:graphicData>
        </a:graphic>
      </p:graphicFrame>
    </p:spTree>
    <p:extLst>
      <p:ext uri="{BB962C8B-B14F-4D97-AF65-F5344CB8AC3E}">
        <p14:creationId xmlns:p14="http://schemas.microsoft.com/office/powerpoint/2010/main" val="3570429241"/>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BA6EC-5FDE-567D-30C5-340788751CE2}"/>
              </a:ext>
            </a:extLst>
          </p:cNvPr>
          <p:cNvSpPr>
            <a:spLocks noGrp="1"/>
          </p:cNvSpPr>
          <p:nvPr>
            <p:ph type="title"/>
          </p:nvPr>
        </p:nvSpPr>
        <p:spPr>
          <a:xfrm>
            <a:off x="7239014" y="525982"/>
            <a:ext cx="4282983" cy="1200361"/>
          </a:xfrm>
        </p:spPr>
        <p:txBody>
          <a:bodyPr anchor="b">
            <a:normAutofit/>
          </a:bodyPr>
          <a:lstStyle/>
          <a:p>
            <a:r>
              <a:rPr lang="en-IN" sz="3600"/>
              <a:t>Analysis of Interviews</a:t>
            </a:r>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EB2BFB-76F2-ED1A-B67D-1EEDEF2EEFF3}"/>
              </a:ext>
            </a:extLst>
          </p:cNvPr>
          <p:cNvSpPr>
            <a:spLocks noGrp="1"/>
          </p:cNvSpPr>
          <p:nvPr>
            <p:ph idx="1"/>
          </p:nvPr>
        </p:nvSpPr>
        <p:spPr>
          <a:xfrm>
            <a:off x="7239012" y="2031101"/>
            <a:ext cx="4282984" cy="3511943"/>
          </a:xfrm>
        </p:spPr>
        <p:txBody>
          <a:bodyPr anchor="ctr">
            <a:normAutofit/>
          </a:bodyPr>
          <a:lstStyle/>
          <a:p>
            <a:r>
              <a:rPr lang="en-IN" sz="1800" dirty="0"/>
              <a:t>Did the price of the package influence them in making their decision</a:t>
            </a:r>
          </a:p>
          <a:p>
            <a:r>
              <a:rPr lang="en-US" sz="1800" dirty="0"/>
              <a:t>The cost of the package, according to 74.3% of clients, did affect their decision.</a:t>
            </a:r>
            <a:r>
              <a:rPr lang="en-IN" sz="1800" dirty="0"/>
              <a:t> </a:t>
            </a:r>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C80B334E-7A4A-DF40-4B6F-F435F623D3FD}"/>
              </a:ext>
            </a:extLst>
          </p:cNvPr>
          <p:cNvGraphicFramePr>
            <a:graphicFrameLocks noGrp="1"/>
          </p:cNvGraphicFramePr>
          <p:nvPr>
            <p:extLst>
              <p:ext uri="{D42A27DB-BD31-4B8C-83A1-F6EECF244321}">
                <p14:modId xmlns:p14="http://schemas.microsoft.com/office/powerpoint/2010/main" val="2961252017"/>
              </p:ext>
            </p:extLst>
          </p:nvPr>
        </p:nvGraphicFramePr>
        <p:xfrm>
          <a:off x="970384" y="2031101"/>
          <a:ext cx="4646645" cy="2182003"/>
        </p:xfrm>
        <a:graphic>
          <a:graphicData uri="http://schemas.openxmlformats.org/drawingml/2006/table">
            <a:tbl>
              <a:tblPr firstRow="1" bandRow="1">
                <a:tableStyleId>{5C22544A-7EE6-4342-B048-85BDC9FD1C3A}</a:tableStyleId>
              </a:tblPr>
              <a:tblGrid>
                <a:gridCol w="1334278">
                  <a:extLst>
                    <a:ext uri="{9D8B030D-6E8A-4147-A177-3AD203B41FA5}">
                      <a16:colId xmlns:a16="http://schemas.microsoft.com/office/drawing/2014/main" val="724875052"/>
                    </a:ext>
                  </a:extLst>
                </a:gridCol>
                <a:gridCol w="1756586">
                  <a:extLst>
                    <a:ext uri="{9D8B030D-6E8A-4147-A177-3AD203B41FA5}">
                      <a16:colId xmlns:a16="http://schemas.microsoft.com/office/drawing/2014/main" val="3355724339"/>
                    </a:ext>
                  </a:extLst>
                </a:gridCol>
                <a:gridCol w="1555781">
                  <a:extLst>
                    <a:ext uri="{9D8B030D-6E8A-4147-A177-3AD203B41FA5}">
                      <a16:colId xmlns:a16="http://schemas.microsoft.com/office/drawing/2014/main" val="3549964261"/>
                    </a:ext>
                  </a:extLst>
                </a:gridCol>
              </a:tblGrid>
              <a:tr h="388246">
                <a:tc gridSpan="3">
                  <a:txBody>
                    <a:bodyPr/>
                    <a:lstStyle/>
                    <a:p>
                      <a:pPr algn="ctr"/>
                      <a:r>
                        <a:rPr lang="en-IN" sz="1600" dirty="0">
                          <a:latin typeface="+mn-lt"/>
                        </a:rPr>
                        <a:t>Pricing Effect</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42101403"/>
                  </a:ext>
                </a:extLst>
              </a:tr>
              <a:tr h="582186">
                <a:tc>
                  <a:txBody>
                    <a:bodyPr/>
                    <a:lstStyle/>
                    <a:p>
                      <a:pPr algn="ctr"/>
                      <a:r>
                        <a:rPr lang="en-IN" sz="1600" dirty="0">
                          <a:latin typeface="+mn-lt"/>
                        </a:rPr>
                        <a:t>Answer customers gave</a:t>
                      </a:r>
                    </a:p>
                  </a:txBody>
                  <a:tcPr/>
                </a:tc>
                <a:tc>
                  <a:txBody>
                    <a:bodyPr/>
                    <a:lstStyle/>
                    <a:p>
                      <a:pPr algn="ctr" fontAlgn="b"/>
                      <a:r>
                        <a:rPr lang="en-IN" sz="1600" u="none" strike="noStrike" dirty="0">
                          <a:effectLst/>
                          <a:latin typeface="+mn-lt"/>
                        </a:rPr>
                        <a:t>Frequency</a:t>
                      </a:r>
                      <a:endParaRPr lang="en-IN" sz="1600" b="0" i="0" u="none" strike="noStrike" dirty="0">
                        <a:solidFill>
                          <a:srgbClr val="333399"/>
                        </a:solidFill>
                        <a:effectLst/>
                        <a:latin typeface="+mn-lt"/>
                      </a:endParaRPr>
                    </a:p>
                  </a:txBody>
                  <a:tcPr marL="13296" marR="13296" marT="13296" marB="0" anchor="b"/>
                </a:tc>
                <a:tc>
                  <a:txBody>
                    <a:bodyPr/>
                    <a:lstStyle/>
                    <a:p>
                      <a:pPr algn="ctr" fontAlgn="b"/>
                      <a:r>
                        <a:rPr lang="en-IN" sz="1600" u="none" strike="noStrike" dirty="0">
                          <a:effectLst/>
                          <a:latin typeface="+mn-lt"/>
                        </a:rPr>
                        <a:t>Percent</a:t>
                      </a:r>
                      <a:endParaRPr lang="en-IN" sz="1600" b="0" i="0" u="none" strike="noStrike" dirty="0">
                        <a:solidFill>
                          <a:srgbClr val="333399"/>
                        </a:solidFill>
                        <a:effectLst/>
                        <a:latin typeface="+mn-lt"/>
                      </a:endParaRPr>
                    </a:p>
                  </a:txBody>
                  <a:tcPr marL="13296" marR="13296" marT="13296" marB="0" anchor="b"/>
                </a:tc>
                <a:extLst>
                  <a:ext uri="{0D108BD9-81ED-4DB2-BD59-A6C34878D82A}">
                    <a16:rowId xmlns:a16="http://schemas.microsoft.com/office/drawing/2014/main" val="2929672711"/>
                  </a:ext>
                </a:extLst>
              </a:tr>
              <a:tr h="323599">
                <a:tc>
                  <a:txBody>
                    <a:bodyPr/>
                    <a:lstStyle/>
                    <a:p>
                      <a:pPr algn="ctr" fontAlgn="t"/>
                      <a:r>
                        <a:rPr lang="en-IN" sz="1600" u="none" strike="noStrike">
                          <a:effectLst/>
                          <a:latin typeface="+mn-lt"/>
                        </a:rPr>
                        <a:t>No</a:t>
                      </a:r>
                      <a:endParaRPr lang="en-IN" sz="1600" b="0" i="0" u="none" strike="noStrike">
                        <a:solidFill>
                          <a:srgbClr val="333399"/>
                        </a:solidFill>
                        <a:effectLst/>
                        <a:latin typeface="+mn-lt"/>
                      </a:endParaRPr>
                    </a:p>
                  </a:txBody>
                  <a:tcPr marL="13296" marR="13296" marT="13296" marB="0"/>
                </a:tc>
                <a:tc>
                  <a:txBody>
                    <a:bodyPr/>
                    <a:lstStyle/>
                    <a:p>
                      <a:pPr algn="ctr" fontAlgn="t"/>
                      <a:r>
                        <a:rPr lang="en-IN" sz="1600" u="none" strike="noStrike" dirty="0">
                          <a:effectLst/>
                          <a:latin typeface="+mn-lt"/>
                        </a:rPr>
                        <a:t>35</a:t>
                      </a:r>
                      <a:endParaRPr lang="en-IN" sz="1600" b="0" i="0" u="none" strike="noStrike" dirty="0">
                        <a:solidFill>
                          <a:srgbClr val="993300"/>
                        </a:solidFill>
                        <a:effectLst/>
                        <a:latin typeface="+mn-lt"/>
                      </a:endParaRPr>
                    </a:p>
                  </a:txBody>
                  <a:tcPr marL="13296" marR="13296" marT="13296" marB="0"/>
                </a:tc>
                <a:tc>
                  <a:txBody>
                    <a:bodyPr/>
                    <a:lstStyle/>
                    <a:p>
                      <a:pPr algn="ctr" fontAlgn="t"/>
                      <a:r>
                        <a:rPr lang="en-IN" sz="1600" u="none" strike="noStrike" dirty="0">
                          <a:effectLst/>
                          <a:latin typeface="+mn-lt"/>
                        </a:rPr>
                        <a:t>25.7</a:t>
                      </a:r>
                      <a:endParaRPr lang="en-IN" sz="1600" b="0" i="0" u="none" strike="noStrike" dirty="0">
                        <a:solidFill>
                          <a:srgbClr val="993300"/>
                        </a:solidFill>
                        <a:effectLst/>
                        <a:latin typeface="+mn-lt"/>
                      </a:endParaRPr>
                    </a:p>
                  </a:txBody>
                  <a:tcPr marL="13296" marR="13296" marT="13296" marB="0"/>
                </a:tc>
                <a:extLst>
                  <a:ext uri="{0D108BD9-81ED-4DB2-BD59-A6C34878D82A}">
                    <a16:rowId xmlns:a16="http://schemas.microsoft.com/office/drawing/2014/main" val="1705646690"/>
                  </a:ext>
                </a:extLst>
              </a:tr>
              <a:tr h="323599">
                <a:tc>
                  <a:txBody>
                    <a:bodyPr/>
                    <a:lstStyle/>
                    <a:p>
                      <a:pPr algn="ctr" fontAlgn="t"/>
                      <a:r>
                        <a:rPr lang="en-IN" sz="1600" u="none" strike="noStrike" dirty="0">
                          <a:solidFill>
                            <a:schemeClr val="bg1"/>
                          </a:solidFill>
                          <a:effectLst/>
                          <a:latin typeface="+mn-lt"/>
                        </a:rPr>
                        <a:t>Yes</a:t>
                      </a:r>
                      <a:endParaRPr lang="en-IN" sz="1600" b="0" i="0" u="none" strike="noStrike" dirty="0">
                        <a:solidFill>
                          <a:schemeClr val="bg1"/>
                        </a:solidFill>
                        <a:effectLst/>
                        <a:latin typeface="+mn-lt"/>
                      </a:endParaRPr>
                    </a:p>
                  </a:txBody>
                  <a:tcPr marL="13296" marR="13296" marT="13296" marB="0">
                    <a:solidFill>
                      <a:srgbClr val="0070C0"/>
                    </a:solidFill>
                  </a:tcPr>
                </a:tc>
                <a:tc>
                  <a:txBody>
                    <a:bodyPr/>
                    <a:lstStyle/>
                    <a:p>
                      <a:pPr algn="ctr" fontAlgn="t"/>
                      <a:r>
                        <a:rPr lang="en-IN" sz="1600" u="none" strike="noStrike" dirty="0">
                          <a:solidFill>
                            <a:schemeClr val="bg1"/>
                          </a:solidFill>
                          <a:effectLst/>
                          <a:latin typeface="+mn-lt"/>
                        </a:rPr>
                        <a:t>101</a:t>
                      </a:r>
                      <a:endParaRPr lang="en-IN" sz="1600" b="0" i="0" u="none" strike="noStrike" dirty="0">
                        <a:solidFill>
                          <a:schemeClr val="bg1"/>
                        </a:solidFill>
                        <a:effectLst/>
                        <a:latin typeface="+mn-lt"/>
                      </a:endParaRPr>
                    </a:p>
                  </a:txBody>
                  <a:tcPr marL="13296" marR="13296" marT="13296" marB="0">
                    <a:solidFill>
                      <a:srgbClr val="0070C0"/>
                    </a:solidFill>
                  </a:tcPr>
                </a:tc>
                <a:tc>
                  <a:txBody>
                    <a:bodyPr/>
                    <a:lstStyle/>
                    <a:p>
                      <a:pPr algn="ctr" fontAlgn="t"/>
                      <a:r>
                        <a:rPr lang="en-IN" sz="1600" u="none" strike="noStrike" dirty="0">
                          <a:solidFill>
                            <a:schemeClr val="bg1"/>
                          </a:solidFill>
                          <a:effectLst/>
                          <a:latin typeface="+mn-lt"/>
                        </a:rPr>
                        <a:t>74.3</a:t>
                      </a:r>
                      <a:endParaRPr lang="en-IN" sz="1600" b="0" i="0" u="none" strike="noStrike" dirty="0">
                        <a:solidFill>
                          <a:schemeClr val="bg1"/>
                        </a:solidFill>
                        <a:effectLst/>
                        <a:latin typeface="+mn-lt"/>
                      </a:endParaRPr>
                    </a:p>
                  </a:txBody>
                  <a:tcPr marL="13296" marR="13296" marT="13296" marB="0">
                    <a:solidFill>
                      <a:srgbClr val="0070C0"/>
                    </a:solidFill>
                  </a:tcPr>
                </a:tc>
                <a:extLst>
                  <a:ext uri="{0D108BD9-81ED-4DB2-BD59-A6C34878D82A}">
                    <a16:rowId xmlns:a16="http://schemas.microsoft.com/office/drawing/2014/main" val="176252880"/>
                  </a:ext>
                </a:extLst>
              </a:tr>
              <a:tr h="323599">
                <a:tc>
                  <a:txBody>
                    <a:bodyPr/>
                    <a:lstStyle/>
                    <a:p>
                      <a:pPr algn="ctr" fontAlgn="t"/>
                      <a:r>
                        <a:rPr lang="en-IN" sz="1600" u="none" strike="noStrike" dirty="0">
                          <a:effectLst/>
                          <a:latin typeface="+mn-lt"/>
                        </a:rPr>
                        <a:t>Total</a:t>
                      </a:r>
                      <a:endParaRPr lang="en-IN" sz="1600" b="0" i="0" u="none" strike="noStrike" dirty="0">
                        <a:solidFill>
                          <a:srgbClr val="333399"/>
                        </a:solidFill>
                        <a:effectLst/>
                        <a:latin typeface="+mn-lt"/>
                      </a:endParaRPr>
                    </a:p>
                  </a:txBody>
                  <a:tcPr marL="13296" marR="13296" marT="13296" marB="0"/>
                </a:tc>
                <a:tc>
                  <a:txBody>
                    <a:bodyPr/>
                    <a:lstStyle/>
                    <a:p>
                      <a:pPr algn="ctr" fontAlgn="t"/>
                      <a:r>
                        <a:rPr lang="en-IN" sz="1600" u="none" strike="noStrike" dirty="0">
                          <a:effectLst/>
                          <a:latin typeface="+mn-lt"/>
                        </a:rPr>
                        <a:t>136</a:t>
                      </a:r>
                      <a:endParaRPr lang="en-IN" sz="1600" b="0" i="0" u="none" strike="noStrike" dirty="0">
                        <a:solidFill>
                          <a:srgbClr val="993300"/>
                        </a:solidFill>
                        <a:effectLst/>
                        <a:latin typeface="+mn-lt"/>
                      </a:endParaRPr>
                    </a:p>
                  </a:txBody>
                  <a:tcPr marL="13296" marR="13296" marT="13296" marB="0"/>
                </a:tc>
                <a:tc>
                  <a:txBody>
                    <a:bodyPr/>
                    <a:lstStyle/>
                    <a:p>
                      <a:pPr algn="ctr" fontAlgn="t"/>
                      <a:r>
                        <a:rPr lang="en-IN" sz="1600" u="none" strike="noStrike" dirty="0">
                          <a:effectLst/>
                          <a:latin typeface="+mn-lt"/>
                        </a:rPr>
                        <a:t>100.0</a:t>
                      </a:r>
                      <a:endParaRPr lang="en-IN" sz="1600" b="0" i="0" u="none" strike="noStrike" dirty="0">
                        <a:solidFill>
                          <a:srgbClr val="993300"/>
                        </a:solidFill>
                        <a:effectLst/>
                        <a:latin typeface="+mn-lt"/>
                      </a:endParaRPr>
                    </a:p>
                  </a:txBody>
                  <a:tcPr marL="13296" marR="13296" marT="13296" marB="0"/>
                </a:tc>
                <a:extLst>
                  <a:ext uri="{0D108BD9-81ED-4DB2-BD59-A6C34878D82A}">
                    <a16:rowId xmlns:a16="http://schemas.microsoft.com/office/drawing/2014/main" val="2186401132"/>
                  </a:ext>
                </a:extLst>
              </a:tr>
            </a:tbl>
          </a:graphicData>
        </a:graphic>
      </p:graphicFrame>
    </p:spTree>
    <p:extLst>
      <p:ext uri="{BB962C8B-B14F-4D97-AF65-F5344CB8AC3E}">
        <p14:creationId xmlns:p14="http://schemas.microsoft.com/office/powerpoint/2010/main" val="394145970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F6D24-DC06-149A-BFDD-95AEB88A21CD}"/>
              </a:ext>
            </a:extLst>
          </p:cNvPr>
          <p:cNvSpPr>
            <a:spLocks noGrp="1"/>
          </p:cNvSpPr>
          <p:nvPr>
            <p:ph type="title"/>
          </p:nvPr>
        </p:nvSpPr>
        <p:spPr>
          <a:xfrm>
            <a:off x="795528" y="386930"/>
            <a:ext cx="10141799" cy="1300554"/>
          </a:xfrm>
        </p:spPr>
        <p:txBody>
          <a:bodyPr anchor="b">
            <a:normAutofit/>
          </a:bodyPr>
          <a:lstStyle/>
          <a:p>
            <a:r>
              <a:rPr lang="en-IN" sz="4800"/>
              <a:t>Analysis of interviews</a:t>
            </a:r>
          </a:p>
        </p:txBody>
      </p:sp>
      <p:sp>
        <p:nvSpPr>
          <p:cNvPr id="23" name="Rectangle 2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2E2D7C-F13A-298E-134B-35CF8E70EDBC}"/>
              </a:ext>
            </a:extLst>
          </p:cNvPr>
          <p:cNvSpPr>
            <a:spLocks noGrp="1"/>
          </p:cNvSpPr>
          <p:nvPr>
            <p:ph idx="1"/>
          </p:nvPr>
        </p:nvSpPr>
        <p:spPr>
          <a:xfrm>
            <a:off x="6406429" y="2599509"/>
            <a:ext cx="4530898" cy="3639450"/>
          </a:xfrm>
        </p:spPr>
        <p:txBody>
          <a:bodyPr anchor="ctr">
            <a:normAutofit/>
          </a:bodyPr>
          <a:lstStyle/>
          <a:p>
            <a:r>
              <a:rPr lang="en-IN" sz="2000" dirty="0"/>
              <a:t>Would they book another trip on paradise holidays ?</a:t>
            </a:r>
          </a:p>
          <a:p>
            <a:r>
              <a:rPr lang="en-US" sz="2000" dirty="0"/>
              <a:t>64% of respondents said they would undoubtedly book another trip with paradise holidays </a:t>
            </a:r>
            <a:endParaRPr lang="en-IN" sz="2000" dirty="0"/>
          </a:p>
        </p:txBody>
      </p:sp>
      <p:sp>
        <p:nvSpPr>
          <p:cNvPr id="32" name="Rectangle 2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53DA71FB-F7A3-1F35-8B88-21331535B21E}"/>
              </a:ext>
            </a:extLst>
          </p:cNvPr>
          <p:cNvGraphicFramePr>
            <a:graphicFrameLocks noGrp="1"/>
          </p:cNvGraphicFramePr>
          <p:nvPr>
            <p:extLst>
              <p:ext uri="{D42A27DB-BD31-4B8C-83A1-F6EECF244321}">
                <p14:modId xmlns:p14="http://schemas.microsoft.com/office/powerpoint/2010/main" val="2459725322"/>
              </p:ext>
            </p:extLst>
          </p:nvPr>
        </p:nvGraphicFramePr>
        <p:xfrm>
          <a:off x="635294" y="3241297"/>
          <a:ext cx="4673823" cy="2586479"/>
        </p:xfrm>
        <a:graphic>
          <a:graphicData uri="http://schemas.openxmlformats.org/drawingml/2006/table">
            <a:tbl>
              <a:tblPr firstRow="1" bandRow="1">
                <a:tableStyleId>{5C22544A-7EE6-4342-B048-85BDC9FD1C3A}</a:tableStyleId>
              </a:tblPr>
              <a:tblGrid>
                <a:gridCol w="1311350">
                  <a:extLst>
                    <a:ext uri="{9D8B030D-6E8A-4147-A177-3AD203B41FA5}">
                      <a16:colId xmlns:a16="http://schemas.microsoft.com/office/drawing/2014/main" val="2122239663"/>
                    </a:ext>
                  </a:extLst>
                </a:gridCol>
                <a:gridCol w="1898190">
                  <a:extLst>
                    <a:ext uri="{9D8B030D-6E8A-4147-A177-3AD203B41FA5}">
                      <a16:colId xmlns:a16="http://schemas.microsoft.com/office/drawing/2014/main" val="1237560037"/>
                    </a:ext>
                  </a:extLst>
                </a:gridCol>
                <a:gridCol w="1464283">
                  <a:extLst>
                    <a:ext uri="{9D8B030D-6E8A-4147-A177-3AD203B41FA5}">
                      <a16:colId xmlns:a16="http://schemas.microsoft.com/office/drawing/2014/main" val="4284054197"/>
                    </a:ext>
                  </a:extLst>
                </a:gridCol>
              </a:tblGrid>
              <a:tr h="325869">
                <a:tc gridSpan="3">
                  <a:txBody>
                    <a:bodyPr/>
                    <a:lstStyle/>
                    <a:p>
                      <a:pPr algn="ctr" fontAlgn="ctr"/>
                      <a:r>
                        <a:rPr lang="en-IN" sz="1600" b="1" i="0" u="none" strike="noStrike" dirty="0">
                          <a:solidFill>
                            <a:schemeClr val="bg1"/>
                          </a:solidFill>
                          <a:effectLst/>
                          <a:latin typeface="+mn-lt"/>
                        </a:rPr>
                        <a:t>Future Booking</a:t>
                      </a:r>
                    </a:p>
                  </a:txBody>
                  <a:tcPr marL="11492" marR="11492" marT="11492" marB="0" anchor="ctr"/>
                </a:tc>
                <a:tc hMerge="1">
                  <a:txBody>
                    <a:bodyPr/>
                    <a:lstStyle/>
                    <a:p>
                      <a:pPr algn="ctr" fontAlgn="ctr"/>
                      <a:endParaRPr lang="en-IN" sz="1800" b="1" i="0" u="none" strike="noStrike" dirty="0">
                        <a:solidFill>
                          <a:srgbClr val="993300"/>
                        </a:solidFill>
                        <a:effectLst/>
                        <a:latin typeface="Arial Bold" panose="020B0704020202020204" pitchFamily="34" charset="0"/>
                      </a:endParaRPr>
                    </a:p>
                  </a:txBody>
                  <a:tcPr marL="11492" marR="11492" marT="11492" marB="0" anchor="ctr"/>
                </a:tc>
                <a:tc hMerge="1">
                  <a:txBody>
                    <a:bodyPr/>
                    <a:lstStyle/>
                    <a:p>
                      <a:pPr algn="ctr" fontAlgn="ctr"/>
                      <a:endParaRPr lang="en-IN" sz="1800" b="1" i="0" u="none" strike="noStrike" dirty="0">
                        <a:solidFill>
                          <a:srgbClr val="993300"/>
                        </a:solidFill>
                        <a:effectLst/>
                        <a:latin typeface="Arial Bold" panose="020B0704020202020204" pitchFamily="34" charset="0"/>
                      </a:endParaRPr>
                    </a:p>
                  </a:txBody>
                  <a:tcPr marL="11492" marR="11492" marT="11492" marB="0" anchor="ctr"/>
                </a:tc>
                <a:extLst>
                  <a:ext uri="{0D108BD9-81ED-4DB2-BD59-A6C34878D82A}">
                    <a16:rowId xmlns:a16="http://schemas.microsoft.com/office/drawing/2014/main" val="4157419678"/>
                  </a:ext>
                </a:extLst>
              </a:tr>
              <a:tr h="517562">
                <a:tc>
                  <a:txBody>
                    <a:bodyPr/>
                    <a:lstStyle/>
                    <a:p>
                      <a:pPr algn="ctr"/>
                      <a:r>
                        <a:rPr lang="en-IN" sz="1600" dirty="0">
                          <a:latin typeface="+mn-lt"/>
                        </a:rPr>
                        <a:t>Answer customers gave</a:t>
                      </a:r>
                    </a:p>
                  </a:txBody>
                  <a:tcPr/>
                </a:tc>
                <a:tc>
                  <a:txBody>
                    <a:bodyPr/>
                    <a:lstStyle/>
                    <a:p>
                      <a:pPr algn="ctr" fontAlgn="b"/>
                      <a:r>
                        <a:rPr lang="en-IN" sz="1600" u="none" strike="noStrike" dirty="0">
                          <a:effectLst/>
                          <a:latin typeface="+mn-lt"/>
                        </a:rPr>
                        <a:t>Frequency</a:t>
                      </a:r>
                      <a:endParaRPr lang="en-IN" sz="1600" b="0" i="0" u="none" strike="noStrike" dirty="0">
                        <a:solidFill>
                          <a:srgbClr val="333399"/>
                        </a:solidFill>
                        <a:effectLst/>
                        <a:latin typeface="+mn-lt"/>
                      </a:endParaRPr>
                    </a:p>
                  </a:txBody>
                  <a:tcPr marL="11492" marR="11492" marT="11492" marB="0" anchor="b"/>
                </a:tc>
                <a:tc>
                  <a:txBody>
                    <a:bodyPr/>
                    <a:lstStyle/>
                    <a:p>
                      <a:pPr algn="ctr" fontAlgn="b"/>
                      <a:r>
                        <a:rPr lang="en-IN" sz="1600" u="none" strike="noStrike" dirty="0">
                          <a:effectLst/>
                          <a:latin typeface="+mn-lt"/>
                        </a:rPr>
                        <a:t>Percent</a:t>
                      </a:r>
                      <a:endParaRPr lang="en-IN" sz="1600" b="0" i="0" u="none" strike="noStrike" dirty="0">
                        <a:solidFill>
                          <a:srgbClr val="333399"/>
                        </a:solidFill>
                        <a:effectLst/>
                        <a:latin typeface="+mn-lt"/>
                      </a:endParaRPr>
                    </a:p>
                  </a:txBody>
                  <a:tcPr marL="11492" marR="11492" marT="11492" marB="0" anchor="b"/>
                </a:tc>
                <a:extLst>
                  <a:ext uri="{0D108BD9-81ED-4DB2-BD59-A6C34878D82A}">
                    <a16:rowId xmlns:a16="http://schemas.microsoft.com/office/drawing/2014/main" val="1337025694"/>
                  </a:ext>
                </a:extLst>
              </a:tr>
              <a:tr h="287530">
                <a:tc>
                  <a:txBody>
                    <a:bodyPr/>
                    <a:lstStyle/>
                    <a:p>
                      <a:pPr algn="ctr" fontAlgn="t"/>
                      <a:r>
                        <a:rPr lang="en-IN" sz="1600" u="none" strike="noStrike">
                          <a:effectLst/>
                          <a:latin typeface="+mn-lt"/>
                        </a:rPr>
                        <a:t>No</a:t>
                      </a:r>
                      <a:endParaRPr lang="en-IN" sz="1600" b="0" i="0" u="none" strike="noStrike">
                        <a:solidFill>
                          <a:srgbClr val="333399"/>
                        </a:solidFill>
                        <a:effectLst/>
                        <a:latin typeface="+mn-lt"/>
                      </a:endParaRPr>
                    </a:p>
                  </a:txBody>
                  <a:tcPr marL="11492" marR="11492" marT="11492" marB="0"/>
                </a:tc>
                <a:tc>
                  <a:txBody>
                    <a:bodyPr/>
                    <a:lstStyle/>
                    <a:p>
                      <a:pPr algn="ctr" fontAlgn="t"/>
                      <a:r>
                        <a:rPr lang="en-IN" sz="1600" u="none" strike="noStrike" dirty="0">
                          <a:effectLst/>
                          <a:latin typeface="+mn-lt"/>
                        </a:rPr>
                        <a:t>19</a:t>
                      </a:r>
                      <a:endParaRPr lang="en-IN" sz="1600" b="0" i="0" u="none" strike="noStrike" dirty="0">
                        <a:solidFill>
                          <a:srgbClr val="993300"/>
                        </a:solidFill>
                        <a:effectLst/>
                        <a:latin typeface="+mn-lt"/>
                      </a:endParaRPr>
                    </a:p>
                  </a:txBody>
                  <a:tcPr marL="11492" marR="11492" marT="11492" marB="0"/>
                </a:tc>
                <a:tc>
                  <a:txBody>
                    <a:bodyPr/>
                    <a:lstStyle/>
                    <a:p>
                      <a:pPr algn="ctr" fontAlgn="t"/>
                      <a:r>
                        <a:rPr lang="en-IN" sz="1600" u="none" strike="noStrike">
                          <a:effectLst/>
                          <a:latin typeface="+mn-lt"/>
                        </a:rPr>
                        <a:t>14.0</a:t>
                      </a:r>
                      <a:endParaRPr lang="en-IN" sz="1600" b="0" i="0" u="none" strike="noStrike">
                        <a:solidFill>
                          <a:srgbClr val="993300"/>
                        </a:solidFill>
                        <a:effectLst/>
                        <a:latin typeface="+mn-lt"/>
                      </a:endParaRPr>
                    </a:p>
                  </a:txBody>
                  <a:tcPr marL="11492" marR="11492" marT="11492" marB="0"/>
                </a:tc>
                <a:extLst>
                  <a:ext uri="{0D108BD9-81ED-4DB2-BD59-A6C34878D82A}">
                    <a16:rowId xmlns:a16="http://schemas.microsoft.com/office/drawing/2014/main" val="3872364117"/>
                  </a:ext>
                </a:extLst>
              </a:tr>
              <a:tr h="287530">
                <a:tc>
                  <a:txBody>
                    <a:bodyPr/>
                    <a:lstStyle/>
                    <a:p>
                      <a:pPr algn="ctr" fontAlgn="t"/>
                      <a:r>
                        <a:rPr lang="en-IN" sz="1600" u="none" strike="noStrike" dirty="0">
                          <a:solidFill>
                            <a:schemeClr val="bg1"/>
                          </a:solidFill>
                          <a:effectLst/>
                          <a:latin typeface="+mn-lt"/>
                        </a:rPr>
                        <a:t>Yes</a:t>
                      </a:r>
                      <a:endParaRPr lang="en-IN" sz="1600" b="0" i="0" u="none" strike="noStrike" dirty="0">
                        <a:solidFill>
                          <a:schemeClr val="bg1"/>
                        </a:solidFill>
                        <a:effectLst/>
                        <a:latin typeface="+mn-lt"/>
                      </a:endParaRPr>
                    </a:p>
                  </a:txBody>
                  <a:tcPr marL="11492" marR="11492" marT="11492" marB="0">
                    <a:solidFill>
                      <a:srgbClr val="0070C0"/>
                    </a:solidFill>
                  </a:tcPr>
                </a:tc>
                <a:tc>
                  <a:txBody>
                    <a:bodyPr/>
                    <a:lstStyle/>
                    <a:p>
                      <a:pPr algn="ctr" fontAlgn="t"/>
                      <a:r>
                        <a:rPr lang="en-IN" sz="1600" u="none" strike="noStrike" dirty="0">
                          <a:solidFill>
                            <a:schemeClr val="bg1"/>
                          </a:solidFill>
                          <a:effectLst/>
                          <a:latin typeface="+mn-lt"/>
                        </a:rPr>
                        <a:t>87</a:t>
                      </a:r>
                      <a:endParaRPr lang="en-IN" sz="1600" b="0" i="0" u="none" strike="noStrike" dirty="0">
                        <a:solidFill>
                          <a:schemeClr val="bg1"/>
                        </a:solidFill>
                        <a:effectLst/>
                        <a:latin typeface="+mn-lt"/>
                      </a:endParaRPr>
                    </a:p>
                  </a:txBody>
                  <a:tcPr marL="11492" marR="11492" marT="11492" marB="0">
                    <a:solidFill>
                      <a:srgbClr val="0070C0"/>
                    </a:solidFill>
                  </a:tcPr>
                </a:tc>
                <a:tc>
                  <a:txBody>
                    <a:bodyPr/>
                    <a:lstStyle/>
                    <a:p>
                      <a:pPr algn="ctr" fontAlgn="t"/>
                      <a:r>
                        <a:rPr lang="en-IN" sz="1600" u="none" strike="noStrike" dirty="0">
                          <a:solidFill>
                            <a:schemeClr val="bg1"/>
                          </a:solidFill>
                          <a:effectLst/>
                          <a:latin typeface="+mn-lt"/>
                        </a:rPr>
                        <a:t>64.0</a:t>
                      </a:r>
                      <a:endParaRPr lang="en-IN" sz="1600" b="0" i="0" u="none" strike="noStrike" dirty="0">
                        <a:solidFill>
                          <a:schemeClr val="bg1"/>
                        </a:solidFill>
                        <a:effectLst/>
                        <a:latin typeface="+mn-lt"/>
                      </a:endParaRPr>
                    </a:p>
                  </a:txBody>
                  <a:tcPr marL="11492" marR="11492" marT="11492" marB="0">
                    <a:solidFill>
                      <a:srgbClr val="0070C0"/>
                    </a:solidFill>
                  </a:tcPr>
                </a:tc>
                <a:extLst>
                  <a:ext uri="{0D108BD9-81ED-4DB2-BD59-A6C34878D82A}">
                    <a16:rowId xmlns:a16="http://schemas.microsoft.com/office/drawing/2014/main" val="2967776674"/>
                  </a:ext>
                </a:extLst>
              </a:tr>
              <a:tr h="287530">
                <a:tc>
                  <a:txBody>
                    <a:bodyPr/>
                    <a:lstStyle/>
                    <a:p>
                      <a:pPr algn="ctr" fontAlgn="t"/>
                      <a:r>
                        <a:rPr lang="en-IN" sz="1600" u="none" strike="noStrike" dirty="0">
                          <a:effectLst/>
                          <a:latin typeface="+mn-lt"/>
                        </a:rPr>
                        <a:t>Maybe</a:t>
                      </a:r>
                      <a:endParaRPr lang="en-IN" sz="1600" b="0" i="0" u="none" strike="noStrike" dirty="0">
                        <a:solidFill>
                          <a:srgbClr val="333399"/>
                        </a:solidFill>
                        <a:effectLst/>
                        <a:latin typeface="+mn-lt"/>
                      </a:endParaRPr>
                    </a:p>
                  </a:txBody>
                  <a:tcPr marL="11492" marR="11492" marT="11492" marB="0"/>
                </a:tc>
                <a:tc>
                  <a:txBody>
                    <a:bodyPr/>
                    <a:lstStyle/>
                    <a:p>
                      <a:pPr algn="ctr" fontAlgn="t"/>
                      <a:r>
                        <a:rPr lang="en-IN" sz="1600" u="none" strike="noStrike" dirty="0">
                          <a:effectLst/>
                          <a:latin typeface="+mn-lt"/>
                        </a:rPr>
                        <a:t>16</a:t>
                      </a:r>
                      <a:endParaRPr lang="en-IN" sz="1600" b="0" i="0" u="none" strike="noStrike" dirty="0">
                        <a:solidFill>
                          <a:srgbClr val="993300"/>
                        </a:solidFill>
                        <a:effectLst/>
                        <a:latin typeface="+mn-lt"/>
                      </a:endParaRPr>
                    </a:p>
                  </a:txBody>
                  <a:tcPr marL="11492" marR="11492" marT="11492" marB="0"/>
                </a:tc>
                <a:tc>
                  <a:txBody>
                    <a:bodyPr/>
                    <a:lstStyle/>
                    <a:p>
                      <a:pPr algn="ctr" fontAlgn="t"/>
                      <a:r>
                        <a:rPr lang="en-IN" sz="1600" u="none" strike="noStrike" dirty="0">
                          <a:effectLst/>
                          <a:latin typeface="+mn-lt"/>
                        </a:rPr>
                        <a:t>11.8</a:t>
                      </a:r>
                      <a:endParaRPr lang="en-IN" sz="1600" b="0" i="0" u="none" strike="noStrike" dirty="0">
                        <a:solidFill>
                          <a:srgbClr val="993300"/>
                        </a:solidFill>
                        <a:effectLst/>
                        <a:latin typeface="+mn-lt"/>
                      </a:endParaRPr>
                    </a:p>
                  </a:txBody>
                  <a:tcPr marL="11492" marR="11492" marT="11492" marB="0"/>
                </a:tc>
                <a:extLst>
                  <a:ext uri="{0D108BD9-81ED-4DB2-BD59-A6C34878D82A}">
                    <a16:rowId xmlns:a16="http://schemas.microsoft.com/office/drawing/2014/main" val="1496190730"/>
                  </a:ext>
                </a:extLst>
              </a:tr>
              <a:tr h="287530">
                <a:tc>
                  <a:txBody>
                    <a:bodyPr/>
                    <a:lstStyle/>
                    <a:p>
                      <a:pPr algn="ctr" fontAlgn="t"/>
                      <a:r>
                        <a:rPr lang="en-IN" sz="1600" u="none" strike="noStrike" dirty="0">
                          <a:effectLst/>
                          <a:latin typeface="+mn-lt"/>
                        </a:rPr>
                        <a:t>NA</a:t>
                      </a:r>
                      <a:endParaRPr lang="en-IN" sz="1600" b="0" i="0" u="none" strike="noStrike" dirty="0">
                        <a:solidFill>
                          <a:srgbClr val="333399"/>
                        </a:solidFill>
                        <a:effectLst/>
                        <a:latin typeface="+mn-lt"/>
                      </a:endParaRPr>
                    </a:p>
                  </a:txBody>
                  <a:tcPr marL="11492" marR="11492" marT="11492" marB="0"/>
                </a:tc>
                <a:tc>
                  <a:txBody>
                    <a:bodyPr/>
                    <a:lstStyle/>
                    <a:p>
                      <a:pPr algn="ctr" fontAlgn="t"/>
                      <a:r>
                        <a:rPr lang="en-IN" sz="1600" u="none" strike="noStrike">
                          <a:effectLst/>
                          <a:latin typeface="+mn-lt"/>
                        </a:rPr>
                        <a:t>14</a:t>
                      </a:r>
                      <a:endParaRPr lang="en-IN" sz="1600" b="0" i="0" u="none" strike="noStrike">
                        <a:solidFill>
                          <a:srgbClr val="993300"/>
                        </a:solidFill>
                        <a:effectLst/>
                        <a:latin typeface="+mn-lt"/>
                      </a:endParaRPr>
                    </a:p>
                  </a:txBody>
                  <a:tcPr marL="11492" marR="11492" marT="11492" marB="0"/>
                </a:tc>
                <a:tc>
                  <a:txBody>
                    <a:bodyPr/>
                    <a:lstStyle/>
                    <a:p>
                      <a:pPr algn="ctr" fontAlgn="t"/>
                      <a:r>
                        <a:rPr lang="en-IN" sz="1600" u="none" strike="noStrike" dirty="0">
                          <a:effectLst/>
                          <a:latin typeface="+mn-lt"/>
                        </a:rPr>
                        <a:t>10.3</a:t>
                      </a:r>
                      <a:endParaRPr lang="en-IN" sz="1600" b="0" i="0" u="none" strike="noStrike" dirty="0">
                        <a:solidFill>
                          <a:srgbClr val="993300"/>
                        </a:solidFill>
                        <a:effectLst/>
                        <a:latin typeface="+mn-lt"/>
                      </a:endParaRPr>
                    </a:p>
                  </a:txBody>
                  <a:tcPr marL="11492" marR="11492" marT="11492" marB="0"/>
                </a:tc>
                <a:extLst>
                  <a:ext uri="{0D108BD9-81ED-4DB2-BD59-A6C34878D82A}">
                    <a16:rowId xmlns:a16="http://schemas.microsoft.com/office/drawing/2014/main" val="1119946231"/>
                  </a:ext>
                </a:extLst>
              </a:tr>
              <a:tr h="287530">
                <a:tc>
                  <a:txBody>
                    <a:bodyPr/>
                    <a:lstStyle/>
                    <a:p>
                      <a:pPr algn="ctr" fontAlgn="t"/>
                      <a:r>
                        <a:rPr lang="en-IN" sz="1600" u="none" strike="noStrike" dirty="0">
                          <a:effectLst/>
                          <a:latin typeface="+mn-lt"/>
                        </a:rPr>
                        <a:t>Total</a:t>
                      </a:r>
                      <a:endParaRPr lang="en-IN" sz="1600" b="0" i="0" u="none" strike="noStrike" dirty="0">
                        <a:solidFill>
                          <a:srgbClr val="333399"/>
                        </a:solidFill>
                        <a:effectLst/>
                        <a:latin typeface="+mn-lt"/>
                      </a:endParaRPr>
                    </a:p>
                  </a:txBody>
                  <a:tcPr marL="11492" marR="11492" marT="11492" marB="0"/>
                </a:tc>
                <a:tc>
                  <a:txBody>
                    <a:bodyPr/>
                    <a:lstStyle/>
                    <a:p>
                      <a:pPr algn="ctr" fontAlgn="t"/>
                      <a:r>
                        <a:rPr lang="en-IN" sz="1600" u="none" strike="noStrike" dirty="0">
                          <a:effectLst/>
                          <a:latin typeface="+mn-lt"/>
                        </a:rPr>
                        <a:t>136</a:t>
                      </a:r>
                      <a:endParaRPr lang="en-IN" sz="1600" b="0" i="0" u="none" strike="noStrike" dirty="0">
                        <a:solidFill>
                          <a:srgbClr val="993300"/>
                        </a:solidFill>
                        <a:effectLst/>
                        <a:latin typeface="+mn-lt"/>
                      </a:endParaRPr>
                    </a:p>
                  </a:txBody>
                  <a:tcPr marL="11492" marR="11492" marT="11492" marB="0"/>
                </a:tc>
                <a:tc>
                  <a:txBody>
                    <a:bodyPr/>
                    <a:lstStyle/>
                    <a:p>
                      <a:pPr algn="ctr" fontAlgn="t"/>
                      <a:r>
                        <a:rPr lang="en-IN" sz="1600" u="none" strike="noStrike" dirty="0">
                          <a:effectLst/>
                          <a:latin typeface="+mn-lt"/>
                        </a:rPr>
                        <a:t>100.0</a:t>
                      </a:r>
                      <a:endParaRPr lang="en-IN" sz="1600" b="0" i="0" u="none" strike="noStrike" dirty="0">
                        <a:solidFill>
                          <a:srgbClr val="993300"/>
                        </a:solidFill>
                        <a:effectLst/>
                        <a:latin typeface="+mn-lt"/>
                      </a:endParaRPr>
                    </a:p>
                  </a:txBody>
                  <a:tcPr marL="11492" marR="11492" marT="11492" marB="0"/>
                </a:tc>
                <a:extLst>
                  <a:ext uri="{0D108BD9-81ED-4DB2-BD59-A6C34878D82A}">
                    <a16:rowId xmlns:a16="http://schemas.microsoft.com/office/drawing/2014/main" val="2724577919"/>
                  </a:ext>
                </a:extLst>
              </a:tr>
            </a:tbl>
          </a:graphicData>
        </a:graphic>
      </p:graphicFrame>
    </p:spTree>
    <p:extLst>
      <p:ext uri="{BB962C8B-B14F-4D97-AF65-F5344CB8AC3E}">
        <p14:creationId xmlns:p14="http://schemas.microsoft.com/office/powerpoint/2010/main" val="1044301825"/>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C90F6-5FC5-7C9D-F22B-AA4D436E59B8}"/>
              </a:ext>
            </a:extLst>
          </p:cNvPr>
          <p:cNvSpPr>
            <a:spLocks noGrp="1"/>
          </p:cNvSpPr>
          <p:nvPr>
            <p:ph type="title"/>
          </p:nvPr>
        </p:nvSpPr>
        <p:spPr>
          <a:xfrm>
            <a:off x="838200" y="557188"/>
            <a:ext cx="10515600" cy="1133499"/>
          </a:xfrm>
        </p:spPr>
        <p:txBody>
          <a:bodyPr>
            <a:normAutofit/>
          </a:bodyPr>
          <a:lstStyle/>
          <a:p>
            <a:pPr algn="ctr"/>
            <a:r>
              <a:rPr lang="en-IN" sz="5200"/>
              <a:t>Insights </a:t>
            </a:r>
          </a:p>
        </p:txBody>
      </p:sp>
      <p:graphicFrame>
        <p:nvGraphicFramePr>
          <p:cNvPr id="26" name="Content Placeholder 2">
            <a:extLst>
              <a:ext uri="{FF2B5EF4-FFF2-40B4-BE49-F238E27FC236}">
                <a16:creationId xmlns:a16="http://schemas.microsoft.com/office/drawing/2014/main" id="{106FA553-11B9-9BDE-8E4B-D4BFAD7FB81D}"/>
              </a:ext>
            </a:extLst>
          </p:cNvPr>
          <p:cNvGraphicFramePr>
            <a:graphicFrameLocks noGrp="1"/>
          </p:cNvGraphicFramePr>
          <p:nvPr>
            <p:ph idx="1"/>
            <p:extLst>
              <p:ext uri="{D42A27DB-BD31-4B8C-83A1-F6EECF244321}">
                <p14:modId xmlns:p14="http://schemas.microsoft.com/office/powerpoint/2010/main" val="342304753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712827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3FF6C-1BD0-260C-11EA-8273E17137DE}"/>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300" kern="1200" dirty="0">
                <a:solidFill>
                  <a:schemeClr val="tx2"/>
                </a:solidFill>
                <a:latin typeface="+mj-lt"/>
                <a:ea typeface="+mj-ea"/>
                <a:cs typeface="+mj-cs"/>
              </a:rPr>
              <a:t>Comparing product appeal and future booking </a:t>
            </a:r>
          </a:p>
        </p:txBody>
      </p:sp>
      <p:sp>
        <p:nvSpPr>
          <p:cNvPr id="10" name="TextBox 9">
            <a:extLst>
              <a:ext uri="{FF2B5EF4-FFF2-40B4-BE49-F238E27FC236}">
                <a16:creationId xmlns:a16="http://schemas.microsoft.com/office/drawing/2014/main" id="{02288514-FADE-C3BF-53C2-9FC7C403C667}"/>
              </a:ext>
            </a:extLst>
          </p:cNvPr>
          <p:cNvSpPr txBox="1"/>
          <p:nvPr/>
        </p:nvSpPr>
        <p:spPr>
          <a:xfrm>
            <a:off x="8046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Here, you can see that 33 of the 136 customers who said that they would book another trip with Paradise Vacations mentioned that their </a:t>
            </a:r>
            <a:r>
              <a:rPr lang="en-US" dirty="0" err="1">
                <a:solidFill>
                  <a:schemeClr val="tx2"/>
                </a:solidFill>
              </a:rPr>
              <a:t>favourite</a:t>
            </a:r>
            <a:r>
              <a:rPr lang="en-US" dirty="0">
                <a:solidFill>
                  <a:schemeClr val="tx2"/>
                </a:solidFill>
              </a:rPr>
              <a:t> aspect of the company was their service.</a:t>
            </a:r>
          </a:p>
        </p:txBody>
      </p:sp>
      <p:grpSp>
        <p:nvGrpSpPr>
          <p:cNvPr id="35" name="Group 3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6" name="Freeform: Shape 3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Table 8">
            <a:extLst>
              <a:ext uri="{FF2B5EF4-FFF2-40B4-BE49-F238E27FC236}">
                <a16:creationId xmlns:a16="http://schemas.microsoft.com/office/drawing/2014/main" id="{9D4A3AB0-9619-1BB5-43D5-CA5B1D750C67}"/>
              </a:ext>
            </a:extLst>
          </p:cNvPr>
          <p:cNvGraphicFramePr>
            <a:graphicFrameLocks noGrp="1"/>
          </p:cNvGraphicFramePr>
          <p:nvPr>
            <p:extLst>
              <p:ext uri="{D42A27DB-BD31-4B8C-83A1-F6EECF244321}">
                <p14:modId xmlns:p14="http://schemas.microsoft.com/office/powerpoint/2010/main" val="3000905100"/>
              </p:ext>
            </p:extLst>
          </p:nvPr>
        </p:nvGraphicFramePr>
        <p:xfrm>
          <a:off x="7708392" y="2094568"/>
          <a:ext cx="4142233" cy="3592410"/>
        </p:xfrm>
        <a:graphic>
          <a:graphicData uri="http://schemas.openxmlformats.org/drawingml/2006/table">
            <a:tbl>
              <a:tblPr>
                <a:tableStyleId>{BC89EF96-8CEA-46FF-86C4-4CE0E7609802}</a:tableStyleId>
              </a:tblPr>
              <a:tblGrid>
                <a:gridCol w="1053542">
                  <a:extLst>
                    <a:ext uri="{9D8B030D-6E8A-4147-A177-3AD203B41FA5}">
                      <a16:colId xmlns:a16="http://schemas.microsoft.com/office/drawing/2014/main" val="969608205"/>
                    </a:ext>
                  </a:extLst>
                </a:gridCol>
                <a:gridCol w="1182105">
                  <a:extLst>
                    <a:ext uri="{9D8B030D-6E8A-4147-A177-3AD203B41FA5}">
                      <a16:colId xmlns:a16="http://schemas.microsoft.com/office/drawing/2014/main" val="153654521"/>
                    </a:ext>
                  </a:extLst>
                </a:gridCol>
                <a:gridCol w="526005">
                  <a:extLst>
                    <a:ext uri="{9D8B030D-6E8A-4147-A177-3AD203B41FA5}">
                      <a16:colId xmlns:a16="http://schemas.microsoft.com/office/drawing/2014/main" val="3313177586"/>
                    </a:ext>
                  </a:extLst>
                </a:gridCol>
                <a:gridCol w="640794">
                  <a:extLst>
                    <a:ext uri="{9D8B030D-6E8A-4147-A177-3AD203B41FA5}">
                      <a16:colId xmlns:a16="http://schemas.microsoft.com/office/drawing/2014/main" val="1309399449"/>
                    </a:ext>
                  </a:extLst>
                </a:gridCol>
                <a:gridCol w="739787">
                  <a:extLst>
                    <a:ext uri="{9D8B030D-6E8A-4147-A177-3AD203B41FA5}">
                      <a16:colId xmlns:a16="http://schemas.microsoft.com/office/drawing/2014/main" val="546359904"/>
                    </a:ext>
                  </a:extLst>
                </a:gridCol>
              </a:tblGrid>
              <a:tr h="359241">
                <a:tc rowSpan="2" gridSpan="2">
                  <a:txBody>
                    <a:bodyPr/>
                    <a:lstStyle/>
                    <a:p>
                      <a:pPr algn="l" fontAlgn="b"/>
                      <a:endParaRPr lang="en-IN" sz="2000" b="0" i="0" u="none" strike="noStrike">
                        <a:solidFill>
                          <a:srgbClr val="333399"/>
                        </a:solidFill>
                        <a:effectLst/>
                        <a:latin typeface="Arial" panose="020B0604020202020204" pitchFamily="34" charset="0"/>
                      </a:endParaRPr>
                    </a:p>
                  </a:txBody>
                  <a:tcPr marL="15427" marR="15427" marT="15427" marB="0" anchor="b"/>
                </a:tc>
                <a:tc rowSpan="2" hMerge="1">
                  <a:txBody>
                    <a:bodyPr/>
                    <a:lstStyle/>
                    <a:p>
                      <a:endParaRPr lang="en-IN"/>
                    </a:p>
                  </a:txBody>
                  <a:tcPr/>
                </a:tc>
                <a:tc gridSpan="2">
                  <a:txBody>
                    <a:bodyPr/>
                    <a:lstStyle/>
                    <a:p>
                      <a:pPr algn="ctr" fontAlgn="b"/>
                      <a:r>
                        <a:rPr lang="en-IN" sz="2000" u="none" strike="noStrike">
                          <a:effectLst/>
                        </a:rPr>
                        <a:t>Booking </a:t>
                      </a:r>
                      <a:endParaRPr lang="en-IN" sz="2000" b="0" i="0" u="none" strike="noStrike">
                        <a:solidFill>
                          <a:srgbClr val="333399"/>
                        </a:solidFill>
                        <a:effectLst/>
                        <a:latin typeface="Arial" panose="020B0604020202020204" pitchFamily="34" charset="0"/>
                      </a:endParaRPr>
                    </a:p>
                  </a:txBody>
                  <a:tcPr marL="15427" marR="15427" marT="15427" marB="0" anchor="b"/>
                </a:tc>
                <a:tc hMerge="1">
                  <a:txBody>
                    <a:bodyPr/>
                    <a:lstStyle/>
                    <a:p>
                      <a:endParaRPr lang="en-IN"/>
                    </a:p>
                  </a:txBody>
                  <a:tcPr/>
                </a:tc>
                <a:tc rowSpan="2">
                  <a:txBody>
                    <a:bodyPr/>
                    <a:lstStyle/>
                    <a:p>
                      <a:pPr algn="ctr" fontAlgn="b"/>
                      <a:r>
                        <a:rPr lang="en-IN" sz="2000" u="none" strike="noStrike">
                          <a:effectLst/>
                        </a:rPr>
                        <a:t>Total</a:t>
                      </a:r>
                      <a:endParaRPr lang="en-IN" sz="2000" b="0" i="0" u="none" strike="noStrike">
                        <a:solidFill>
                          <a:srgbClr val="333399"/>
                        </a:solidFill>
                        <a:effectLst/>
                        <a:latin typeface="Arial" panose="020B0604020202020204" pitchFamily="34" charset="0"/>
                      </a:endParaRPr>
                    </a:p>
                  </a:txBody>
                  <a:tcPr marL="15427" marR="15427" marT="15427" marB="0" anchor="b"/>
                </a:tc>
                <a:extLst>
                  <a:ext uri="{0D108BD9-81ED-4DB2-BD59-A6C34878D82A}">
                    <a16:rowId xmlns:a16="http://schemas.microsoft.com/office/drawing/2014/main" val="1458631977"/>
                  </a:ext>
                </a:extLst>
              </a:tr>
              <a:tr h="359241">
                <a:tc gridSpan="2" vMerge="1">
                  <a:txBody>
                    <a:bodyPr/>
                    <a:lstStyle/>
                    <a:p>
                      <a:endParaRPr lang="en-IN"/>
                    </a:p>
                  </a:txBody>
                  <a:tcPr/>
                </a:tc>
                <a:tc hMerge="1" vMerge="1">
                  <a:txBody>
                    <a:bodyPr/>
                    <a:lstStyle/>
                    <a:p>
                      <a:endParaRPr lang="en-IN"/>
                    </a:p>
                  </a:txBody>
                  <a:tcPr/>
                </a:tc>
                <a:tc>
                  <a:txBody>
                    <a:bodyPr/>
                    <a:lstStyle/>
                    <a:p>
                      <a:pPr algn="ctr" fontAlgn="b"/>
                      <a:r>
                        <a:rPr lang="en-IN" sz="2000" u="none" strike="noStrike">
                          <a:effectLst/>
                        </a:rPr>
                        <a:t>No</a:t>
                      </a:r>
                      <a:endParaRPr lang="en-IN" sz="2000" b="0" i="0" u="none" strike="noStrike">
                        <a:solidFill>
                          <a:srgbClr val="333399"/>
                        </a:solidFill>
                        <a:effectLst/>
                        <a:latin typeface="Arial" panose="020B0604020202020204" pitchFamily="34" charset="0"/>
                      </a:endParaRPr>
                    </a:p>
                  </a:txBody>
                  <a:tcPr marL="15427" marR="15427" marT="15427" marB="0" anchor="b"/>
                </a:tc>
                <a:tc>
                  <a:txBody>
                    <a:bodyPr/>
                    <a:lstStyle/>
                    <a:p>
                      <a:pPr algn="ctr" fontAlgn="b"/>
                      <a:r>
                        <a:rPr lang="en-IN" sz="2000" u="none" strike="noStrike">
                          <a:effectLst/>
                        </a:rPr>
                        <a:t>Yes</a:t>
                      </a:r>
                      <a:endParaRPr lang="en-IN" sz="2000" b="0" i="0" u="none" strike="noStrike">
                        <a:solidFill>
                          <a:srgbClr val="333399"/>
                        </a:solidFill>
                        <a:effectLst/>
                        <a:latin typeface="Arial" panose="020B0604020202020204" pitchFamily="34" charset="0"/>
                      </a:endParaRPr>
                    </a:p>
                  </a:txBody>
                  <a:tcPr marL="15427" marR="15427" marT="15427" marB="0" anchor="b"/>
                </a:tc>
                <a:tc vMerge="1">
                  <a:txBody>
                    <a:bodyPr/>
                    <a:lstStyle/>
                    <a:p>
                      <a:endParaRPr lang="en-IN"/>
                    </a:p>
                  </a:txBody>
                  <a:tcPr/>
                </a:tc>
                <a:extLst>
                  <a:ext uri="{0D108BD9-81ED-4DB2-BD59-A6C34878D82A}">
                    <a16:rowId xmlns:a16="http://schemas.microsoft.com/office/drawing/2014/main" val="4121494933"/>
                  </a:ext>
                </a:extLst>
              </a:tr>
              <a:tr h="359241">
                <a:tc rowSpan="7">
                  <a:txBody>
                    <a:bodyPr/>
                    <a:lstStyle/>
                    <a:p>
                      <a:pPr algn="l" fontAlgn="t"/>
                      <a:r>
                        <a:rPr lang="en-IN" sz="2000" u="none" strike="noStrike">
                          <a:effectLst/>
                        </a:rPr>
                        <a:t>Product Appeal </a:t>
                      </a:r>
                      <a:endParaRPr lang="en-IN" sz="2000" b="0" i="0" u="none" strike="noStrike">
                        <a:solidFill>
                          <a:srgbClr val="333399"/>
                        </a:solidFill>
                        <a:effectLst/>
                        <a:latin typeface="Arial" panose="020B0604020202020204" pitchFamily="34" charset="0"/>
                      </a:endParaRPr>
                    </a:p>
                  </a:txBody>
                  <a:tcPr marL="15427" marR="15427" marT="15427" marB="0"/>
                </a:tc>
                <a:tc>
                  <a:txBody>
                    <a:bodyPr/>
                    <a:lstStyle/>
                    <a:p>
                      <a:pPr algn="l" fontAlgn="t"/>
                      <a:r>
                        <a:rPr lang="en-IN" sz="2000" u="none" strike="noStrike">
                          <a:effectLst/>
                        </a:rPr>
                        <a:t>Service</a:t>
                      </a:r>
                      <a:endParaRPr lang="en-IN" sz="2000" b="0" i="0" u="none" strike="noStrike">
                        <a:solidFill>
                          <a:srgbClr val="333399"/>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9</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dirty="0">
                          <a:solidFill>
                            <a:schemeClr val="bg1"/>
                          </a:solidFill>
                          <a:effectLst/>
                        </a:rPr>
                        <a:t>33</a:t>
                      </a:r>
                      <a:endParaRPr lang="en-IN" sz="2000" b="0" i="0" u="none" strike="noStrike" dirty="0">
                        <a:solidFill>
                          <a:schemeClr val="bg1"/>
                        </a:solidFill>
                        <a:effectLst/>
                        <a:latin typeface="Arial" panose="020B0604020202020204" pitchFamily="34" charset="0"/>
                      </a:endParaRPr>
                    </a:p>
                  </a:txBody>
                  <a:tcPr marL="15427" marR="15427" marT="15427" marB="0">
                    <a:solidFill>
                      <a:srgbClr val="0070C0"/>
                    </a:solidFill>
                  </a:tcPr>
                </a:tc>
                <a:tc>
                  <a:txBody>
                    <a:bodyPr/>
                    <a:lstStyle/>
                    <a:p>
                      <a:pPr algn="r" fontAlgn="t"/>
                      <a:r>
                        <a:rPr lang="en-IN" sz="2000" u="none" strike="noStrike">
                          <a:effectLst/>
                        </a:rPr>
                        <a:t>42</a:t>
                      </a:r>
                      <a:endParaRPr lang="en-IN" sz="2000" b="0" i="0" u="none" strike="noStrike">
                        <a:solidFill>
                          <a:srgbClr val="993300"/>
                        </a:solidFill>
                        <a:effectLst/>
                        <a:latin typeface="Arial" panose="020B0604020202020204" pitchFamily="34" charset="0"/>
                      </a:endParaRPr>
                    </a:p>
                  </a:txBody>
                  <a:tcPr marL="15427" marR="15427" marT="15427" marB="0"/>
                </a:tc>
                <a:extLst>
                  <a:ext uri="{0D108BD9-81ED-4DB2-BD59-A6C34878D82A}">
                    <a16:rowId xmlns:a16="http://schemas.microsoft.com/office/drawing/2014/main" val="457171202"/>
                  </a:ext>
                </a:extLst>
              </a:tr>
              <a:tr h="359241">
                <a:tc vMerge="1">
                  <a:txBody>
                    <a:bodyPr/>
                    <a:lstStyle/>
                    <a:p>
                      <a:endParaRPr lang="en-IN"/>
                    </a:p>
                  </a:txBody>
                  <a:tcPr/>
                </a:tc>
                <a:tc>
                  <a:txBody>
                    <a:bodyPr/>
                    <a:lstStyle/>
                    <a:p>
                      <a:pPr algn="l" fontAlgn="t"/>
                      <a:r>
                        <a:rPr lang="en-IN" sz="2000" u="none" strike="noStrike">
                          <a:effectLst/>
                        </a:rPr>
                        <a:t>Activities</a:t>
                      </a:r>
                      <a:endParaRPr lang="en-IN" sz="2000" b="0" i="0" u="none" strike="noStrike">
                        <a:solidFill>
                          <a:srgbClr val="333399"/>
                        </a:solidFill>
                        <a:effectLst/>
                        <a:latin typeface="Arial" panose="020B0604020202020204" pitchFamily="34" charset="0"/>
                      </a:endParaRPr>
                    </a:p>
                  </a:txBody>
                  <a:tcPr marL="15427" marR="15427" marT="15427" marB="0"/>
                </a:tc>
                <a:tc>
                  <a:txBody>
                    <a:bodyPr/>
                    <a:lstStyle/>
                    <a:p>
                      <a:pPr algn="r" fontAlgn="t"/>
                      <a:r>
                        <a:rPr lang="en-IN" sz="2000" u="none" strike="noStrike" dirty="0">
                          <a:effectLst/>
                        </a:rPr>
                        <a:t>5</a:t>
                      </a:r>
                      <a:endParaRPr lang="en-IN" sz="2000" b="0" i="0" u="none" strike="noStrike" dirty="0">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21</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26</a:t>
                      </a:r>
                      <a:endParaRPr lang="en-IN" sz="2000" b="0" i="0" u="none" strike="noStrike">
                        <a:solidFill>
                          <a:srgbClr val="993300"/>
                        </a:solidFill>
                        <a:effectLst/>
                        <a:latin typeface="Arial" panose="020B0604020202020204" pitchFamily="34" charset="0"/>
                      </a:endParaRPr>
                    </a:p>
                  </a:txBody>
                  <a:tcPr marL="15427" marR="15427" marT="15427" marB="0"/>
                </a:tc>
                <a:extLst>
                  <a:ext uri="{0D108BD9-81ED-4DB2-BD59-A6C34878D82A}">
                    <a16:rowId xmlns:a16="http://schemas.microsoft.com/office/drawing/2014/main" val="3113534159"/>
                  </a:ext>
                </a:extLst>
              </a:tr>
              <a:tr h="359241">
                <a:tc vMerge="1">
                  <a:txBody>
                    <a:bodyPr/>
                    <a:lstStyle/>
                    <a:p>
                      <a:endParaRPr lang="en-IN"/>
                    </a:p>
                  </a:txBody>
                  <a:tcPr/>
                </a:tc>
                <a:tc>
                  <a:txBody>
                    <a:bodyPr/>
                    <a:lstStyle/>
                    <a:p>
                      <a:pPr algn="l" fontAlgn="t"/>
                      <a:r>
                        <a:rPr lang="en-IN" sz="2000" u="none" strike="noStrike">
                          <a:effectLst/>
                        </a:rPr>
                        <a:t>Reviews</a:t>
                      </a:r>
                      <a:endParaRPr lang="en-IN" sz="2000" b="0" i="0" u="none" strike="noStrike">
                        <a:solidFill>
                          <a:srgbClr val="333399"/>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1</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1</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2</a:t>
                      </a:r>
                      <a:endParaRPr lang="en-IN" sz="2000" b="0" i="0" u="none" strike="noStrike">
                        <a:solidFill>
                          <a:srgbClr val="993300"/>
                        </a:solidFill>
                        <a:effectLst/>
                        <a:latin typeface="Arial" panose="020B0604020202020204" pitchFamily="34" charset="0"/>
                      </a:endParaRPr>
                    </a:p>
                  </a:txBody>
                  <a:tcPr marL="15427" marR="15427" marT="15427" marB="0"/>
                </a:tc>
                <a:extLst>
                  <a:ext uri="{0D108BD9-81ED-4DB2-BD59-A6C34878D82A}">
                    <a16:rowId xmlns:a16="http://schemas.microsoft.com/office/drawing/2014/main" val="563721583"/>
                  </a:ext>
                </a:extLst>
              </a:tr>
              <a:tr h="359241">
                <a:tc vMerge="1">
                  <a:txBody>
                    <a:bodyPr/>
                    <a:lstStyle/>
                    <a:p>
                      <a:endParaRPr lang="en-IN"/>
                    </a:p>
                  </a:txBody>
                  <a:tcPr/>
                </a:tc>
                <a:tc>
                  <a:txBody>
                    <a:bodyPr/>
                    <a:lstStyle/>
                    <a:p>
                      <a:pPr algn="l" fontAlgn="t"/>
                      <a:r>
                        <a:rPr lang="en-IN" sz="2000" u="none" strike="noStrike">
                          <a:effectLst/>
                        </a:rPr>
                        <a:t>Website</a:t>
                      </a:r>
                      <a:endParaRPr lang="en-IN" sz="2000" b="0" i="0" u="none" strike="noStrike">
                        <a:solidFill>
                          <a:srgbClr val="333399"/>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0</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1</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1</a:t>
                      </a:r>
                      <a:endParaRPr lang="en-IN" sz="2000" b="0" i="0" u="none" strike="noStrike">
                        <a:solidFill>
                          <a:srgbClr val="993300"/>
                        </a:solidFill>
                        <a:effectLst/>
                        <a:latin typeface="Arial" panose="020B0604020202020204" pitchFamily="34" charset="0"/>
                      </a:endParaRPr>
                    </a:p>
                  </a:txBody>
                  <a:tcPr marL="15427" marR="15427" marT="15427" marB="0"/>
                </a:tc>
                <a:extLst>
                  <a:ext uri="{0D108BD9-81ED-4DB2-BD59-A6C34878D82A}">
                    <a16:rowId xmlns:a16="http://schemas.microsoft.com/office/drawing/2014/main" val="2691135686"/>
                  </a:ext>
                </a:extLst>
              </a:tr>
              <a:tr h="359241">
                <a:tc vMerge="1">
                  <a:txBody>
                    <a:bodyPr/>
                    <a:lstStyle/>
                    <a:p>
                      <a:endParaRPr lang="en-IN"/>
                    </a:p>
                  </a:txBody>
                  <a:tcPr/>
                </a:tc>
                <a:tc>
                  <a:txBody>
                    <a:bodyPr/>
                    <a:lstStyle/>
                    <a:p>
                      <a:pPr algn="l" fontAlgn="t"/>
                      <a:r>
                        <a:rPr lang="en-IN" sz="2000" u="none" strike="noStrike">
                          <a:effectLst/>
                        </a:rPr>
                        <a:t>Hotel</a:t>
                      </a:r>
                      <a:endParaRPr lang="en-IN" sz="2000" b="0" i="0" u="none" strike="noStrike">
                        <a:solidFill>
                          <a:srgbClr val="333399"/>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0</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9</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9</a:t>
                      </a:r>
                      <a:endParaRPr lang="en-IN" sz="2000" b="0" i="0" u="none" strike="noStrike">
                        <a:solidFill>
                          <a:srgbClr val="993300"/>
                        </a:solidFill>
                        <a:effectLst/>
                        <a:latin typeface="Arial" panose="020B0604020202020204" pitchFamily="34" charset="0"/>
                      </a:endParaRPr>
                    </a:p>
                  </a:txBody>
                  <a:tcPr marL="15427" marR="15427" marT="15427" marB="0"/>
                </a:tc>
                <a:extLst>
                  <a:ext uri="{0D108BD9-81ED-4DB2-BD59-A6C34878D82A}">
                    <a16:rowId xmlns:a16="http://schemas.microsoft.com/office/drawing/2014/main" val="674957023"/>
                  </a:ext>
                </a:extLst>
              </a:tr>
              <a:tr h="359241">
                <a:tc vMerge="1">
                  <a:txBody>
                    <a:bodyPr/>
                    <a:lstStyle/>
                    <a:p>
                      <a:endParaRPr lang="en-IN"/>
                    </a:p>
                  </a:txBody>
                  <a:tcPr/>
                </a:tc>
                <a:tc>
                  <a:txBody>
                    <a:bodyPr/>
                    <a:lstStyle/>
                    <a:p>
                      <a:pPr algn="l" fontAlgn="t"/>
                      <a:r>
                        <a:rPr lang="en-IN" sz="2000" u="none" strike="noStrike">
                          <a:effectLst/>
                        </a:rPr>
                        <a:t>Package</a:t>
                      </a:r>
                      <a:endParaRPr lang="en-IN" sz="2000" b="0" i="0" u="none" strike="noStrike">
                        <a:solidFill>
                          <a:srgbClr val="333399"/>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4</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13</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17</a:t>
                      </a:r>
                      <a:endParaRPr lang="en-IN" sz="2000" b="0" i="0" u="none" strike="noStrike">
                        <a:solidFill>
                          <a:srgbClr val="993300"/>
                        </a:solidFill>
                        <a:effectLst/>
                        <a:latin typeface="Arial" panose="020B0604020202020204" pitchFamily="34" charset="0"/>
                      </a:endParaRPr>
                    </a:p>
                  </a:txBody>
                  <a:tcPr marL="15427" marR="15427" marT="15427" marB="0"/>
                </a:tc>
                <a:extLst>
                  <a:ext uri="{0D108BD9-81ED-4DB2-BD59-A6C34878D82A}">
                    <a16:rowId xmlns:a16="http://schemas.microsoft.com/office/drawing/2014/main" val="3215741783"/>
                  </a:ext>
                </a:extLst>
              </a:tr>
              <a:tr h="359241">
                <a:tc vMerge="1">
                  <a:txBody>
                    <a:bodyPr/>
                    <a:lstStyle/>
                    <a:p>
                      <a:endParaRPr lang="en-IN"/>
                    </a:p>
                  </a:txBody>
                  <a:tcPr/>
                </a:tc>
                <a:tc>
                  <a:txBody>
                    <a:bodyPr/>
                    <a:lstStyle/>
                    <a:p>
                      <a:pPr algn="l" fontAlgn="t"/>
                      <a:r>
                        <a:rPr lang="en-IN" sz="2000" u="none" strike="noStrike">
                          <a:effectLst/>
                        </a:rPr>
                        <a:t>Others</a:t>
                      </a:r>
                      <a:endParaRPr lang="en-IN" sz="2000" b="0" i="0" u="none" strike="noStrike">
                        <a:solidFill>
                          <a:srgbClr val="333399"/>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14</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25</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39</a:t>
                      </a:r>
                      <a:endParaRPr lang="en-IN" sz="2000" b="0" i="0" u="none" strike="noStrike">
                        <a:solidFill>
                          <a:srgbClr val="993300"/>
                        </a:solidFill>
                        <a:effectLst/>
                        <a:latin typeface="Arial" panose="020B0604020202020204" pitchFamily="34" charset="0"/>
                      </a:endParaRPr>
                    </a:p>
                  </a:txBody>
                  <a:tcPr marL="15427" marR="15427" marT="15427" marB="0"/>
                </a:tc>
                <a:extLst>
                  <a:ext uri="{0D108BD9-81ED-4DB2-BD59-A6C34878D82A}">
                    <a16:rowId xmlns:a16="http://schemas.microsoft.com/office/drawing/2014/main" val="264318655"/>
                  </a:ext>
                </a:extLst>
              </a:tr>
              <a:tr h="359241">
                <a:tc gridSpan="2">
                  <a:txBody>
                    <a:bodyPr/>
                    <a:lstStyle/>
                    <a:p>
                      <a:pPr algn="l" fontAlgn="t"/>
                      <a:r>
                        <a:rPr lang="en-IN" sz="2000" u="none" strike="noStrike">
                          <a:effectLst/>
                        </a:rPr>
                        <a:t>Total</a:t>
                      </a:r>
                      <a:endParaRPr lang="en-IN" sz="2000" b="0" i="0" u="none" strike="noStrike">
                        <a:solidFill>
                          <a:srgbClr val="333399"/>
                        </a:solidFill>
                        <a:effectLst/>
                        <a:latin typeface="Arial" panose="020B0604020202020204" pitchFamily="34" charset="0"/>
                      </a:endParaRPr>
                    </a:p>
                  </a:txBody>
                  <a:tcPr marL="15427" marR="15427" marT="15427" marB="0"/>
                </a:tc>
                <a:tc hMerge="1">
                  <a:txBody>
                    <a:bodyPr/>
                    <a:lstStyle/>
                    <a:p>
                      <a:endParaRPr lang="en-IN"/>
                    </a:p>
                  </a:txBody>
                  <a:tcPr/>
                </a:tc>
                <a:tc>
                  <a:txBody>
                    <a:bodyPr/>
                    <a:lstStyle/>
                    <a:p>
                      <a:pPr algn="r" fontAlgn="t"/>
                      <a:r>
                        <a:rPr lang="en-IN" sz="2000" u="none" strike="noStrike">
                          <a:effectLst/>
                        </a:rPr>
                        <a:t>33</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a:effectLst/>
                        </a:rPr>
                        <a:t>103</a:t>
                      </a:r>
                      <a:endParaRPr lang="en-IN" sz="2000" b="0" i="0" u="none" strike="noStrike">
                        <a:solidFill>
                          <a:srgbClr val="993300"/>
                        </a:solidFill>
                        <a:effectLst/>
                        <a:latin typeface="Arial" panose="020B0604020202020204" pitchFamily="34" charset="0"/>
                      </a:endParaRPr>
                    </a:p>
                  </a:txBody>
                  <a:tcPr marL="15427" marR="15427" marT="15427" marB="0"/>
                </a:tc>
                <a:tc>
                  <a:txBody>
                    <a:bodyPr/>
                    <a:lstStyle/>
                    <a:p>
                      <a:pPr algn="r" fontAlgn="t"/>
                      <a:r>
                        <a:rPr lang="en-IN" sz="2000" u="none" strike="noStrike" dirty="0">
                          <a:effectLst/>
                        </a:rPr>
                        <a:t>136</a:t>
                      </a:r>
                      <a:endParaRPr lang="en-IN" sz="2000" b="0" i="0" u="none" strike="noStrike" dirty="0">
                        <a:solidFill>
                          <a:srgbClr val="993300"/>
                        </a:solidFill>
                        <a:effectLst/>
                        <a:latin typeface="Arial" panose="020B0604020202020204" pitchFamily="34" charset="0"/>
                      </a:endParaRPr>
                    </a:p>
                  </a:txBody>
                  <a:tcPr marL="15427" marR="15427" marT="15427" marB="0"/>
                </a:tc>
                <a:extLst>
                  <a:ext uri="{0D108BD9-81ED-4DB2-BD59-A6C34878D82A}">
                    <a16:rowId xmlns:a16="http://schemas.microsoft.com/office/drawing/2014/main" val="2706126965"/>
                  </a:ext>
                </a:extLst>
              </a:tr>
            </a:tbl>
          </a:graphicData>
        </a:graphic>
      </p:graphicFrame>
    </p:spTree>
    <p:extLst>
      <p:ext uri="{BB962C8B-B14F-4D97-AF65-F5344CB8AC3E}">
        <p14:creationId xmlns:p14="http://schemas.microsoft.com/office/powerpoint/2010/main" val="2635758581"/>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F25541-D6EB-F38D-A8D5-7A2889AF5D16}"/>
              </a:ext>
            </a:extLst>
          </p:cNvPr>
          <p:cNvSpPr>
            <a:spLocks noGrp="1"/>
          </p:cNvSpPr>
          <p:nvPr>
            <p:ph type="title"/>
          </p:nvPr>
        </p:nvSpPr>
        <p:spPr>
          <a:xfrm>
            <a:off x="1115568" y="548640"/>
            <a:ext cx="10168128" cy="1179576"/>
          </a:xfrm>
        </p:spPr>
        <p:txBody>
          <a:bodyPr>
            <a:normAutofit/>
          </a:bodyPr>
          <a:lstStyle/>
          <a:p>
            <a:r>
              <a:rPr lang="en-US" sz="4000" kern="1200">
                <a:latin typeface="+mj-lt"/>
                <a:ea typeface="+mj-ea"/>
                <a:cs typeface="+mj-cs"/>
              </a:rPr>
              <a:t>Comparing </a:t>
            </a:r>
            <a:r>
              <a:rPr lang="en-US" sz="4000"/>
              <a:t>pricing effect </a:t>
            </a:r>
            <a:r>
              <a:rPr lang="en-US" sz="4000" kern="1200">
                <a:latin typeface="+mj-lt"/>
                <a:ea typeface="+mj-ea"/>
                <a:cs typeface="+mj-cs"/>
              </a:rPr>
              <a:t>and future booking </a:t>
            </a:r>
            <a:endParaRPr lang="en-IN" sz="4000"/>
          </a:p>
        </p:txBody>
      </p:sp>
      <p:sp>
        <p:nvSpPr>
          <p:cNvPr id="17" name="Rectangle 16">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E51C732E-287F-980B-A7AF-F5BB71B10DC8}"/>
              </a:ext>
            </a:extLst>
          </p:cNvPr>
          <p:cNvGraphicFramePr>
            <a:graphicFrameLocks noGrp="1"/>
          </p:cNvGraphicFramePr>
          <p:nvPr>
            <p:ph idx="1"/>
            <p:extLst>
              <p:ext uri="{D42A27DB-BD31-4B8C-83A1-F6EECF244321}">
                <p14:modId xmlns:p14="http://schemas.microsoft.com/office/powerpoint/2010/main" val="212463065"/>
              </p:ext>
            </p:extLst>
          </p:nvPr>
        </p:nvGraphicFramePr>
        <p:xfrm>
          <a:off x="5784501" y="2269730"/>
          <a:ext cx="5854700" cy="1533886"/>
        </p:xfrm>
        <a:graphic>
          <a:graphicData uri="http://schemas.openxmlformats.org/drawingml/2006/table">
            <a:tbl>
              <a:tblPr>
                <a:tableStyleId>{BC89EF96-8CEA-46FF-86C4-4CE0E7609802}</a:tableStyleId>
              </a:tblPr>
              <a:tblGrid>
                <a:gridCol w="1891021">
                  <a:extLst>
                    <a:ext uri="{9D8B030D-6E8A-4147-A177-3AD203B41FA5}">
                      <a16:colId xmlns:a16="http://schemas.microsoft.com/office/drawing/2014/main" val="3331373216"/>
                    </a:ext>
                  </a:extLst>
                </a:gridCol>
                <a:gridCol w="1380943">
                  <a:extLst>
                    <a:ext uri="{9D8B030D-6E8A-4147-A177-3AD203B41FA5}">
                      <a16:colId xmlns:a16="http://schemas.microsoft.com/office/drawing/2014/main" val="672243167"/>
                    </a:ext>
                  </a:extLst>
                </a:gridCol>
                <a:gridCol w="1507840">
                  <a:extLst>
                    <a:ext uri="{9D8B030D-6E8A-4147-A177-3AD203B41FA5}">
                      <a16:colId xmlns:a16="http://schemas.microsoft.com/office/drawing/2014/main" val="691238905"/>
                    </a:ext>
                  </a:extLst>
                </a:gridCol>
                <a:gridCol w="477732">
                  <a:extLst>
                    <a:ext uri="{9D8B030D-6E8A-4147-A177-3AD203B41FA5}">
                      <a16:colId xmlns:a16="http://schemas.microsoft.com/office/drawing/2014/main" val="2447420344"/>
                    </a:ext>
                  </a:extLst>
                </a:gridCol>
                <a:gridCol w="597164">
                  <a:extLst>
                    <a:ext uri="{9D8B030D-6E8A-4147-A177-3AD203B41FA5}">
                      <a16:colId xmlns:a16="http://schemas.microsoft.com/office/drawing/2014/main" val="2482204257"/>
                    </a:ext>
                  </a:extLst>
                </a:gridCol>
              </a:tblGrid>
              <a:tr h="313822">
                <a:tc rowSpan="2" gridSpan="2">
                  <a:txBody>
                    <a:bodyPr/>
                    <a:lstStyle/>
                    <a:p>
                      <a:pPr algn="ctr" fontAlgn="b"/>
                      <a:endParaRPr lang="en-IN" sz="1000" b="0" i="0" u="none" strike="noStrike" dirty="0">
                        <a:solidFill>
                          <a:srgbClr val="333399"/>
                        </a:solidFill>
                        <a:effectLst/>
                        <a:latin typeface="Arial" panose="020B0604020202020204" pitchFamily="34" charset="0"/>
                      </a:endParaRPr>
                    </a:p>
                  </a:txBody>
                  <a:tcPr marL="7620" marR="7620" marT="7620" marB="0" anchor="b"/>
                </a:tc>
                <a:tc rowSpan="2" hMerge="1">
                  <a:txBody>
                    <a:bodyPr/>
                    <a:lstStyle/>
                    <a:p>
                      <a:endParaRPr lang="en-IN"/>
                    </a:p>
                  </a:txBody>
                  <a:tcPr/>
                </a:tc>
                <a:tc gridSpan="2">
                  <a:txBody>
                    <a:bodyPr/>
                    <a:lstStyle/>
                    <a:p>
                      <a:pPr algn="ctr" fontAlgn="b"/>
                      <a:r>
                        <a:rPr lang="en-IN" sz="1000" u="none" strike="noStrike">
                          <a:effectLst/>
                        </a:rPr>
                        <a:t>Booking </a:t>
                      </a:r>
                      <a:endParaRPr lang="en-IN" sz="1000" b="0" i="0" u="none" strike="noStrike">
                        <a:solidFill>
                          <a:srgbClr val="333399"/>
                        </a:solidFill>
                        <a:effectLst/>
                        <a:latin typeface="Arial" panose="020B0604020202020204" pitchFamily="34" charset="0"/>
                      </a:endParaRPr>
                    </a:p>
                  </a:txBody>
                  <a:tcPr marL="7620" marR="7620" marT="7620" marB="0" anchor="b"/>
                </a:tc>
                <a:tc hMerge="1">
                  <a:txBody>
                    <a:bodyPr/>
                    <a:lstStyle/>
                    <a:p>
                      <a:endParaRPr lang="en-IN"/>
                    </a:p>
                  </a:txBody>
                  <a:tcPr/>
                </a:tc>
                <a:tc rowSpan="2">
                  <a:txBody>
                    <a:bodyPr/>
                    <a:lstStyle/>
                    <a:p>
                      <a:pPr algn="ctr" fontAlgn="b"/>
                      <a:r>
                        <a:rPr lang="en-IN" sz="1000" u="none" strike="noStrike">
                          <a:effectLst/>
                        </a:rPr>
                        <a:t>Total</a:t>
                      </a:r>
                      <a:endParaRPr lang="en-IN" sz="1000" b="0" i="0" u="none" strike="noStrike">
                        <a:solidFill>
                          <a:srgbClr val="333399"/>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948059358"/>
                  </a:ext>
                </a:extLst>
              </a:tr>
              <a:tr h="278598">
                <a:tc gridSpan="2" vMerge="1">
                  <a:txBody>
                    <a:bodyPr/>
                    <a:lstStyle/>
                    <a:p>
                      <a:endParaRPr lang="en-IN"/>
                    </a:p>
                  </a:txBody>
                  <a:tcPr/>
                </a:tc>
                <a:tc hMerge="1" vMerge="1">
                  <a:txBody>
                    <a:bodyPr/>
                    <a:lstStyle/>
                    <a:p>
                      <a:endParaRPr lang="en-IN"/>
                    </a:p>
                  </a:txBody>
                  <a:tcPr/>
                </a:tc>
                <a:tc>
                  <a:txBody>
                    <a:bodyPr/>
                    <a:lstStyle/>
                    <a:p>
                      <a:pPr algn="ctr" fontAlgn="b"/>
                      <a:r>
                        <a:rPr lang="en-IN" sz="1000" u="none" strike="noStrike">
                          <a:effectLst/>
                        </a:rPr>
                        <a:t>No</a:t>
                      </a:r>
                      <a:endParaRPr lang="en-IN" sz="1000" b="0" i="0" u="none" strike="noStrike">
                        <a:solidFill>
                          <a:srgbClr val="333399"/>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Yes</a:t>
                      </a:r>
                      <a:endParaRPr lang="en-IN" sz="1000" b="0" i="0" u="none" strike="noStrike">
                        <a:solidFill>
                          <a:srgbClr val="333399"/>
                        </a:solidFill>
                        <a:effectLst/>
                        <a:latin typeface="Arial" panose="020B060402020202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3475454476"/>
                  </a:ext>
                </a:extLst>
              </a:tr>
              <a:tr h="313822">
                <a:tc rowSpan="2">
                  <a:txBody>
                    <a:bodyPr/>
                    <a:lstStyle/>
                    <a:p>
                      <a:pPr algn="ctr" fontAlgn="t"/>
                      <a:r>
                        <a:rPr lang="en-IN" sz="1000" u="none" strike="noStrike">
                          <a:effectLst/>
                        </a:rPr>
                        <a:t>Pricing effect</a:t>
                      </a:r>
                      <a:endParaRPr lang="en-IN" sz="1000" b="0" i="0" u="none" strike="noStrike">
                        <a:solidFill>
                          <a:srgbClr val="333399"/>
                        </a:solidFill>
                        <a:effectLst/>
                        <a:latin typeface="Arial" panose="020B0604020202020204" pitchFamily="34" charset="0"/>
                      </a:endParaRPr>
                    </a:p>
                  </a:txBody>
                  <a:tcPr marL="7620" marR="7620" marT="7620" marB="0"/>
                </a:tc>
                <a:tc>
                  <a:txBody>
                    <a:bodyPr/>
                    <a:lstStyle/>
                    <a:p>
                      <a:pPr algn="ctr" fontAlgn="t"/>
                      <a:r>
                        <a:rPr lang="en-IN" sz="1000" u="none" strike="noStrike">
                          <a:effectLst/>
                        </a:rPr>
                        <a:t>No</a:t>
                      </a:r>
                      <a:endParaRPr lang="en-IN" sz="1000" b="0" i="0" u="none" strike="noStrike">
                        <a:solidFill>
                          <a:srgbClr val="333399"/>
                        </a:solidFill>
                        <a:effectLst/>
                        <a:latin typeface="Arial" panose="020B0604020202020204" pitchFamily="34" charset="0"/>
                      </a:endParaRPr>
                    </a:p>
                  </a:txBody>
                  <a:tcPr marL="7620" marR="7620" marT="7620" marB="0"/>
                </a:tc>
                <a:tc>
                  <a:txBody>
                    <a:bodyPr/>
                    <a:lstStyle/>
                    <a:p>
                      <a:pPr algn="ctr" fontAlgn="t"/>
                      <a:r>
                        <a:rPr lang="en-IN" sz="1000" u="none" strike="noStrike">
                          <a:effectLst/>
                        </a:rPr>
                        <a:t>13</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22</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35</a:t>
                      </a:r>
                      <a:endParaRPr lang="en-IN" sz="1000" b="0" i="0" u="none" strike="noStrike">
                        <a:solidFill>
                          <a:srgbClr val="993300"/>
                        </a:solidFill>
                        <a:effectLst/>
                        <a:latin typeface="Arial" panose="020B0604020202020204" pitchFamily="34" charset="0"/>
                      </a:endParaRPr>
                    </a:p>
                  </a:txBody>
                  <a:tcPr marL="7620" marR="7620" marT="7620" marB="0"/>
                </a:tc>
                <a:extLst>
                  <a:ext uri="{0D108BD9-81ED-4DB2-BD59-A6C34878D82A}">
                    <a16:rowId xmlns:a16="http://schemas.microsoft.com/office/drawing/2014/main" val="3745498790"/>
                  </a:ext>
                </a:extLst>
              </a:tr>
              <a:tr h="313822">
                <a:tc vMerge="1">
                  <a:txBody>
                    <a:bodyPr/>
                    <a:lstStyle/>
                    <a:p>
                      <a:endParaRPr lang="en-IN"/>
                    </a:p>
                  </a:txBody>
                  <a:tcPr/>
                </a:tc>
                <a:tc>
                  <a:txBody>
                    <a:bodyPr/>
                    <a:lstStyle/>
                    <a:p>
                      <a:pPr algn="ctr" fontAlgn="t"/>
                      <a:r>
                        <a:rPr lang="en-IN" sz="1000" u="none" strike="noStrike">
                          <a:effectLst/>
                        </a:rPr>
                        <a:t>Yes</a:t>
                      </a:r>
                      <a:endParaRPr lang="en-IN" sz="1000" b="0" i="0" u="none" strike="noStrike">
                        <a:solidFill>
                          <a:srgbClr val="333399"/>
                        </a:solidFill>
                        <a:effectLst/>
                        <a:latin typeface="Arial" panose="020B0604020202020204" pitchFamily="34" charset="0"/>
                      </a:endParaRPr>
                    </a:p>
                  </a:txBody>
                  <a:tcPr marL="7620" marR="7620" marT="7620" marB="0"/>
                </a:tc>
                <a:tc>
                  <a:txBody>
                    <a:bodyPr/>
                    <a:lstStyle/>
                    <a:p>
                      <a:pPr algn="ctr" fontAlgn="t"/>
                      <a:r>
                        <a:rPr lang="en-IN" sz="1000" u="none" strike="noStrike">
                          <a:effectLst/>
                        </a:rPr>
                        <a:t>20</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dirty="0">
                          <a:solidFill>
                            <a:schemeClr val="bg1"/>
                          </a:solidFill>
                          <a:effectLst/>
                        </a:rPr>
                        <a:t>81</a:t>
                      </a:r>
                      <a:endParaRPr lang="en-IN" sz="1000" b="0" i="0" u="none" strike="noStrike" dirty="0">
                        <a:solidFill>
                          <a:schemeClr val="bg1"/>
                        </a:solidFill>
                        <a:effectLst/>
                        <a:latin typeface="Arial" panose="020B0604020202020204" pitchFamily="34" charset="0"/>
                      </a:endParaRPr>
                    </a:p>
                  </a:txBody>
                  <a:tcPr marL="7620" marR="7620" marT="7620" marB="0">
                    <a:solidFill>
                      <a:srgbClr val="0070C0"/>
                    </a:solidFill>
                  </a:tcPr>
                </a:tc>
                <a:tc>
                  <a:txBody>
                    <a:bodyPr/>
                    <a:lstStyle/>
                    <a:p>
                      <a:pPr algn="ctr" fontAlgn="t"/>
                      <a:r>
                        <a:rPr lang="en-IN" sz="1000" u="none" strike="noStrike">
                          <a:effectLst/>
                        </a:rPr>
                        <a:t>101</a:t>
                      </a:r>
                      <a:endParaRPr lang="en-IN" sz="1000" b="0" i="0" u="none" strike="noStrike">
                        <a:solidFill>
                          <a:srgbClr val="993300"/>
                        </a:solidFill>
                        <a:effectLst/>
                        <a:latin typeface="Arial" panose="020B0604020202020204" pitchFamily="34" charset="0"/>
                      </a:endParaRPr>
                    </a:p>
                  </a:txBody>
                  <a:tcPr marL="7620" marR="7620" marT="7620" marB="0"/>
                </a:tc>
                <a:extLst>
                  <a:ext uri="{0D108BD9-81ED-4DB2-BD59-A6C34878D82A}">
                    <a16:rowId xmlns:a16="http://schemas.microsoft.com/office/drawing/2014/main" val="1736623479"/>
                  </a:ext>
                </a:extLst>
              </a:tr>
              <a:tr h="313822">
                <a:tc gridSpan="2">
                  <a:txBody>
                    <a:bodyPr/>
                    <a:lstStyle/>
                    <a:p>
                      <a:pPr algn="ctr" fontAlgn="t"/>
                      <a:r>
                        <a:rPr lang="en-IN" sz="1000" u="none" strike="noStrike">
                          <a:effectLst/>
                        </a:rPr>
                        <a:t>Total</a:t>
                      </a:r>
                      <a:endParaRPr lang="en-IN" sz="1000" b="0" i="0" u="none" strike="noStrike">
                        <a:solidFill>
                          <a:srgbClr val="333399"/>
                        </a:solidFill>
                        <a:effectLst/>
                        <a:latin typeface="Arial" panose="020B0604020202020204" pitchFamily="34" charset="0"/>
                      </a:endParaRPr>
                    </a:p>
                  </a:txBody>
                  <a:tcPr marL="7620" marR="7620" marT="7620" marB="0"/>
                </a:tc>
                <a:tc hMerge="1">
                  <a:txBody>
                    <a:bodyPr/>
                    <a:lstStyle/>
                    <a:p>
                      <a:endParaRPr lang="en-IN"/>
                    </a:p>
                  </a:txBody>
                  <a:tcPr/>
                </a:tc>
                <a:tc>
                  <a:txBody>
                    <a:bodyPr/>
                    <a:lstStyle/>
                    <a:p>
                      <a:pPr algn="ctr" fontAlgn="t"/>
                      <a:r>
                        <a:rPr lang="en-IN" sz="1000" u="none" strike="noStrike">
                          <a:effectLst/>
                        </a:rPr>
                        <a:t>33</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103</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dirty="0">
                          <a:effectLst/>
                        </a:rPr>
                        <a:t>136</a:t>
                      </a:r>
                      <a:endParaRPr lang="en-IN" sz="1000" b="0" i="0" u="none" strike="noStrike" dirty="0">
                        <a:solidFill>
                          <a:srgbClr val="993300"/>
                        </a:solidFill>
                        <a:effectLst/>
                        <a:latin typeface="Arial" panose="020B0604020202020204" pitchFamily="34" charset="0"/>
                      </a:endParaRPr>
                    </a:p>
                  </a:txBody>
                  <a:tcPr marL="7620" marR="7620" marT="7620" marB="0"/>
                </a:tc>
                <a:extLst>
                  <a:ext uri="{0D108BD9-81ED-4DB2-BD59-A6C34878D82A}">
                    <a16:rowId xmlns:a16="http://schemas.microsoft.com/office/drawing/2014/main" val="1338988145"/>
                  </a:ext>
                </a:extLst>
              </a:tr>
            </a:tbl>
          </a:graphicData>
        </a:graphic>
      </p:graphicFrame>
      <p:sp>
        <p:nvSpPr>
          <p:cNvPr id="5" name="TextBox 4">
            <a:extLst>
              <a:ext uri="{FF2B5EF4-FFF2-40B4-BE49-F238E27FC236}">
                <a16:creationId xmlns:a16="http://schemas.microsoft.com/office/drawing/2014/main" id="{AA94A017-E2CA-AAE9-3F67-EFA1B14E5E82}"/>
              </a:ext>
            </a:extLst>
          </p:cNvPr>
          <p:cNvSpPr txBox="1"/>
          <p:nvPr/>
        </p:nvSpPr>
        <p:spPr>
          <a:xfrm>
            <a:off x="1521128" y="2936976"/>
            <a:ext cx="3687637" cy="3216265"/>
          </a:xfrm>
          <a:prstGeom prst="rect">
            <a:avLst/>
          </a:prstGeom>
          <a:noFill/>
        </p:spPr>
        <p:txBody>
          <a:bodyPr wrap="square" rtlCol="0">
            <a:spAutoFit/>
          </a:bodyPr>
          <a:lstStyle/>
          <a:p>
            <a:pPr marL="298323" indent="-298323" defTabSz="795528">
              <a:spcAft>
                <a:spcPts val="600"/>
              </a:spcAft>
              <a:buAutoNum type="arabicPeriod"/>
            </a:pPr>
            <a:r>
              <a:rPr lang="en-US" dirty="0"/>
              <a:t>This is a statistically significant result, and after running the test, we only received a 3% error, which means that the correlation between booking and pricing effect is 97%. </a:t>
            </a:r>
          </a:p>
          <a:p>
            <a:pPr marL="298323" indent="-298323" defTabSz="795528">
              <a:spcAft>
                <a:spcPts val="600"/>
              </a:spcAft>
              <a:buAutoNum type="arabicPeriod"/>
            </a:pPr>
            <a:r>
              <a:rPr lang="en-US" dirty="0"/>
              <a:t>We can see that 81 out of 103 respondents indicated that the pricing impact did matter, and that they would undoubtedly plan another trip in the future. </a:t>
            </a:r>
            <a:endParaRPr lang="en-IN" dirty="0"/>
          </a:p>
        </p:txBody>
      </p:sp>
      <p:graphicFrame>
        <p:nvGraphicFramePr>
          <p:cNvPr id="6" name="Table 5">
            <a:extLst>
              <a:ext uri="{FF2B5EF4-FFF2-40B4-BE49-F238E27FC236}">
                <a16:creationId xmlns:a16="http://schemas.microsoft.com/office/drawing/2014/main" id="{E8829190-358A-388C-21B8-1A6986E09494}"/>
              </a:ext>
            </a:extLst>
          </p:cNvPr>
          <p:cNvGraphicFramePr>
            <a:graphicFrameLocks noGrp="1"/>
          </p:cNvGraphicFramePr>
          <p:nvPr>
            <p:extLst>
              <p:ext uri="{D42A27DB-BD31-4B8C-83A1-F6EECF244321}">
                <p14:modId xmlns:p14="http://schemas.microsoft.com/office/powerpoint/2010/main" val="4092194348"/>
              </p:ext>
            </p:extLst>
          </p:nvPr>
        </p:nvGraphicFramePr>
        <p:xfrm>
          <a:off x="5784501" y="4047413"/>
          <a:ext cx="5854700" cy="2586640"/>
        </p:xfrm>
        <a:graphic>
          <a:graphicData uri="http://schemas.openxmlformats.org/drawingml/2006/table">
            <a:tbl>
              <a:tblPr>
                <a:tableStyleId>{BDBED569-4797-4DF1-A0F4-6AAB3CD982D8}</a:tableStyleId>
              </a:tblPr>
              <a:tblGrid>
                <a:gridCol w="1445955">
                  <a:extLst>
                    <a:ext uri="{9D8B030D-6E8A-4147-A177-3AD203B41FA5}">
                      <a16:colId xmlns:a16="http://schemas.microsoft.com/office/drawing/2014/main" val="3609445363"/>
                    </a:ext>
                  </a:extLst>
                </a:gridCol>
                <a:gridCol w="1573539">
                  <a:extLst>
                    <a:ext uri="{9D8B030D-6E8A-4147-A177-3AD203B41FA5}">
                      <a16:colId xmlns:a16="http://schemas.microsoft.com/office/drawing/2014/main" val="1295639232"/>
                    </a:ext>
                  </a:extLst>
                </a:gridCol>
                <a:gridCol w="1151768">
                  <a:extLst>
                    <a:ext uri="{9D8B030D-6E8A-4147-A177-3AD203B41FA5}">
                      <a16:colId xmlns:a16="http://schemas.microsoft.com/office/drawing/2014/main" val="3367911171"/>
                    </a:ext>
                  </a:extLst>
                </a:gridCol>
                <a:gridCol w="1683438">
                  <a:extLst>
                    <a:ext uri="{9D8B030D-6E8A-4147-A177-3AD203B41FA5}">
                      <a16:colId xmlns:a16="http://schemas.microsoft.com/office/drawing/2014/main" val="2244021130"/>
                    </a:ext>
                  </a:extLst>
                </a:gridCol>
              </a:tblGrid>
              <a:tr h="719867">
                <a:tc>
                  <a:txBody>
                    <a:bodyPr/>
                    <a:lstStyle/>
                    <a:p>
                      <a:pPr algn="ctr" fontAlgn="b"/>
                      <a:r>
                        <a:rPr lang="en-IN" sz="1000" u="none" strike="noStrike">
                          <a:effectLst/>
                        </a:rPr>
                        <a:t> </a:t>
                      </a:r>
                      <a:endParaRPr lang="en-IN" sz="1000" b="0" i="0" u="none" strike="noStrike">
                        <a:solidFill>
                          <a:srgbClr val="333399"/>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Value</a:t>
                      </a:r>
                      <a:endParaRPr lang="en-IN" sz="1000" b="0" i="0" u="none" strike="noStrike">
                        <a:solidFill>
                          <a:srgbClr val="333399"/>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df</a:t>
                      </a:r>
                      <a:endParaRPr lang="en-IN" sz="1000" b="0" i="0" u="none" strike="noStrike">
                        <a:solidFill>
                          <a:srgbClr val="333399"/>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Asymptotic Significance (2-sided)</a:t>
                      </a:r>
                      <a:endParaRPr lang="en-IN" sz="1000" b="0" i="0" u="none" strike="noStrike">
                        <a:solidFill>
                          <a:srgbClr val="333399"/>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100871334"/>
                  </a:ext>
                </a:extLst>
              </a:tr>
              <a:tr h="292827">
                <a:tc>
                  <a:txBody>
                    <a:bodyPr/>
                    <a:lstStyle/>
                    <a:p>
                      <a:pPr algn="ctr" fontAlgn="t"/>
                      <a:r>
                        <a:rPr lang="en-IN" sz="1000" u="none" strike="noStrike">
                          <a:effectLst/>
                        </a:rPr>
                        <a:t>Pearson Chi-Square</a:t>
                      </a:r>
                      <a:endParaRPr lang="en-IN" sz="1000" b="0" i="0" u="none" strike="noStrike">
                        <a:solidFill>
                          <a:srgbClr val="333399"/>
                        </a:solidFill>
                        <a:effectLst/>
                        <a:latin typeface="Arial" panose="020B0604020202020204" pitchFamily="34" charset="0"/>
                      </a:endParaRPr>
                    </a:p>
                  </a:txBody>
                  <a:tcPr marL="7620" marR="7620" marT="7620" marB="0"/>
                </a:tc>
                <a:tc>
                  <a:txBody>
                    <a:bodyPr/>
                    <a:lstStyle/>
                    <a:p>
                      <a:pPr algn="ctr" fontAlgn="t"/>
                      <a:r>
                        <a:rPr lang="en-IN" sz="1000" u="none" strike="noStrike">
                          <a:effectLst/>
                        </a:rPr>
                        <a:t>4.253</a:t>
                      </a:r>
                      <a:r>
                        <a:rPr lang="en-IN" sz="1000" u="none" strike="noStrike" baseline="30000">
                          <a:effectLst/>
                        </a:rPr>
                        <a:t>a</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1</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dirty="0">
                          <a:solidFill>
                            <a:schemeClr val="bg1"/>
                          </a:solidFill>
                          <a:effectLst/>
                        </a:rPr>
                        <a:t>0.039</a:t>
                      </a:r>
                      <a:endParaRPr lang="en-IN" sz="1000" b="0" i="0" u="none" strike="noStrike" dirty="0">
                        <a:solidFill>
                          <a:schemeClr val="bg1"/>
                        </a:solidFill>
                        <a:effectLst/>
                        <a:latin typeface="Arial" panose="020B0604020202020204" pitchFamily="34" charset="0"/>
                      </a:endParaRPr>
                    </a:p>
                  </a:txBody>
                  <a:tcPr marL="7620" marR="7620" marT="7620" marB="0">
                    <a:solidFill>
                      <a:srgbClr val="0070C0"/>
                    </a:solidFill>
                  </a:tcPr>
                </a:tc>
                <a:extLst>
                  <a:ext uri="{0D108BD9-81ED-4DB2-BD59-A6C34878D82A}">
                    <a16:rowId xmlns:a16="http://schemas.microsoft.com/office/drawing/2014/main" val="3199086616"/>
                  </a:ext>
                </a:extLst>
              </a:tr>
              <a:tr h="292827">
                <a:tc>
                  <a:txBody>
                    <a:bodyPr/>
                    <a:lstStyle/>
                    <a:p>
                      <a:pPr algn="ctr" fontAlgn="t"/>
                      <a:r>
                        <a:rPr lang="en-IN" sz="1000" u="none" strike="noStrike">
                          <a:effectLst/>
                        </a:rPr>
                        <a:t>Continuity Correction</a:t>
                      </a:r>
                      <a:r>
                        <a:rPr lang="en-IN" sz="1000" u="none" strike="noStrike" baseline="30000">
                          <a:effectLst/>
                        </a:rPr>
                        <a:t>b</a:t>
                      </a:r>
                      <a:endParaRPr lang="en-IN" sz="1000" b="0" i="0" u="none" strike="noStrike">
                        <a:solidFill>
                          <a:srgbClr val="333399"/>
                        </a:solidFill>
                        <a:effectLst/>
                        <a:latin typeface="Arial" panose="020B0604020202020204" pitchFamily="34" charset="0"/>
                      </a:endParaRPr>
                    </a:p>
                  </a:txBody>
                  <a:tcPr marL="7620" marR="7620" marT="7620" marB="0"/>
                </a:tc>
                <a:tc>
                  <a:txBody>
                    <a:bodyPr/>
                    <a:lstStyle/>
                    <a:p>
                      <a:pPr algn="ctr" fontAlgn="t"/>
                      <a:r>
                        <a:rPr lang="en-IN" sz="1000" u="none" strike="noStrike" dirty="0">
                          <a:effectLst/>
                        </a:rPr>
                        <a:t>3.362</a:t>
                      </a:r>
                      <a:endParaRPr lang="en-IN" sz="1000" b="0" i="0" u="none" strike="noStrike" dirty="0">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1</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0.067</a:t>
                      </a:r>
                      <a:endParaRPr lang="en-IN" sz="1000" b="0" i="0" u="none" strike="noStrike">
                        <a:solidFill>
                          <a:srgbClr val="993300"/>
                        </a:solidFill>
                        <a:effectLst/>
                        <a:latin typeface="Arial" panose="020B0604020202020204" pitchFamily="34" charset="0"/>
                      </a:endParaRPr>
                    </a:p>
                  </a:txBody>
                  <a:tcPr marL="7620" marR="7620" marT="7620" marB="0"/>
                </a:tc>
                <a:extLst>
                  <a:ext uri="{0D108BD9-81ED-4DB2-BD59-A6C34878D82A}">
                    <a16:rowId xmlns:a16="http://schemas.microsoft.com/office/drawing/2014/main" val="3246927975"/>
                  </a:ext>
                </a:extLst>
              </a:tr>
              <a:tr h="292827">
                <a:tc>
                  <a:txBody>
                    <a:bodyPr/>
                    <a:lstStyle/>
                    <a:p>
                      <a:pPr algn="ctr" fontAlgn="t"/>
                      <a:r>
                        <a:rPr lang="en-IN" sz="1000" u="none" strike="noStrike">
                          <a:effectLst/>
                        </a:rPr>
                        <a:t>Likelihood Ratio</a:t>
                      </a:r>
                      <a:endParaRPr lang="en-IN" sz="1000" b="0" i="0" u="none" strike="noStrike">
                        <a:solidFill>
                          <a:srgbClr val="333399"/>
                        </a:solidFill>
                        <a:effectLst/>
                        <a:latin typeface="Arial" panose="020B0604020202020204" pitchFamily="34" charset="0"/>
                      </a:endParaRPr>
                    </a:p>
                  </a:txBody>
                  <a:tcPr marL="7620" marR="7620" marT="7620" marB="0"/>
                </a:tc>
                <a:tc>
                  <a:txBody>
                    <a:bodyPr/>
                    <a:lstStyle/>
                    <a:p>
                      <a:pPr algn="ctr" fontAlgn="t"/>
                      <a:r>
                        <a:rPr lang="en-IN" sz="1000" u="none" strike="noStrike">
                          <a:effectLst/>
                        </a:rPr>
                        <a:t>4.014</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1</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0.045</a:t>
                      </a:r>
                      <a:endParaRPr lang="en-IN" sz="1000" b="0" i="0" u="none" strike="noStrike">
                        <a:solidFill>
                          <a:srgbClr val="993300"/>
                        </a:solidFill>
                        <a:effectLst/>
                        <a:latin typeface="Arial" panose="020B0604020202020204" pitchFamily="34" charset="0"/>
                      </a:endParaRPr>
                    </a:p>
                  </a:txBody>
                  <a:tcPr marL="7620" marR="7620" marT="7620" marB="0"/>
                </a:tc>
                <a:extLst>
                  <a:ext uri="{0D108BD9-81ED-4DB2-BD59-A6C34878D82A}">
                    <a16:rowId xmlns:a16="http://schemas.microsoft.com/office/drawing/2014/main" val="3617657983"/>
                  </a:ext>
                </a:extLst>
              </a:tr>
              <a:tr h="231822">
                <a:tc>
                  <a:txBody>
                    <a:bodyPr/>
                    <a:lstStyle/>
                    <a:p>
                      <a:pPr algn="ctr" fontAlgn="t"/>
                      <a:r>
                        <a:rPr lang="en-IN" sz="1000" u="none" strike="noStrike">
                          <a:effectLst/>
                        </a:rPr>
                        <a:t>Fisher's Exact Test</a:t>
                      </a:r>
                      <a:endParaRPr lang="en-IN" sz="1000" b="0" i="0" u="none" strike="noStrike">
                        <a:solidFill>
                          <a:srgbClr val="333399"/>
                        </a:solidFill>
                        <a:effectLst/>
                        <a:latin typeface="Arial" panose="020B0604020202020204" pitchFamily="34" charset="0"/>
                      </a:endParaRPr>
                    </a:p>
                  </a:txBody>
                  <a:tcPr marL="7620" marR="7620" marT="7620" marB="0"/>
                </a:tc>
                <a:tc>
                  <a:txBody>
                    <a:bodyPr/>
                    <a:lstStyle/>
                    <a:p>
                      <a:pPr algn="ctr" fontAlgn="t"/>
                      <a:r>
                        <a:rPr lang="en-IN" sz="1000" u="none" strike="noStrike">
                          <a:effectLst/>
                        </a:rPr>
                        <a:t> </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 </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 </a:t>
                      </a:r>
                      <a:endParaRPr lang="en-IN" sz="1000" b="0" i="0" u="none" strike="noStrike">
                        <a:solidFill>
                          <a:srgbClr val="993300"/>
                        </a:solidFill>
                        <a:effectLst/>
                        <a:latin typeface="Arial" panose="020B0604020202020204" pitchFamily="34" charset="0"/>
                      </a:endParaRPr>
                    </a:p>
                  </a:txBody>
                  <a:tcPr marL="7620" marR="7620" marT="7620" marB="0"/>
                </a:tc>
                <a:extLst>
                  <a:ext uri="{0D108BD9-81ED-4DB2-BD59-A6C34878D82A}">
                    <a16:rowId xmlns:a16="http://schemas.microsoft.com/office/drawing/2014/main" val="2678948898"/>
                  </a:ext>
                </a:extLst>
              </a:tr>
              <a:tr h="463643">
                <a:tc>
                  <a:txBody>
                    <a:bodyPr/>
                    <a:lstStyle/>
                    <a:p>
                      <a:pPr algn="ctr" fontAlgn="t"/>
                      <a:r>
                        <a:rPr lang="en-IN" sz="1000" u="none" strike="noStrike">
                          <a:effectLst/>
                        </a:rPr>
                        <a:t>Linear-by-Linear Association</a:t>
                      </a:r>
                      <a:endParaRPr lang="en-IN" sz="1000" b="0" i="0" u="none" strike="noStrike">
                        <a:solidFill>
                          <a:srgbClr val="333399"/>
                        </a:solidFill>
                        <a:effectLst/>
                        <a:latin typeface="Arial" panose="020B0604020202020204" pitchFamily="34" charset="0"/>
                      </a:endParaRPr>
                    </a:p>
                  </a:txBody>
                  <a:tcPr marL="7620" marR="7620" marT="7620" marB="0"/>
                </a:tc>
                <a:tc>
                  <a:txBody>
                    <a:bodyPr/>
                    <a:lstStyle/>
                    <a:p>
                      <a:pPr algn="ctr" fontAlgn="t"/>
                      <a:r>
                        <a:rPr lang="en-IN" sz="1000" u="none" strike="noStrike">
                          <a:effectLst/>
                        </a:rPr>
                        <a:t>4.222</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1</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0.040</a:t>
                      </a:r>
                      <a:endParaRPr lang="en-IN" sz="1000" b="0" i="0" u="none" strike="noStrike">
                        <a:solidFill>
                          <a:srgbClr val="993300"/>
                        </a:solidFill>
                        <a:effectLst/>
                        <a:latin typeface="Arial" panose="020B0604020202020204" pitchFamily="34" charset="0"/>
                      </a:endParaRPr>
                    </a:p>
                  </a:txBody>
                  <a:tcPr marL="7620" marR="7620" marT="7620" marB="0"/>
                </a:tc>
                <a:extLst>
                  <a:ext uri="{0D108BD9-81ED-4DB2-BD59-A6C34878D82A}">
                    <a16:rowId xmlns:a16="http://schemas.microsoft.com/office/drawing/2014/main" val="2537965060"/>
                  </a:ext>
                </a:extLst>
              </a:tr>
              <a:tr h="292827">
                <a:tc>
                  <a:txBody>
                    <a:bodyPr/>
                    <a:lstStyle/>
                    <a:p>
                      <a:pPr algn="ctr" fontAlgn="t"/>
                      <a:r>
                        <a:rPr lang="en-IN" sz="1000" u="none" strike="noStrike">
                          <a:effectLst/>
                        </a:rPr>
                        <a:t>N of Valid Cases</a:t>
                      </a:r>
                      <a:endParaRPr lang="en-IN" sz="1000" b="0" i="0" u="none" strike="noStrike">
                        <a:solidFill>
                          <a:srgbClr val="333399"/>
                        </a:solidFill>
                        <a:effectLst/>
                        <a:latin typeface="Arial" panose="020B0604020202020204" pitchFamily="34" charset="0"/>
                      </a:endParaRPr>
                    </a:p>
                  </a:txBody>
                  <a:tcPr marL="7620" marR="7620" marT="7620" marB="0"/>
                </a:tc>
                <a:tc>
                  <a:txBody>
                    <a:bodyPr/>
                    <a:lstStyle/>
                    <a:p>
                      <a:pPr algn="ctr" fontAlgn="t"/>
                      <a:r>
                        <a:rPr lang="en-IN" sz="1000" u="none" strike="noStrike">
                          <a:effectLst/>
                        </a:rPr>
                        <a:t>136</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a:effectLst/>
                        </a:rPr>
                        <a:t> </a:t>
                      </a:r>
                      <a:endParaRPr lang="en-IN" sz="1000" b="0" i="0" u="none" strike="noStrike">
                        <a:solidFill>
                          <a:srgbClr val="993300"/>
                        </a:solidFill>
                        <a:effectLst/>
                        <a:latin typeface="Arial" panose="020B0604020202020204" pitchFamily="34" charset="0"/>
                      </a:endParaRPr>
                    </a:p>
                  </a:txBody>
                  <a:tcPr marL="7620" marR="7620" marT="7620" marB="0"/>
                </a:tc>
                <a:tc>
                  <a:txBody>
                    <a:bodyPr/>
                    <a:lstStyle/>
                    <a:p>
                      <a:pPr algn="ctr" fontAlgn="t"/>
                      <a:r>
                        <a:rPr lang="en-IN" sz="1000" u="none" strike="noStrike" dirty="0">
                          <a:effectLst/>
                        </a:rPr>
                        <a:t> </a:t>
                      </a:r>
                      <a:endParaRPr lang="en-IN" sz="1000" b="0" i="0" u="none" strike="noStrike" dirty="0">
                        <a:solidFill>
                          <a:srgbClr val="993300"/>
                        </a:solidFill>
                        <a:effectLst/>
                        <a:latin typeface="Arial" panose="020B0604020202020204" pitchFamily="34" charset="0"/>
                      </a:endParaRPr>
                    </a:p>
                  </a:txBody>
                  <a:tcPr marL="7620" marR="7620" marT="7620" marB="0"/>
                </a:tc>
                <a:extLst>
                  <a:ext uri="{0D108BD9-81ED-4DB2-BD59-A6C34878D82A}">
                    <a16:rowId xmlns:a16="http://schemas.microsoft.com/office/drawing/2014/main" val="249732040"/>
                  </a:ext>
                </a:extLst>
              </a:tr>
            </a:tbl>
          </a:graphicData>
        </a:graphic>
      </p:graphicFrame>
    </p:spTree>
    <p:extLst>
      <p:ext uri="{BB962C8B-B14F-4D97-AF65-F5344CB8AC3E}">
        <p14:creationId xmlns:p14="http://schemas.microsoft.com/office/powerpoint/2010/main" val="645067692"/>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5DEBFA-7DC1-6F7A-3D9D-67DB47B0943B}"/>
              </a:ext>
            </a:extLst>
          </p:cNvPr>
          <p:cNvSpPr>
            <a:spLocks noGrp="1"/>
          </p:cNvSpPr>
          <p:nvPr>
            <p:ph type="title"/>
          </p:nvPr>
        </p:nvSpPr>
        <p:spPr>
          <a:xfrm>
            <a:off x="1115568" y="548640"/>
            <a:ext cx="10168128" cy="1179576"/>
          </a:xfrm>
        </p:spPr>
        <p:txBody>
          <a:bodyPr>
            <a:normAutofit/>
          </a:bodyPr>
          <a:lstStyle/>
          <a:p>
            <a:r>
              <a:rPr lang="en-US" sz="3700" kern="1200">
                <a:latin typeface="+mj-lt"/>
                <a:ea typeface="+mj-ea"/>
                <a:cs typeface="+mj-cs"/>
              </a:rPr>
              <a:t>Comparing Deals and promotions  and future booking </a:t>
            </a:r>
            <a:endParaRPr lang="en-IN" sz="3700"/>
          </a:p>
        </p:txBody>
      </p:sp>
      <p:sp>
        <p:nvSpPr>
          <p:cNvPr id="16" name="Rectangle 15">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3">
            <a:extLst>
              <a:ext uri="{FF2B5EF4-FFF2-40B4-BE49-F238E27FC236}">
                <a16:creationId xmlns:a16="http://schemas.microsoft.com/office/drawing/2014/main" id="{CDE4F754-D57E-CB38-A9C3-4E4403DB0E92}"/>
              </a:ext>
            </a:extLst>
          </p:cNvPr>
          <p:cNvGraphicFramePr>
            <a:graphicFrameLocks noGrp="1"/>
          </p:cNvGraphicFramePr>
          <p:nvPr>
            <p:ph idx="1"/>
            <p:extLst>
              <p:ext uri="{D42A27DB-BD31-4B8C-83A1-F6EECF244321}">
                <p14:modId xmlns:p14="http://schemas.microsoft.com/office/powerpoint/2010/main" val="2132336678"/>
              </p:ext>
            </p:extLst>
          </p:nvPr>
        </p:nvGraphicFramePr>
        <p:xfrm>
          <a:off x="5086349" y="2320385"/>
          <a:ext cx="5707668" cy="3892602"/>
        </p:xfrm>
        <a:graphic>
          <a:graphicData uri="http://schemas.openxmlformats.org/drawingml/2006/table">
            <a:tbl>
              <a:tblPr>
                <a:tableStyleId>{5C22544A-7EE6-4342-B048-85BDC9FD1C3A}</a:tableStyleId>
              </a:tblPr>
              <a:tblGrid>
                <a:gridCol w="2934536">
                  <a:extLst>
                    <a:ext uri="{9D8B030D-6E8A-4147-A177-3AD203B41FA5}">
                      <a16:colId xmlns:a16="http://schemas.microsoft.com/office/drawing/2014/main" val="2197504593"/>
                    </a:ext>
                  </a:extLst>
                </a:gridCol>
                <a:gridCol w="689216">
                  <a:extLst>
                    <a:ext uri="{9D8B030D-6E8A-4147-A177-3AD203B41FA5}">
                      <a16:colId xmlns:a16="http://schemas.microsoft.com/office/drawing/2014/main" val="2429474722"/>
                    </a:ext>
                  </a:extLst>
                </a:gridCol>
                <a:gridCol w="575322">
                  <a:extLst>
                    <a:ext uri="{9D8B030D-6E8A-4147-A177-3AD203B41FA5}">
                      <a16:colId xmlns:a16="http://schemas.microsoft.com/office/drawing/2014/main" val="2771921404"/>
                    </a:ext>
                  </a:extLst>
                </a:gridCol>
                <a:gridCol w="689216">
                  <a:extLst>
                    <a:ext uri="{9D8B030D-6E8A-4147-A177-3AD203B41FA5}">
                      <a16:colId xmlns:a16="http://schemas.microsoft.com/office/drawing/2014/main" val="2072198062"/>
                    </a:ext>
                  </a:extLst>
                </a:gridCol>
                <a:gridCol w="819378">
                  <a:extLst>
                    <a:ext uri="{9D8B030D-6E8A-4147-A177-3AD203B41FA5}">
                      <a16:colId xmlns:a16="http://schemas.microsoft.com/office/drawing/2014/main" val="1584729169"/>
                    </a:ext>
                  </a:extLst>
                </a:gridCol>
              </a:tblGrid>
              <a:tr h="648767">
                <a:tc rowSpan="2" gridSpan="2">
                  <a:txBody>
                    <a:bodyPr/>
                    <a:lstStyle/>
                    <a:p>
                      <a:pPr algn="l" fontAlgn="b"/>
                      <a:endParaRPr lang="en-IN" sz="1600" b="0" i="0" u="none" strike="noStrike">
                        <a:solidFill>
                          <a:srgbClr val="333399"/>
                        </a:solidFill>
                        <a:effectLst/>
                        <a:latin typeface="Arial" panose="020B0604020202020204" pitchFamily="34" charset="0"/>
                      </a:endParaRPr>
                    </a:p>
                  </a:txBody>
                  <a:tcPr marL="25146" marR="25146" marT="25146" marB="0" anchor="b"/>
                </a:tc>
                <a:tc rowSpan="2" hMerge="1">
                  <a:txBody>
                    <a:bodyPr/>
                    <a:lstStyle/>
                    <a:p>
                      <a:endParaRPr lang="en-IN"/>
                    </a:p>
                  </a:txBody>
                  <a:tcPr/>
                </a:tc>
                <a:tc gridSpan="2">
                  <a:txBody>
                    <a:bodyPr/>
                    <a:lstStyle/>
                    <a:p>
                      <a:pPr algn="ctr" fontAlgn="b"/>
                      <a:r>
                        <a:rPr lang="en-IN" sz="1600" u="none" strike="noStrike">
                          <a:effectLst/>
                        </a:rPr>
                        <a:t>Booking </a:t>
                      </a:r>
                      <a:endParaRPr lang="en-IN" sz="1600" b="0" i="0" u="none" strike="noStrike">
                        <a:solidFill>
                          <a:srgbClr val="333399"/>
                        </a:solidFill>
                        <a:effectLst/>
                        <a:latin typeface="Arial" panose="020B0604020202020204" pitchFamily="34" charset="0"/>
                      </a:endParaRPr>
                    </a:p>
                  </a:txBody>
                  <a:tcPr marL="25146" marR="25146" marT="25146" marB="0" anchor="b"/>
                </a:tc>
                <a:tc hMerge="1">
                  <a:txBody>
                    <a:bodyPr/>
                    <a:lstStyle/>
                    <a:p>
                      <a:endParaRPr lang="en-IN"/>
                    </a:p>
                  </a:txBody>
                  <a:tcPr/>
                </a:tc>
                <a:tc rowSpan="2">
                  <a:txBody>
                    <a:bodyPr/>
                    <a:lstStyle/>
                    <a:p>
                      <a:pPr algn="ctr" fontAlgn="b"/>
                      <a:r>
                        <a:rPr lang="en-IN" sz="1600" u="none" strike="noStrike">
                          <a:effectLst/>
                        </a:rPr>
                        <a:t>Total</a:t>
                      </a:r>
                      <a:endParaRPr lang="en-IN" sz="1600" b="0" i="0" u="none" strike="noStrike">
                        <a:solidFill>
                          <a:srgbClr val="333399"/>
                        </a:solidFill>
                        <a:effectLst/>
                        <a:latin typeface="Arial" panose="020B0604020202020204" pitchFamily="34" charset="0"/>
                      </a:endParaRPr>
                    </a:p>
                  </a:txBody>
                  <a:tcPr marL="25146" marR="25146" marT="25146" marB="0" anchor="b"/>
                </a:tc>
                <a:extLst>
                  <a:ext uri="{0D108BD9-81ED-4DB2-BD59-A6C34878D82A}">
                    <a16:rowId xmlns:a16="http://schemas.microsoft.com/office/drawing/2014/main" val="3051703548"/>
                  </a:ext>
                </a:extLst>
              </a:tr>
              <a:tr h="648767">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No</a:t>
                      </a:r>
                      <a:endParaRPr lang="en-IN" sz="1600" b="0" i="0" u="none" strike="noStrike">
                        <a:solidFill>
                          <a:srgbClr val="333399"/>
                        </a:solidFill>
                        <a:effectLst/>
                        <a:latin typeface="Arial" panose="020B0604020202020204" pitchFamily="34" charset="0"/>
                      </a:endParaRPr>
                    </a:p>
                  </a:txBody>
                  <a:tcPr marL="25146" marR="25146" marT="25146" marB="0" anchor="b"/>
                </a:tc>
                <a:tc>
                  <a:txBody>
                    <a:bodyPr/>
                    <a:lstStyle/>
                    <a:p>
                      <a:pPr algn="ctr" fontAlgn="b"/>
                      <a:r>
                        <a:rPr lang="en-IN" sz="1600" u="none" strike="noStrike">
                          <a:effectLst/>
                        </a:rPr>
                        <a:t>Yes</a:t>
                      </a:r>
                      <a:endParaRPr lang="en-IN" sz="1600" b="0" i="0" u="none" strike="noStrike">
                        <a:solidFill>
                          <a:srgbClr val="333399"/>
                        </a:solidFill>
                        <a:effectLst/>
                        <a:latin typeface="Arial" panose="020B0604020202020204" pitchFamily="34" charset="0"/>
                      </a:endParaRPr>
                    </a:p>
                  </a:txBody>
                  <a:tcPr marL="25146" marR="25146" marT="25146" marB="0" anchor="b"/>
                </a:tc>
                <a:tc vMerge="1">
                  <a:txBody>
                    <a:bodyPr/>
                    <a:lstStyle/>
                    <a:p>
                      <a:endParaRPr lang="en-IN"/>
                    </a:p>
                  </a:txBody>
                  <a:tcPr/>
                </a:tc>
                <a:extLst>
                  <a:ext uri="{0D108BD9-81ED-4DB2-BD59-A6C34878D82A}">
                    <a16:rowId xmlns:a16="http://schemas.microsoft.com/office/drawing/2014/main" val="1974110971"/>
                  </a:ext>
                </a:extLst>
              </a:tr>
              <a:tr h="648767">
                <a:tc rowSpan="3">
                  <a:txBody>
                    <a:bodyPr/>
                    <a:lstStyle/>
                    <a:p>
                      <a:pPr algn="l" fontAlgn="t"/>
                      <a:r>
                        <a:rPr lang="en-IN" sz="1600" u="none" strike="noStrike" dirty="0">
                          <a:effectLst/>
                        </a:rPr>
                        <a:t>Deals  and  Promotions</a:t>
                      </a:r>
                      <a:endParaRPr lang="en-IN" sz="1600" b="0" i="0" u="none" strike="noStrike" dirty="0">
                        <a:solidFill>
                          <a:srgbClr val="333399"/>
                        </a:solidFill>
                        <a:effectLst/>
                        <a:latin typeface="Arial" panose="020B0604020202020204" pitchFamily="34" charset="0"/>
                      </a:endParaRPr>
                    </a:p>
                  </a:txBody>
                  <a:tcPr marL="25146" marR="25146" marT="25146" marB="0"/>
                </a:tc>
                <a:tc>
                  <a:txBody>
                    <a:bodyPr/>
                    <a:lstStyle/>
                    <a:p>
                      <a:pPr algn="l" fontAlgn="t"/>
                      <a:r>
                        <a:rPr lang="en-IN" sz="1600" u="none" strike="noStrike">
                          <a:effectLst/>
                        </a:rPr>
                        <a:t>No</a:t>
                      </a:r>
                      <a:endParaRPr lang="en-IN" sz="1600" b="0" i="0" u="none" strike="noStrike">
                        <a:solidFill>
                          <a:srgbClr val="333399"/>
                        </a:solidFill>
                        <a:effectLst/>
                        <a:latin typeface="Arial" panose="020B0604020202020204" pitchFamily="34" charset="0"/>
                      </a:endParaRPr>
                    </a:p>
                  </a:txBody>
                  <a:tcPr marL="25146" marR="25146" marT="25146" marB="0"/>
                </a:tc>
                <a:tc>
                  <a:txBody>
                    <a:bodyPr/>
                    <a:lstStyle/>
                    <a:p>
                      <a:pPr algn="r" fontAlgn="t"/>
                      <a:r>
                        <a:rPr lang="en-IN" sz="1600" u="none" strike="noStrike">
                          <a:effectLst/>
                        </a:rPr>
                        <a:t>32</a:t>
                      </a:r>
                      <a:endParaRPr lang="en-IN" sz="16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600" u="none" strike="noStrike" dirty="0">
                          <a:solidFill>
                            <a:schemeClr val="bg1"/>
                          </a:solidFill>
                          <a:effectLst/>
                        </a:rPr>
                        <a:t>92</a:t>
                      </a:r>
                      <a:endParaRPr lang="en-IN" sz="1600" b="0" i="0" u="none" strike="noStrike" dirty="0">
                        <a:solidFill>
                          <a:schemeClr val="bg1"/>
                        </a:solidFill>
                        <a:effectLst/>
                        <a:latin typeface="Arial" panose="020B0604020202020204" pitchFamily="34" charset="0"/>
                      </a:endParaRPr>
                    </a:p>
                  </a:txBody>
                  <a:tcPr marL="25146" marR="25146" marT="25146" marB="0">
                    <a:solidFill>
                      <a:srgbClr val="0070C0"/>
                    </a:solidFill>
                  </a:tcPr>
                </a:tc>
                <a:tc>
                  <a:txBody>
                    <a:bodyPr/>
                    <a:lstStyle/>
                    <a:p>
                      <a:pPr algn="r" fontAlgn="t"/>
                      <a:r>
                        <a:rPr lang="en-IN" sz="1600" u="none" strike="noStrike" dirty="0">
                          <a:effectLst/>
                        </a:rPr>
                        <a:t>124</a:t>
                      </a:r>
                      <a:endParaRPr lang="en-IN" sz="1600" b="0" i="0" u="none" strike="noStrike" dirty="0">
                        <a:solidFill>
                          <a:srgbClr val="993300"/>
                        </a:solidFill>
                        <a:effectLst/>
                        <a:latin typeface="Arial" panose="020B0604020202020204" pitchFamily="34" charset="0"/>
                      </a:endParaRPr>
                    </a:p>
                  </a:txBody>
                  <a:tcPr marL="25146" marR="25146" marT="25146" marB="0"/>
                </a:tc>
                <a:extLst>
                  <a:ext uri="{0D108BD9-81ED-4DB2-BD59-A6C34878D82A}">
                    <a16:rowId xmlns:a16="http://schemas.microsoft.com/office/drawing/2014/main" val="66227862"/>
                  </a:ext>
                </a:extLst>
              </a:tr>
              <a:tr h="648767">
                <a:tc vMerge="1">
                  <a:txBody>
                    <a:bodyPr/>
                    <a:lstStyle/>
                    <a:p>
                      <a:endParaRPr lang="en-IN"/>
                    </a:p>
                  </a:txBody>
                  <a:tcPr/>
                </a:tc>
                <a:tc>
                  <a:txBody>
                    <a:bodyPr/>
                    <a:lstStyle/>
                    <a:p>
                      <a:pPr algn="l" fontAlgn="t"/>
                      <a:r>
                        <a:rPr lang="en-IN" sz="1600" u="none" strike="noStrike">
                          <a:effectLst/>
                        </a:rPr>
                        <a:t>Yes</a:t>
                      </a:r>
                      <a:endParaRPr lang="en-IN" sz="1600" b="0" i="0" u="none" strike="noStrike">
                        <a:solidFill>
                          <a:srgbClr val="333399"/>
                        </a:solidFill>
                        <a:effectLst/>
                        <a:latin typeface="Arial" panose="020B0604020202020204" pitchFamily="34" charset="0"/>
                      </a:endParaRPr>
                    </a:p>
                  </a:txBody>
                  <a:tcPr marL="25146" marR="25146" marT="25146" marB="0"/>
                </a:tc>
                <a:tc>
                  <a:txBody>
                    <a:bodyPr/>
                    <a:lstStyle/>
                    <a:p>
                      <a:pPr algn="r" fontAlgn="t"/>
                      <a:r>
                        <a:rPr lang="en-IN" sz="1600" u="none" strike="noStrike">
                          <a:effectLst/>
                        </a:rPr>
                        <a:t>0</a:t>
                      </a:r>
                      <a:endParaRPr lang="en-IN" sz="16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600" u="none" strike="noStrike">
                          <a:effectLst/>
                        </a:rPr>
                        <a:t>10</a:t>
                      </a:r>
                      <a:endParaRPr lang="en-IN" sz="16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600" u="none" strike="noStrike">
                          <a:effectLst/>
                        </a:rPr>
                        <a:t>10</a:t>
                      </a:r>
                      <a:endParaRPr lang="en-IN" sz="1600" b="0" i="0" u="none" strike="noStrike">
                        <a:solidFill>
                          <a:srgbClr val="993300"/>
                        </a:solidFill>
                        <a:effectLst/>
                        <a:latin typeface="Arial" panose="020B0604020202020204" pitchFamily="34" charset="0"/>
                      </a:endParaRPr>
                    </a:p>
                  </a:txBody>
                  <a:tcPr marL="25146" marR="25146" marT="25146" marB="0"/>
                </a:tc>
                <a:extLst>
                  <a:ext uri="{0D108BD9-81ED-4DB2-BD59-A6C34878D82A}">
                    <a16:rowId xmlns:a16="http://schemas.microsoft.com/office/drawing/2014/main" val="1152842658"/>
                  </a:ext>
                </a:extLst>
              </a:tr>
              <a:tr h="648767">
                <a:tc vMerge="1">
                  <a:txBody>
                    <a:bodyPr/>
                    <a:lstStyle/>
                    <a:p>
                      <a:endParaRPr lang="en-IN"/>
                    </a:p>
                  </a:txBody>
                  <a:tcPr/>
                </a:tc>
                <a:tc>
                  <a:txBody>
                    <a:bodyPr/>
                    <a:lstStyle/>
                    <a:p>
                      <a:pPr algn="l" fontAlgn="t"/>
                      <a:r>
                        <a:rPr lang="en-IN" sz="1600" u="none" strike="noStrike">
                          <a:effectLst/>
                        </a:rPr>
                        <a:t>NA</a:t>
                      </a:r>
                      <a:endParaRPr lang="en-IN" sz="1600" b="0" i="0" u="none" strike="noStrike">
                        <a:solidFill>
                          <a:srgbClr val="333399"/>
                        </a:solidFill>
                        <a:effectLst/>
                        <a:latin typeface="Arial" panose="020B0604020202020204" pitchFamily="34" charset="0"/>
                      </a:endParaRPr>
                    </a:p>
                  </a:txBody>
                  <a:tcPr marL="25146" marR="25146" marT="25146" marB="0"/>
                </a:tc>
                <a:tc>
                  <a:txBody>
                    <a:bodyPr/>
                    <a:lstStyle/>
                    <a:p>
                      <a:pPr algn="r" fontAlgn="t"/>
                      <a:r>
                        <a:rPr lang="en-IN" sz="1600" u="none" strike="noStrike">
                          <a:effectLst/>
                        </a:rPr>
                        <a:t>1</a:t>
                      </a:r>
                      <a:endParaRPr lang="en-IN" sz="16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600" u="none" strike="noStrike">
                          <a:effectLst/>
                        </a:rPr>
                        <a:t>1</a:t>
                      </a:r>
                      <a:endParaRPr lang="en-IN" sz="16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600" u="none" strike="noStrike">
                          <a:effectLst/>
                        </a:rPr>
                        <a:t>2</a:t>
                      </a:r>
                      <a:endParaRPr lang="en-IN" sz="1600" b="0" i="0" u="none" strike="noStrike">
                        <a:solidFill>
                          <a:srgbClr val="993300"/>
                        </a:solidFill>
                        <a:effectLst/>
                        <a:latin typeface="Arial" panose="020B0604020202020204" pitchFamily="34" charset="0"/>
                      </a:endParaRPr>
                    </a:p>
                  </a:txBody>
                  <a:tcPr marL="25146" marR="25146" marT="25146" marB="0"/>
                </a:tc>
                <a:extLst>
                  <a:ext uri="{0D108BD9-81ED-4DB2-BD59-A6C34878D82A}">
                    <a16:rowId xmlns:a16="http://schemas.microsoft.com/office/drawing/2014/main" val="2796280701"/>
                  </a:ext>
                </a:extLst>
              </a:tr>
              <a:tr h="648767">
                <a:tc gridSpan="2">
                  <a:txBody>
                    <a:bodyPr/>
                    <a:lstStyle/>
                    <a:p>
                      <a:pPr algn="l" fontAlgn="t"/>
                      <a:r>
                        <a:rPr lang="en-IN" sz="1600" u="none" strike="noStrike">
                          <a:effectLst/>
                        </a:rPr>
                        <a:t>Total</a:t>
                      </a:r>
                      <a:endParaRPr lang="en-IN" sz="1600" b="0" i="0" u="none" strike="noStrike">
                        <a:solidFill>
                          <a:srgbClr val="333399"/>
                        </a:solidFill>
                        <a:effectLst/>
                        <a:latin typeface="Arial" panose="020B0604020202020204" pitchFamily="34" charset="0"/>
                      </a:endParaRPr>
                    </a:p>
                  </a:txBody>
                  <a:tcPr marL="25146" marR="25146" marT="25146" marB="0"/>
                </a:tc>
                <a:tc hMerge="1">
                  <a:txBody>
                    <a:bodyPr/>
                    <a:lstStyle/>
                    <a:p>
                      <a:endParaRPr lang="en-IN"/>
                    </a:p>
                  </a:txBody>
                  <a:tcPr/>
                </a:tc>
                <a:tc>
                  <a:txBody>
                    <a:bodyPr/>
                    <a:lstStyle/>
                    <a:p>
                      <a:pPr algn="r" fontAlgn="t"/>
                      <a:r>
                        <a:rPr lang="en-IN" sz="1600" u="none" strike="noStrike">
                          <a:effectLst/>
                        </a:rPr>
                        <a:t>33</a:t>
                      </a:r>
                      <a:endParaRPr lang="en-IN" sz="16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600" u="none" strike="noStrike">
                          <a:effectLst/>
                        </a:rPr>
                        <a:t>103</a:t>
                      </a:r>
                      <a:endParaRPr lang="en-IN" sz="16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600" u="none" strike="noStrike" dirty="0">
                          <a:effectLst/>
                        </a:rPr>
                        <a:t>136</a:t>
                      </a:r>
                      <a:endParaRPr lang="en-IN" sz="1600" b="0" i="0" u="none" strike="noStrike" dirty="0">
                        <a:solidFill>
                          <a:srgbClr val="993300"/>
                        </a:solidFill>
                        <a:effectLst/>
                        <a:latin typeface="Arial" panose="020B0604020202020204" pitchFamily="34" charset="0"/>
                      </a:endParaRPr>
                    </a:p>
                  </a:txBody>
                  <a:tcPr marL="25146" marR="25146" marT="25146" marB="0"/>
                </a:tc>
                <a:extLst>
                  <a:ext uri="{0D108BD9-81ED-4DB2-BD59-A6C34878D82A}">
                    <a16:rowId xmlns:a16="http://schemas.microsoft.com/office/drawing/2014/main" val="1495220048"/>
                  </a:ext>
                </a:extLst>
              </a:tr>
            </a:tbl>
          </a:graphicData>
        </a:graphic>
      </p:graphicFrame>
      <p:sp>
        <p:nvSpPr>
          <p:cNvPr id="5" name="TextBox 4">
            <a:extLst>
              <a:ext uri="{FF2B5EF4-FFF2-40B4-BE49-F238E27FC236}">
                <a16:creationId xmlns:a16="http://schemas.microsoft.com/office/drawing/2014/main" id="{CF8A00C3-ABBA-A233-55D8-F7D5125E39D4}"/>
              </a:ext>
            </a:extLst>
          </p:cNvPr>
          <p:cNvSpPr txBox="1"/>
          <p:nvPr/>
        </p:nvSpPr>
        <p:spPr>
          <a:xfrm>
            <a:off x="626850" y="2971800"/>
            <a:ext cx="3230775" cy="1477328"/>
          </a:xfrm>
          <a:prstGeom prst="rect">
            <a:avLst/>
          </a:prstGeom>
          <a:noFill/>
        </p:spPr>
        <p:txBody>
          <a:bodyPr wrap="square" rtlCol="0">
            <a:spAutoFit/>
          </a:bodyPr>
          <a:lstStyle/>
          <a:p>
            <a:r>
              <a:rPr lang="en-US" dirty="0"/>
              <a:t>92 of the 103 people who replied yes stated that we made our reservations previously , not because paradise offered us a nice price or discount.</a:t>
            </a:r>
            <a:endParaRPr lang="en-IN" dirty="0"/>
          </a:p>
        </p:txBody>
      </p:sp>
    </p:spTree>
    <p:extLst>
      <p:ext uri="{BB962C8B-B14F-4D97-AF65-F5344CB8AC3E}">
        <p14:creationId xmlns:p14="http://schemas.microsoft.com/office/powerpoint/2010/main" val="351849921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E3300E-B7F5-2921-ED48-F4FF1FFF726F}"/>
              </a:ext>
            </a:extLst>
          </p:cNvPr>
          <p:cNvSpPr>
            <a:spLocks noGrp="1"/>
          </p:cNvSpPr>
          <p:nvPr>
            <p:ph type="title"/>
          </p:nvPr>
        </p:nvSpPr>
        <p:spPr>
          <a:xfrm>
            <a:off x="1115568" y="548640"/>
            <a:ext cx="10168128" cy="1179576"/>
          </a:xfrm>
        </p:spPr>
        <p:txBody>
          <a:bodyPr>
            <a:normAutofit/>
          </a:bodyPr>
          <a:lstStyle/>
          <a:p>
            <a:r>
              <a:rPr lang="en-US" sz="3700" kern="1200">
                <a:latin typeface="+mj-lt"/>
                <a:ea typeface="+mj-ea"/>
                <a:cs typeface="+mj-cs"/>
              </a:rPr>
              <a:t>Comparing specific arrangements and future booking </a:t>
            </a:r>
            <a:endParaRPr lang="en-IN" sz="3700"/>
          </a:p>
        </p:txBody>
      </p:sp>
      <p:sp>
        <p:nvSpPr>
          <p:cNvPr id="20"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25F4B6FB-2A89-D6AC-ABEC-DB1A5E5A9D5E}"/>
              </a:ext>
            </a:extLst>
          </p:cNvPr>
          <p:cNvGraphicFramePr>
            <a:graphicFrameLocks noGrp="1"/>
          </p:cNvGraphicFramePr>
          <p:nvPr>
            <p:ph idx="1"/>
            <p:extLst>
              <p:ext uri="{D42A27DB-BD31-4B8C-83A1-F6EECF244321}">
                <p14:modId xmlns:p14="http://schemas.microsoft.com/office/powerpoint/2010/main" val="3819483648"/>
              </p:ext>
            </p:extLst>
          </p:nvPr>
        </p:nvGraphicFramePr>
        <p:xfrm>
          <a:off x="5238750" y="2708531"/>
          <a:ext cx="6781800" cy="2720718"/>
        </p:xfrm>
        <a:graphic>
          <a:graphicData uri="http://schemas.openxmlformats.org/drawingml/2006/table">
            <a:tbl>
              <a:tblPr>
                <a:tableStyleId>{5C22544A-7EE6-4342-B048-85BDC9FD1C3A}</a:tableStyleId>
              </a:tblPr>
              <a:tblGrid>
                <a:gridCol w="3437212">
                  <a:extLst>
                    <a:ext uri="{9D8B030D-6E8A-4147-A177-3AD203B41FA5}">
                      <a16:colId xmlns:a16="http://schemas.microsoft.com/office/drawing/2014/main" val="2618783209"/>
                    </a:ext>
                  </a:extLst>
                </a:gridCol>
                <a:gridCol w="831242">
                  <a:extLst>
                    <a:ext uri="{9D8B030D-6E8A-4147-A177-3AD203B41FA5}">
                      <a16:colId xmlns:a16="http://schemas.microsoft.com/office/drawing/2014/main" val="919303049"/>
                    </a:ext>
                  </a:extLst>
                </a:gridCol>
                <a:gridCol w="693878">
                  <a:extLst>
                    <a:ext uri="{9D8B030D-6E8A-4147-A177-3AD203B41FA5}">
                      <a16:colId xmlns:a16="http://schemas.microsoft.com/office/drawing/2014/main" val="1364936373"/>
                    </a:ext>
                  </a:extLst>
                </a:gridCol>
                <a:gridCol w="831242">
                  <a:extLst>
                    <a:ext uri="{9D8B030D-6E8A-4147-A177-3AD203B41FA5}">
                      <a16:colId xmlns:a16="http://schemas.microsoft.com/office/drawing/2014/main" val="2434015128"/>
                    </a:ext>
                  </a:extLst>
                </a:gridCol>
                <a:gridCol w="988226">
                  <a:extLst>
                    <a:ext uri="{9D8B030D-6E8A-4147-A177-3AD203B41FA5}">
                      <a16:colId xmlns:a16="http://schemas.microsoft.com/office/drawing/2014/main" val="1928462092"/>
                    </a:ext>
                  </a:extLst>
                </a:gridCol>
              </a:tblGrid>
              <a:tr h="453453">
                <a:tc rowSpan="2" gridSpan="2">
                  <a:txBody>
                    <a:bodyPr/>
                    <a:lstStyle/>
                    <a:p>
                      <a:pPr algn="l" fontAlgn="b"/>
                      <a:endParaRPr lang="en-IN" sz="1400" b="0" i="0" u="none" strike="noStrike" dirty="0">
                        <a:solidFill>
                          <a:srgbClr val="333399"/>
                        </a:solidFill>
                        <a:effectLst/>
                        <a:latin typeface="Arial" panose="020B0604020202020204" pitchFamily="34" charset="0"/>
                      </a:endParaRPr>
                    </a:p>
                  </a:txBody>
                  <a:tcPr marL="25146" marR="25146" marT="25146" marB="0" anchor="b"/>
                </a:tc>
                <a:tc rowSpan="2" hMerge="1">
                  <a:txBody>
                    <a:bodyPr/>
                    <a:lstStyle/>
                    <a:p>
                      <a:endParaRPr lang="en-IN"/>
                    </a:p>
                  </a:txBody>
                  <a:tcPr/>
                </a:tc>
                <a:tc gridSpan="2">
                  <a:txBody>
                    <a:bodyPr/>
                    <a:lstStyle/>
                    <a:p>
                      <a:pPr algn="ctr" fontAlgn="b"/>
                      <a:r>
                        <a:rPr lang="en-IN" sz="1400" u="none" strike="noStrike">
                          <a:effectLst/>
                        </a:rPr>
                        <a:t>Booking </a:t>
                      </a:r>
                      <a:endParaRPr lang="en-IN" sz="1400" b="0" i="0" u="none" strike="noStrike">
                        <a:solidFill>
                          <a:srgbClr val="333399"/>
                        </a:solidFill>
                        <a:effectLst/>
                        <a:latin typeface="Arial" panose="020B0604020202020204" pitchFamily="34" charset="0"/>
                      </a:endParaRPr>
                    </a:p>
                  </a:txBody>
                  <a:tcPr marL="25146" marR="25146" marT="25146" marB="0" anchor="b"/>
                </a:tc>
                <a:tc hMerge="1">
                  <a:txBody>
                    <a:bodyPr/>
                    <a:lstStyle/>
                    <a:p>
                      <a:endParaRPr lang="en-IN"/>
                    </a:p>
                  </a:txBody>
                  <a:tcPr/>
                </a:tc>
                <a:tc rowSpan="2">
                  <a:txBody>
                    <a:bodyPr/>
                    <a:lstStyle/>
                    <a:p>
                      <a:pPr algn="ctr" fontAlgn="b"/>
                      <a:r>
                        <a:rPr lang="en-IN" sz="1400" u="none" strike="noStrike">
                          <a:effectLst/>
                        </a:rPr>
                        <a:t>Total</a:t>
                      </a:r>
                      <a:endParaRPr lang="en-IN" sz="1400" b="0" i="0" u="none" strike="noStrike">
                        <a:solidFill>
                          <a:srgbClr val="333399"/>
                        </a:solidFill>
                        <a:effectLst/>
                        <a:latin typeface="Arial" panose="020B0604020202020204" pitchFamily="34" charset="0"/>
                      </a:endParaRPr>
                    </a:p>
                  </a:txBody>
                  <a:tcPr marL="25146" marR="25146" marT="25146" marB="0" anchor="b"/>
                </a:tc>
                <a:extLst>
                  <a:ext uri="{0D108BD9-81ED-4DB2-BD59-A6C34878D82A}">
                    <a16:rowId xmlns:a16="http://schemas.microsoft.com/office/drawing/2014/main" val="4040515849"/>
                  </a:ext>
                </a:extLst>
              </a:tr>
              <a:tr h="453453">
                <a:tc gridSpan="2" vMerge="1">
                  <a:txBody>
                    <a:bodyPr/>
                    <a:lstStyle/>
                    <a:p>
                      <a:endParaRPr lang="en-IN"/>
                    </a:p>
                  </a:txBody>
                  <a:tcPr/>
                </a:tc>
                <a:tc hMerge="1" vMerge="1">
                  <a:txBody>
                    <a:bodyPr/>
                    <a:lstStyle/>
                    <a:p>
                      <a:endParaRPr lang="en-IN"/>
                    </a:p>
                  </a:txBody>
                  <a:tcPr/>
                </a:tc>
                <a:tc>
                  <a:txBody>
                    <a:bodyPr/>
                    <a:lstStyle/>
                    <a:p>
                      <a:pPr algn="ctr" fontAlgn="b"/>
                      <a:r>
                        <a:rPr lang="en-IN" sz="1400" u="none" strike="noStrike">
                          <a:effectLst/>
                        </a:rPr>
                        <a:t>No</a:t>
                      </a:r>
                      <a:endParaRPr lang="en-IN" sz="1400" b="0" i="0" u="none" strike="noStrike">
                        <a:solidFill>
                          <a:srgbClr val="333399"/>
                        </a:solidFill>
                        <a:effectLst/>
                        <a:latin typeface="Arial" panose="020B0604020202020204" pitchFamily="34" charset="0"/>
                      </a:endParaRPr>
                    </a:p>
                  </a:txBody>
                  <a:tcPr marL="25146" marR="25146" marT="25146" marB="0" anchor="b"/>
                </a:tc>
                <a:tc>
                  <a:txBody>
                    <a:bodyPr/>
                    <a:lstStyle/>
                    <a:p>
                      <a:pPr algn="ctr" fontAlgn="b"/>
                      <a:r>
                        <a:rPr lang="en-IN" sz="1400" u="none" strike="noStrike">
                          <a:effectLst/>
                        </a:rPr>
                        <a:t>Yes</a:t>
                      </a:r>
                      <a:endParaRPr lang="en-IN" sz="1400" b="0" i="0" u="none" strike="noStrike">
                        <a:solidFill>
                          <a:srgbClr val="333399"/>
                        </a:solidFill>
                        <a:effectLst/>
                        <a:latin typeface="Arial" panose="020B0604020202020204" pitchFamily="34" charset="0"/>
                      </a:endParaRPr>
                    </a:p>
                  </a:txBody>
                  <a:tcPr marL="25146" marR="25146" marT="25146" marB="0" anchor="b"/>
                </a:tc>
                <a:tc vMerge="1">
                  <a:txBody>
                    <a:bodyPr/>
                    <a:lstStyle/>
                    <a:p>
                      <a:endParaRPr lang="en-IN"/>
                    </a:p>
                  </a:txBody>
                  <a:tcPr/>
                </a:tc>
                <a:extLst>
                  <a:ext uri="{0D108BD9-81ED-4DB2-BD59-A6C34878D82A}">
                    <a16:rowId xmlns:a16="http://schemas.microsoft.com/office/drawing/2014/main" val="2367127434"/>
                  </a:ext>
                </a:extLst>
              </a:tr>
              <a:tr h="453453">
                <a:tc rowSpan="3">
                  <a:txBody>
                    <a:bodyPr/>
                    <a:lstStyle/>
                    <a:p>
                      <a:pPr algn="l" fontAlgn="t"/>
                      <a:r>
                        <a:rPr lang="en-IN" sz="1400" u="none" strike="noStrike" dirty="0">
                          <a:effectLst/>
                        </a:rPr>
                        <a:t>Specific Arrangements</a:t>
                      </a:r>
                      <a:endParaRPr lang="en-IN" sz="1400" b="0" i="0" u="none" strike="noStrike" dirty="0">
                        <a:solidFill>
                          <a:srgbClr val="333399"/>
                        </a:solidFill>
                        <a:effectLst/>
                        <a:latin typeface="Arial" panose="020B0604020202020204" pitchFamily="34" charset="0"/>
                      </a:endParaRPr>
                    </a:p>
                  </a:txBody>
                  <a:tcPr marL="25146" marR="25146" marT="25146" marB="0"/>
                </a:tc>
                <a:tc>
                  <a:txBody>
                    <a:bodyPr/>
                    <a:lstStyle/>
                    <a:p>
                      <a:pPr algn="l" fontAlgn="t"/>
                      <a:r>
                        <a:rPr lang="en-IN" sz="1400" u="none" strike="noStrike" dirty="0">
                          <a:effectLst/>
                        </a:rPr>
                        <a:t>No</a:t>
                      </a:r>
                      <a:endParaRPr lang="en-IN" sz="1400" b="0" i="0" u="none" strike="noStrike" dirty="0">
                        <a:solidFill>
                          <a:srgbClr val="333399"/>
                        </a:solidFill>
                        <a:effectLst/>
                        <a:latin typeface="Arial" panose="020B0604020202020204" pitchFamily="34" charset="0"/>
                      </a:endParaRPr>
                    </a:p>
                  </a:txBody>
                  <a:tcPr marL="25146" marR="25146" marT="25146" marB="0"/>
                </a:tc>
                <a:tc>
                  <a:txBody>
                    <a:bodyPr/>
                    <a:lstStyle/>
                    <a:p>
                      <a:pPr algn="r" fontAlgn="t"/>
                      <a:r>
                        <a:rPr lang="en-IN" sz="1400" u="none" strike="noStrike" dirty="0">
                          <a:effectLst/>
                        </a:rPr>
                        <a:t>19</a:t>
                      </a:r>
                      <a:endParaRPr lang="en-IN" sz="1400" b="0" i="0" u="none" strike="noStrike" dirty="0">
                        <a:solidFill>
                          <a:srgbClr val="993300"/>
                        </a:solidFill>
                        <a:effectLst/>
                        <a:latin typeface="Arial" panose="020B0604020202020204" pitchFamily="34" charset="0"/>
                      </a:endParaRPr>
                    </a:p>
                  </a:txBody>
                  <a:tcPr marL="25146" marR="25146" marT="25146" marB="0"/>
                </a:tc>
                <a:tc>
                  <a:txBody>
                    <a:bodyPr/>
                    <a:lstStyle/>
                    <a:p>
                      <a:pPr algn="r" fontAlgn="t"/>
                      <a:r>
                        <a:rPr lang="en-IN" sz="1400" u="none" strike="noStrike" dirty="0">
                          <a:solidFill>
                            <a:schemeClr val="bg1"/>
                          </a:solidFill>
                          <a:effectLst/>
                        </a:rPr>
                        <a:t>62</a:t>
                      </a:r>
                      <a:endParaRPr lang="en-IN" sz="1400" b="0" i="0" u="none" strike="noStrike" dirty="0">
                        <a:solidFill>
                          <a:schemeClr val="bg1"/>
                        </a:solidFill>
                        <a:effectLst/>
                        <a:latin typeface="Arial" panose="020B0604020202020204" pitchFamily="34" charset="0"/>
                      </a:endParaRPr>
                    </a:p>
                  </a:txBody>
                  <a:tcPr marL="25146" marR="25146" marT="25146" marB="0">
                    <a:solidFill>
                      <a:srgbClr val="0070C0"/>
                    </a:solidFill>
                  </a:tcPr>
                </a:tc>
                <a:tc>
                  <a:txBody>
                    <a:bodyPr/>
                    <a:lstStyle/>
                    <a:p>
                      <a:pPr algn="r" fontAlgn="t"/>
                      <a:r>
                        <a:rPr lang="en-IN" sz="1400" u="none" strike="noStrike">
                          <a:effectLst/>
                        </a:rPr>
                        <a:t>81</a:t>
                      </a:r>
                      <a:endParaRPr lang="en-IN" sz="1400" b="0" i="0" u="none" strike="noStrike">
                        <a:solidFill>
                          <a:srgbClr val="993300"/>
                        </a:solidFill>
                        <a:effectLst/>
                        <a:latin typeface="Arial" panose="020B0604020202020204" pitchFamily="34" charset="0"/>
                      </a:endParaRPr>
                    </a:p>
                  </a:txBody>
                  <a:tcPr marL="25146" marR="25146" marT="25146" marB="0"/>
                </a:tc>
                <a:extLst>
                  <a:ext uri="{0D108BD9-81ED-4DB2-BD59-A6C34878D82A}">
                    <a16:rowId xmlns:a16="http://schemas.microsoft.com/office/drawing/2014/main" val="3341886589"/>
                  </a:ext>
                </a:extLst>
              </a:tr>
              <a:tr h="453453">
                <a:tc vMerge="1">
                  <a:txBody>
                    <a:bodyPr/>
                    <a:lstStyle/>
                    <a:p>
                      <a:endParaRPr lang="en-IN"/>
                    </a:p>
                  </a:txBody>
                  <a:tcPr/>
                </a:tc>
                <a:tc>
                  <a:txBody>
                    <a:bodyPr/>
                    <a:lstStyle/>
                    <a:p>
                      <a:pPr algn="l" fontAlgn="t"/>
                      <a:r>
                        <a:rPr lang="en-IN" sz="1400" u="none" strike="noStrike">
                          <a:effectLst/>
                        </a:rPr>
                        <a:t>Yes</a:t>
                      </a:r>
                      <a:endParaRPr lang="en-IN" sz="1400" b="0" i="0" u="none" strike="noStrike">
                        <a:solidFill>
                          <a:srgbClr val="333399"/>
                        </a:solidFill>
                        <a:effectLst/>
                        <a:latin typeface="Arial" panose="020B0604020202020204" pitchFamily="34" charset="0"/>
                      </a:endParaRPr>
                    </a:p>
                  </a:txBody>
                  <a:tcPr marL="25146" marR="25146" marT="25146" marB="0"/>
                </a:tc>
                <a:tc>
                  <a:txBody>
                    <a:bodyPr/>
                    <a:lstStyle/>
                    <a:p>
                      <a:pPr algn="r" fontAlgn="t"/>
                      <a:r>
                        <a:rPr lang="en-IN" sz="1400" u="none" strike="noStrike">
                          <a:effectLst/>
                        </a:rPr>
                        <a:t>12</a:t>
                      </a:r>
                      <a:endParaRPr lang="en-IN" sz="14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400" u="none" strike="noStrike" dirty="0">
                          <a:effectLst/>
                        </a:rPr>
                        <a:t>40</a:t>
                      </a:r>
                      <a:endParaRPr lang="en-IN" sz="1400" b="0" i="0" u="none" strike="noStrike" dirty="0">
                        <a:solidFill>
                          <a:srgbClr val="993300"/>
                        </a:solidFill>
                        <a:effectLst/>
                        <a:latin typeface="Arial" panose="020B0604020202020204" pitchFamily="34" charset="0"/>
                      </a:endParaRPr>
                    </a:p>
                  </a:txBody>
                  <a:tcPr marL="25146" marR="25146" marT="25146" marB="0"/>
                </a:tc>
                <a:tc>
                  <a:txBody>
                    <a:bodyPr/>
                    <a:lstStyle/>
                    <a:p>
                      <a:pPr algn="r" fontAlgn="t"/>
                      <a:r>
                        <a:rPr lang="en-IN" sz="1400" u="none" strike="noStrike">
                          <a:effectLst/>
                        </a:rPr>
                        <a:t>52</a:t>
                      </a:r>
                      <a:endParaRPr lang="en-IN" sz="1400" b="0" i="0" u="none" strike="noStrike">
                        <a:solidFill>
                          <a:srgbClr val="993300"/>
                        </a:solidFill>
                        <a:effectLst/>
                        <a:latin typeface="Arial" panose="020B0604020202020204" pitchFamily="34" charset="0"/>
                      </a:endParaRPr>
                    </a:p>
                  </a:txBody>
                  <a:tcPr marL="25146" marR="25146" marT="25146" marB="0"/>
                </a:tc>
                <a:extLst>
                  <a:ext uri="{0D108BD9-81ED-4DB2-BD59-A6C34878D82A}">
                    <a16:rowId xmlns:a16="http://schemas.microsoft.com/office/drawing/2014/main" val="2633701106"/>
                  </a:ext>
                </a:extLst>
              </a:tr>
              <a:tr h="453453">
                <a:tc vMerge="1">
                  <a:txBody>
                    <a:bodyPr/>
                    <a:lstStyle/>
                    <a:p>
                      <a:endParaRPr lang="en-IN"/>
                    </a:p>
                  </a:txBody>
                  <a:tcPr/>
                </a:tc>
                <a:tc>
                  <a:txBody>
                    <a:bodyPr/>
                    <a:lstStyle/>
                    <a:p>
                      <a:pPr algn="l" fontAlgn="t"/>
                      <a:r>
                        <a:rPr lang="en-IN" sz="1400" u="none" strike="noStrike">
                          <a:effectLst/>
                        </a:rPr>
                        <a:t>NA</a:t>
                      </a:r>
                      <a:endParaRPr lang="en-IN" sz="1400" b="0" i="0" u="none" strike="noStrike">
                        <a:solidFill>
                          <a:srgbClr val="333399"/>
                        </a:solidFill>
                        <a:effectLst/>
                        <a:latin typeface="Arial" panose="020B0604020202020204" pitchFamily="34" charset="0"/>
                      </a:endParaRPr>
                    </a:p>
                  </a:txBody>
                  <a:tcPr marL="25146" marR="25146" marT="25146" marB="0"/>
                </a:tc>
                <a:tc>
                  <a:txBody>
                    <a:bodyPr/>
                    <a:lstStyle/>
                    <a:p>
                      <a:pPr algn="r" fontAlgn="t"/>
                      <a:r>
                        <a:rPr lang="en-IN" sz="1400" u="none" strike="noStrike">
                          <a:effectLst/>
                        </a:rPr>
                        <a:t>2</a:t>
                      </a:r>
                      <a:endParaRPr lang="en-IN" sz="14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400" u="none" strike="noStrike" dirty="0">
                          <a:effectLst/>
                        </a:rPr>
                        <a:t>1</a:t>
                      </a:r>
                      <a:endParaRPr lang="en-IN" sz="1400" b="0" i="0" u="none" strike="noStrike" dirty="0">
                        <a:solidFill>
                          <a:srgbClr val="993300"/>
                        </a:solidFill>
                        <a:effectLst/>
                        <a:latin typeface="Arial" panose="020B0604020202020204" pitchFamily="34" charset="0"/>
                      </a:endParaRPr>
                    </a:p>
                  </a:txBody>
                  <a:tcPr marL="25146" marR="25146" marT="25146" marB="0"/>
                </a:tc>
                <a:tc>
                  <a:txBody>
                    <a:bodyPr/>
                    <a:lstStyle/>
                    <a:p>
                      <a:pPr algn="r" fontAlgn="t"/>
                      <a:r>
                        <a:rPr lang="en-IN" sz="1400" u="none" strike="noStrike" dirty="0">
                          <a:effectLst/>
                        </a:rPr>
                        <a:t>3</a:t>
                      </a:r>
                      <a:endParaRPr lang="en-IN" sz="1400" b="0" i="0" u="none" strike="noStrike" dirty="0">
                        <a:solidFill>
                          <a:srgbClr val="993300"/>
                        </a:solidFill>
                        <a:effectLst/>
                        <a:latin typeface="Arial" panose="020B0604020202020204" pitchFamily="34" charset="0"/>
                      </a:endParaRPr>
                    </a:p>
                  </a:txBody>
                  <a:tcPr marL="25146" marR="25146" marT="25146" marB="0"/>
                </a:tc>
                <a:extLst>
                  <a:ext uri="{0D108BD9-81ED-4DB2-BD59-A6C34878D82A}">
                    <a16:rowId xmlns:a16="http://schemas.microsoft.com/office/drawing/2014/main" val="3173324810"/>
                  </a:ext>
                </a:extLst>
              </a:tr>
              <a:tr h="453453">
                <a:tc gridSpan="2">
                  <a:txBody>
                    <a:bodyPr/>
                    <a:lstStyle/>
                    <a:p>
                      <a:pPr algn="l" fontAlgn="t"/>
                      <a:r>
                        <a:rPr lang="en-IN" sz="1400" u="none" strike="noStrike">
                          <a:effectLst/>
                        </a:rPr>
                        <a:t>Total</a:t>
                      </a:r>
                      <a:endParaRPr lang="en-IN" sz="1400" b="0" i="0" u="none" strike="noStrike">
                        <a:solidFill>
                          <a:srgbClr val="333399"/>
                        </a:solidFill>
                        <a:effectLst/>
                        <a:latin typeface="Arial" panose="020B0604020202020204" pitchFamily="34" charset="0"/>
                      </a:endParaRPr>
                    </a:p>
                  </a:txBody>
                  <a:tcPr marL="25146" marR="25146" marT="25146" marB="0"/>
                </a:tc>
                <a:tc hMerge="1">
                  <a:txBody>
                    <a:bodyPr/>
                    <a:lstStyle/>
                    <a:p>
                      <a:endParaRPr lang="en-IN"/>
                    </a:p>
                  </a:txBody>
                  <a:tcPr/>
                </a:tc>
                <a:tc>
                  <a:txBody>
                    <a:bodyPr/>
                    <a:lstStyle/>
                    <a:p>
                      <a:pPr algn="r" fontAlgn="t"/>
                      <a:r>
                        <a:rPr lang="en-IN" sz="1400" u="none" strike="noStrike">
                          <a:effectLst/>
                        </a:rPr>
                        <a:t>33</a:t>
                      </a:r>
                      <a:endParaRPr lang="en-IN" sz="14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400" u="none" strike="noStrike">
                          <a:effectLst/>
                        </a:rPr>
                        <a:t>103</a:t>
                      </a:r>
                      <a:endParaRPr lang="en-IN" sz="1400" b="0" i="0" u="none" strike="noStrike">
                        <a:solidFill>
                          <a:srgbClr val="993300"/>
                        </a:solidFill>
                        <a:effectLst/>
                        <a:latin typeface="Arial" panose="020B0604020202020204" pitchFamily="34" charset="0"/>
                      </a:endParaRPr>
                    </a:p>
                  </a:txBody>
                  <a:tcPr marL="25146" marR="25146" marT="25146" marB="0"/>
                </a:tc>
                <a:tc>
                  <a:txBody>
                    <a:bodyPr/>
                    <a:lstStyle/>
                    <a:p>
                      <a:pPr algn="r" fontAlgn="t"/>
                      <a:r>
                        <a:rPr lang="en-IN" sz="1400" u="none" strike="noStrike" dirty="0">
                          <a:effectLst/>
                        </a:rPr>
                        <a:t>136</a:t>
                      </a:r>
                      <a:endParaRPr lang="en-IN" sz="1400" b="0" i="0" u="none" strike="noStrike" dirty="0">
                        <a:solidFill>
                          <a:srgbClr val="993300"/>
                        </a:solidFill>
                        <a:effectLst/>
                        <a:latin typeface="Arial" panose="020B0604020202020204" pitchFamily="34" charset="0"/>
                      </a:endParaRPr>
                    </a:p>
                  </a:txBody>
                  <a:tcPr marL="25146" marR="25146" marT="25146" marB="0"/>
                </a:tc>
                <a:extLst>
                  <a:ext uri="{0D108BD9-81ED-4DB2-BD59-A6C34878D82A}">
                    <a16:rowId xmlns:a16="http://schemas.microsoft.com/office/drawing/2014/main" val="3887999671"/>
                  </a:ext>
                </a:extLst>
              </a:tr>
            </a:tbl>
          </a:graphicData>
        </a:graphic>
      </p:graphicFrame>
      <p:sp>
        <p:nvSpPr>
          <p:cNvPr id="6" name="TextBox 5">
            <a:extLst>
              <a:ext uri="{FF2B5EF4-FFF2-40B4-BE49-F238E27FC236}">
                <a16:creationId xmlns:a16="http://schemas.microsoft.com/office/drawing/2014/main" id="{5BAD7193-2DA5-A707-F3E0-B712DA468672}"/>
              </a:ext>
            </a:extLst>
          </p:cNvPr>
          <p:cNvSpPr txBox="1"/>
          <p:nvPr/>
        </p:nvSpPr>
        <p:spPr>
          <a:xfrm>
            <a:off x="265697" y="2784884"/>
            <a:ext cx="4194008" cy="1200329"/>
          </a:xfrm>
          <a:prstGeom prst="rect">
            <a:avLst/>
          </a:prstGeom>
          <a:noFill/>
        </p:spPr>
        <p:txBody>
          <a:bodyPr wrap="square">
            <a:spAutoFit/>
          </a:bodyPr>
          <a:lstStyle/>
          <a:p>
            <a:r>
              <a:rPr lang="en-IN" dirty="0"/>
              <a:t>Without any specific arrangements being made on our most recent trip, 62 out of 103 respondents said they would still be eager to book a package in the future.</a:t>
            </a:r>
          </a:p>
        </p:txBody>
      </p:sp>
    </p:spTree>
    <p:extLst>
      <p:ext uri="{BB962C8B-B14F-4D97-AF65-F5344CB8AC3E}">
        <p14:creationId xmlns:p14="http://schemas.microsoft.com/office/powerpoint/2010/main" val="88408512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5B2BB6C-F3CB-D349-2276-F16906329D2A}"/>
              </a:ext>
            </a:extLst>
          </p:cNvPr>
          <p:cNvGraphicFramePr>
            <a:graphicFrameLocks noGrp="1"/>
          </p:cNvGraphicFramePr>
          <p:nvPr>
            <p:ph idx="1"/>
            <p:extLst>
              <p:ext uri="{D42A27DB-BD31-4B8C-83A1-F6EECF244321}">
                <p14:modId xmlns:p14="http://schemas.microsoft.com/office/powerpoint/2010/main" val="1469527121"/>
              </p:ext>
            </p:extLst>
          </p:nvPr>
        </p:nvGraphicFramePr>
        <p:xfrm>
          <a:off x="838200" y="371475"/>
          <a:ext cx="10515600" cy="6159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89170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Puzzle pieces">
            <a:extLst>
              <a:ext uri="{FF2B5EF4-FFF2-40B4-BE49-F238E27FC236}">
                <a16:creationId xmlns:a16="http://schemas.microsoft.com/office/drawing/2014/main" id="{B95C1E20-7C92-651F-8F5A-058070414B5D}"/>
              </a:ext>
            </a:extLst>
          </p:cNvPr>
          <p:cNvPicPr>
            <a:picLocks noChangeAspect="1"/>
          </p:cNvPicPr>
          <p:nvPr/>
        </p:nvPicPr>
        <p:blipFill>
          <a:blip r:embed="rId2"/>
          <a:stretch>
            <a:fillRect/>
          </a:stretch>
        </p:blipFill>
        <p:spPr>
          <a:xfrm>
            <a:off x="7931020" y="3451712"/>
            <a:ext cx="4260979" cy="340628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289E9B-4E1A-7954-3368-8E0960625E44}"/>
              </a:ext>
            </a:extLst>
          </p:cNvPr>
          <p:cNvSpPr>
            <a:spLocks noGrp="1"/>
          </p:cNvSpPr>
          <p:nvPr>
            <p:ph type="title"/>
          </p:nvPr>
        </p:nvSpPr>
        <p:spPr>
          <a:xfrm>
            <a:off x="838200" y="365125"/>
            <a:ext cx="10515599" cy="1325563"/>
          </a:xfrm>
        </p:spPr>
        <p:txBody>
          <a:bodyPr>
            <a:normAutofit/>
          </a:bodyPr>
          <a:lstStyle/>
          <a:p>
            <a:r>
              <a:rPr lang="en-IN" dirty="0"/>
              <a:t>Customer feedback</a:t>
            </a:r>
          </a:p>
        </p:txBody>
      </p:sp>
      <p:graphicFrame>
        <p:nvGraphicFramePr>
          <p:cNvPr id="17" name="Content Placeholder 2">
            <a:extLst>
              <a:ext uri="{FF2B5EF4-FFF2-40B4-BE49-F238E27FC236}">
                <a16:creationId xmlns:a16="http://schemas.microsoft.com/office/drawing/2014/main" id="{DA6C2752-9F37-FED8-E1D5-EDFBE3B37A9D}"/>
              </a:ext>
            </a:extLst>
          </p:cNvPr>
          <p:cNvGraphicFramePr>
            <a:graphicFrameLocks noGrp="1"/>
          </p:cNvGraphicFramePr>
          <p:nvPr>
            <p:ph idx="1"/>
            <p:extLst>
              <p:ext uri="{D42A27DB-BD31-4B8C-83A1-F6EECF244321}">
                <p14:modId xmlns:p14="http://schemas.microsoft.com/office/powerpoint/2010/main" val="1236344803"/>
              </p:ext>
            </p:extLst>
          </p:nvPr>
        </p:nvGraphicFramePr>
        <p:xfrm>
          <a:off x="838200" y="1825625"/>
          <a:ext cx="611310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221868"/>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0ABA3-D983-337B-297F-A6D628631AB1}"/>
              </a:ext>
            </a:extLst>
          </p:cNvPr>
          <p:cNvSpPr>
            <a:spLocks noGrp="1"/>
          </p:cNvSpPr>
          <p:nvPr>
            <p:ph type="title"/>
          </p:nvPr>
        </p:nvSpPr>
        <p:spPr>
          <a:xfrm>
            <a:off x="6513788" y="365125"/>
            <a:ext cx="4840010" cy="1287135"/>
          </a:xfrm>
        </p:spPr>
        <p:txBody>
          <a:bodyPr>
            <a:normAutofit fontScale="90000"/>
          </a:bodyPr>
          <a:lstStyle/>
          <a:p>
            <a:r>
              <a:rPr lang="en-IN" sz="4100" dirty="0"/>
              <a:t>Case study : Customer experience post travel + pre travel </a:t>
            </a:r>
          </a:p>
        </p:txBody>
      </p:sp>
      <p:pic>
        <p:nvPicPr>
          <p:cNvPr id="24" name="Picture 23" descr="Miniature aeroplane">
            <a:extLst>
              <a:ext uri="{FF2B5EF4-FFF2-40B4-BE49-F238E27FC236}">
                <a16:creationId xmlns:a16="http://schemas.microsoft.com/office/drawing/2014/main" id="{C900DF10-6CA7-9A7D-1916-1D1B4C54AFC6}"/>
              </a:ext>
            </a:extLst>
          </p:cNvPr>
          <p:cNvPicPr>
            <a:picLocks noChangeAspect="1"/>
          </p:cNvPicPr>
          <p:nvPr/>
        </p:nvPicPr>
        <p:blipFill rotWithShape="1">
          <a:blip r:embed="rId2"/>
          <a:srcRect l="23329" r="1713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BE65F30-96CB-6071-2F55-AD41F994900A}"/>
              </a:ext>
            </a:extLst>
          </p:cNvPr>
          <p:cNvSpPr>
            <a:spLocks noGrp="1"/>
          </p:cNvSpPr>
          <p:nvPr>
            <p:ph idx="1"/>
          </p:nvPr>
        </p:nvSpPr>
        <p:spPr>
          <a:xfrm>
            <a:off x="6513788" y="2333297"/>
            <a:ext cx="4840010" cy="3843666"/>
          </a:xfrm>
        </p:spPr>
        <p:txBody>
          <a:bodyPr>
            <a:normAutofit/>
          </a:bodyPr>
          <a:lstStyle/>
          <a:p>
            <a:pPr marL="217170" indent="-217170" defTabSz="868680">
              <a:spcBef>
                <a:spcPts val="950"/>
              </a:spcBef>
            </a:pPr>
            <a:r>
              <a:rPr lang="en-IN" sz="1600" kern="1200" dirty="0">
                <a:latin typeface="+mn-lt"/>
                <a:ea typeface="+mn-ea"/>
                <a:cs typeface="+mn-cs"/>
              </a:rPr>
              <a:t>Date of travel : 28</a:t>
            </a:r>
            <a:r>
              <a:rPr lang="en-IN" sz="1600" kern="1200" baseline="30000" dirty="0">
                <a:latin typeface="+mn-lt"/>
                <a:ea typeface="+mn-ea"/>
                <a:cs typeface="+mn-cs"/>
              </a:rPr>
              <a:t>th</a:t>
            </a:r>
            <a:r>
              <a:rPr lang="en-IN" sz="1600" kern="1200" dirty="0">
                <a:latin typeface="+mn-lt"/>
                <a:ea typeface="+mn-ea"/>
                <a:cs typeface="+mn-cs"/>
              </a:rPr>
              <a:t> June</a:t>
            </a:r>
          </a:p>
          <a:p>
            <a:pPr marL="0" indent="0" defTabSz="868680">
              <a:spcBef>
                <a:spcPts val="950"/>
              </a:spcBef>
              <a:buNone/>
            </a:pPr>
            <a:endParaRPr lang="en-IN" sz="1600" kern="1200" dirty="0">
              <a:latin typeface="+mn-lt"/>
              <a:ea typeface="+mn-ea"/>
              <a:cs typeface="+mn-cs"/>
            </a:endParaRPr>
          </a:p>
          <a:p>
            <a:pPr lvl="0"/>
            <a:r>
              <a:rPr lang="en-IN" sz="1600" dirty="0"/>
              <a:t>Pre-travel</a:t>
            </a:r>
          </a:p>
          <a:p>
            <a:pPr marL="0" lvl="0" indent="0">
              <a:buNone/>
            </a:pPr>
            <a:r>
              <a:rPr lang="en-US" sz="1600" dirty="0"/>
              <a:t>“The booking process was quite easy, and the personnel was very helpful. The team was really attentive and good at connecting with us, so we were able to </a:t>
            </a:r>
            <a:r>
              <a:rPr lang="en-US" sz="1600" dirty="0" err="1"/>
              <a:t>customise</a:t>
            </a:r>
            <a:r>
              <a:rPr lang="en-US" sz="1600" dirty="0"/>
              <a:t> the package.”</a:t>
            </a:r>
          </a:p>
          <a:p>
            <a:pPr marL="0" lvl="0" indent="0">
              <a:buNone/>
            </a:pPr>
            <a:endParaRPr lang="en-IN" sz="1600" dirty="0"/>
          </a:p>
          <a:p>
            <a:pPr lvl="0"/>
            <a:r>
              <a:rPr lang="en-IN" sz="1600" dirty="0"/>
              <a:t>Post Travel : </a:t>
            </a:r>
          </a:p>
          <a:p>
            <a:pPr marL="0" lvl="0" indent="0">
              <a:buNone/>
            </a:pPr>
            <a:r>
              <a:rPr lang="en-IN" sz="1600" kern="1200" dirty="0">
                <a:latin typeface="+mn-lt"/>
                <a:ea typeface="+mn-ea"/>
                <a:cs typeface="+mn-cs"/>
              </a:rPr>
              <a:t>“Our travel was f</a:t>
            </a:r>
            <a:r>
              <a:rPr lang="en-IN" sz="1600" dirty="0"/>
              <a:t>or 4 days , we really enjoyed the stay , we are satisfied with services provided by paradise holidays , looking forward to our next tour with paradise holidays.”</a:t>
            </a:r>
            <a:endParaRPr lang="en-IN" sz="1600" kern="1200" dirty="0">
              <a:latin typeface="+mn-lt"/>
              <a:ea typeface="+mn-ea"/>
              <a:cs typeface="+mn-cs"/>
            </a:endParaRPr>
          </a:p>
          <a:p>
            <a:pPr marL="0" indent="0" defTabSz="868680">
              <a:spcBef>
                <a:spcPts val="950"/>
              </a:spcBef>
              <a:buNone/>
            </a:pPr>
            <a:endParaRPr lang="en-IN" sz="1600" kern="1200" dirty="0">
              <a:latin typeface="+mn-lt"/>
              <a:ea typeface="+mn-ea"/>
              <a:cs typeface="+mn-cs"/>
            </a:endParaRPr>
          </a:p>
          <a:p>
            <a:endParaRPr lang="en-IN" sz="1600" dirty="0"/>
          </a:p>
        </p:txBody>
      </p:sp>
    </p:spTree>
    <p:extLst>
      <p:ext uri="{BB962C8B-B14F-4D97-AF65-F5344CB8AC3E}">
        <p14:creationId xmlns:p14="http://schemas.microsoft.com/office/powerpoint/2010/main" val="1762178495"/>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129E-6E5B-CCCB-A3BB-7D564EB8FA82}"/>
              </a:ext>
            </a:extLst>
          </p:cNvPr>
          <p:cNvSpPr>
            <a:spLocks noGrp="1"/>
          </p:cNvSpPr>
          <p:nvPr>
            <p:ph type="ctrTitle"/>
          </p:nvPr>
        </p:nvSpPr>
        <p:spPr/>
        <p:txBody>
          <a:bodyPr/>
          <a:lstStyle/>
          <a:p>
            <a:r>
              <a:rPr lang="en-IN" dirty="0"/>
              <a:t>Discussions / Implications</a:t>
            </a:r>
          </a:p>
        </p:txBody>
      </p:sp>
      <p:sp>
        <p:nvSpPr>
          <p:cNvPr id="3" name="Subtitle 2">
            <a:extLst>
              <a:ext uri="{FF2B5EF4-FFF2-40B4-BE49-F238E27FC236}">
                <a16:creationId xmlns:a16="http://schemas.microsoft.com/office/drawing/2014/main" id="{5B54F549-ABEF-EEDB-4D0D-19116863D74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6582702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FDBF6AAC-A15A-36B1-CC71-B81356C2C173}"/>
              </a:ext>
            </a:extLst>
          </p:cNvPr>
          <p:cNvSpPr>
            <a:spLocks noGrp="1"/>
          </p:cNvSpPr>
          <p:nvPr>
            <p:ph type="title"/>
          </p:nvPr>
        </p:nvSpPr>
        <p:spPr>
          <a:xfrm>
            <a:off x="838200" y="365125"/>
            <a:ext cx="10515599" cy="1325563"/>
          </a:xfrm>
        </p:spPr>
        <p:txBody>
          <a:bodyPr>
            <a:normAutofit/>
          </a:bodyPr>
          <a:lstStyle/>
          <a:p>
            <a:r>
              <a:rPr lang="en-IN" dirty="0"/>
              <a:t>Automation: Does people prefer it or not </a:t>
            </a:r>
          </a:p>
        </p:txBody>
      </p:sp>
      <p:sp>
        <p:nvSpPr>
          <p:cNvPr id="3" name="Content Placeholder 2">
            <a:extLst>
              <a:ext uri="{FF2B5EF4-FFF2-40B4-BE49-F238E27FC236}">
                <a16:creationId xmlns:a16="http://schemas.microsoft.com/office/drawing/2014/main" id="{347DD7C0-3E4D-6016-CF63-25335D5B766A}"/>
              </a:ext>
            </a:extLst>
          </p:cNvPr>
          <p:cNvSpPr>
            <a:spLocks noGrp="1"/>
          </p:cNvSpPr>
          <p:nvPr>
            <p:ph idx="1"/>
          </p:nvPr>
        </p:nvSpPr>
        <p:spPr>
          <a:xfrm>
            <a:off x="838200" y="1825625"/>
            <a:ext cx="5393361" cy="4351338"/>
          </a:xfrm>
        </p:spPr>
        <p:txBody>
          <a:bodyPr>
            <a:normAutofit/>
          </a:bodyPr>
          <a:lstStyle/>
          <a:p>
            <a:r>
              <a:rPr lang="en-IN" sz="2200"/>
              <a:t>Automation is use of technology to minimize the human touch , that’s  process of reducing the point of contacts .</a:t>
            </a:r>
          </a:p>
          <a:p>
            <a:r>
              <a:rPr lang="en-IN" sz="2200"/>
              <a:t>So, looking into the pros of automation :</a:t>
            </a:r>
          </a:p>
          <a:p>
            <a:pPr marL="0" indent="0">
              <a:buNone/>
            </a:pPr>
            <a:r>
              <a:rPr lang="en-IN" sz="2200"/>
              <a:t>         1. Cost saving </a:t>
            </a:r>
          </a:p>
          <a:p>
            <a:pPr marL="0" indent="0">
              <a:buNone/>
            </a:pPr>
            <a:r>
              <a:rPr lang="en-IN" sz="2200"/>
              <a:t>         2. Can handle a large workload and complete efficiently </a:t>
            </a:r>
          </a:p>
          <a:p>
            <a:pPr marL="0" indent="0">
              <a:buNone/>
            </a:pPr>
            <a:r>
              <a:rPr lang="en-IN" sz="2200"/>
              <a:t>         3. All the data handled will be accurate </a:t>
            </a:r>
          </a:p>
          <a:p>
            <a:pPr marL="0" indent="0">
              <a:buNone/>
            </a:pPr>
            <a:r>
              <a:rPr lang="en-IN" sz="2200"/>
              <a:t> On the other hand, there is may be many reasons why people don’t prefer it .</a:t>
            </a:r>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Laptop Secure">
            <a:extLst>
              <a:ext uri="{FF2B5EF4-FFF2-40B4-BE49-F238E27FC236}">
                <a16:creationId xmlns:a16="http://schemas.microsoft.com/office/drawing/2014/main" id="{EDD8EE83-8DFF-C655-B754-715BDD79D6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548518745"/>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ountain scene">
            <a:extLst>
              <a:ext uri="{FF2B5EF4-FFF2-40B4-BE49-F238E27FC236}">
                <a16:creationId xmlns:a16="http://schemas.microsoft.com/office/drawing/2014/main" id="{7CC23295-B229-2835-D7E8-694C1AEB0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10B538A-F972-F551-1523-067D33414730}"/>
              </a:ext>
            </a:extLst>
          </p:cNvPr>
          <p:cNvSpPr>
            <a:spLocks noGrp="1"/>
          </p:cNvSpPr>
          <p:nvPr>
            <p:ph idx="1"/>
          </p:nvPr>
        </p:nvSpPr>
        <p:spPr>
          <a:xfrm>
            <a:off x="838201" y="1984443"/>
            <a:ext cx="5257800" cy="4192520"/>
          </a:xfrm>
        </p:spPr>
        <p:txBody>
          <a:bodyPr>
            <a:normAutofit/>
          </a:bodyPr>
          <a:lstStyle/>
          <a:p>
            <a:r>
              <a:rPr lang="en-IN" sz="1800"/>
              <a:t>So, from the point of view of a customer using automation in paradise holidays website :</a:t>
            </a:r>
          </a:p>
          <a:p>
            <a:pPr marL="0" indent="0">
              <a:buNone/>
            </a:pPr>
            <a:endParaRPr lang="en-IN" sz="1800"/>
          </a:p>
          <a:p>
            <a:r>
              <a:rPr lang="en-US" sz="1800"/>
              <a:t>Most people who make reservations are not comfortable with technology and prefer more human interaction since they feel it is more reliable.</a:t>
            </a:r>
          </a:p>
          <a:p>
            <a:r>
              <a:rPr lang="en-IN" sz="1800"/>
              <a:t>More human touch  instils a sense of belief in them that they are really taken care of , or they are getting much attention from the service provider  .</a:t>
            </a:r>
          </a:p>
          <a:p>
            <a:r>
              <a:rPr lang="en-US" sz="1800"/>
              <a:t>Perhaps we should use technology properly. The use of technology in direct bookings</a:t>
            </a:r>
            <a:r>
              <a:rPr lang="en-IN" sz="1800"/>
              <a:t> these days </a:t>
            </a:r>
          </a:p>
        </p:txBody>
      </p:sp>
    </p:spTree>
    <p:extLst>
      <p:ext uri="{BB962C8B-B14F-4D97-AF65-F5344CB8AC3E}">
        <p14:creationId xmlns:p14="http://schemas.microsoft.com/office/powerpoint/2010/main" val="107037932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70D9-FF57-46BD-F787-982D2BFB2EBF}"/>
              </a:ext>
            </a:extLst>
          </p:cNvPr>
          <p:cNvSpPr>
            <a:spLocks noGrp="1"/>
          </p:cNvSpPr>
          <p:nvPr>
            <p:ph type="title"/>
          </p:nvPr>
        </p:nvSpPr>
        <p:spPr/>
        <p:txBody>
          <a:bodyPr/>
          <a:lstStyle/>
          <a:p>
            <a:r>
              <a:rPr lang="en-IN" dirty="0"/>
              <a:t>Sales vs Marketing </a:t>
            </a:r>
          </a:p>
        </p:txBody>
      </p:sp>
      <p:graphicFrame>
        <p:nvGraphicFramePr>
          <p:cNvPr id="5" name="Content Placeholder 2">
            <a:extLst>
              <a:ext uri="{FF2B5EF4-FFF2-40B4-BE49-F238E27FC236}">
                <a16:creationId xmlns:a16="http://schemas.microsoft.com/office/drawing/2014/main" id="{BE25F7DF-16A5-DF59-0D27-0DDEAEAB930F}"/>
              </a:ext>
            </a:extLst>
          </p:cNvPr>
          <p:cNvGraphicFramePr>
            <a:graphicFrameLocks noGrp="1"/>
          </p:cNvGraphicFramePr>
          <p:nvPr>
            <p:ph idx="1"/>
            <p:extLst>
              <p:ext uri="{D42A27DB-BD31-4B8C-83A1-F6EECF244321}">
                <p14:modId xmlns:p14="http://schemas.microsoft.com/office/powerpoint/2010/main" val="3081903504"/>
              </p:ext>
            </p:extLst>
          </p:nvPr>
        </p:nvGraphicFramePr>
        <p:xfrm>
          <a:off x="838200" y="1411705"/>
          <a:ext cx="10515600" cy="4765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5313762"/>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30AD0-2489-5ECD-8854-5C8B812187B9}"/>
              </a:ext>
            </a:extLst>
          </p:cNvPr>
          <p:cNvSpPr>
            <a:spLocks noGrp="1"/>
          </p:cNvSpPr>
          <p:nvPr>
            <p:ph idx="1"/>
          </p:nvPr>
        </p:nvSpPr>
        <p:spPr>
          <a:xfrm>
            <a:off x="661737" y="1283368"/>
            <a:ext cx="5237618" cy="4893595"/>
          </a:xfrm>
        </p:spPr>
        <p:txBody>
          <a:bodyPr>
            <a:normAutofit/>
          </a:bodyPr>
          <a:lstStyle/>
          <a:p>
            <a:r>
              <a:rPr lang="en-US" sz="1600" dirty="0"/>
              <a:t>Customers can quickly examine the search attribute's attributes before making a purchase. Before making a purchase, it is possible to compare the cost of a hotel room and the flight itinerary. </a:t>
            </a:r>
          </a:p>
          <a:p>
            <a:r>
              <a:rPr lang="en-US" sz="1600" dirty="0"/>
              <a:t>On the other hand, the experience attribute can only be assessed after we use it or after we buy it. </a:t>
            </a:r>
          </a:p>
          <a:p>
            <a:r>
              <a:rPr lang="en-US" sz="1600" dirty="0"/>
              <a:t>Here ,there are three primary steps: searching the internet, getting a call from our sales representative, and making the journey there.</a:t>
            </a:r>
          </a:p>
          <a:p>
            <a:r>
              <a:rPr lang="en-US" sz="1600" dirty="0"/>
              <a:t>If I want to classify the process it will be as : </a:t>
            </a:r>
            <a:endParaRPr lang="en-IN" sz="1600" dirty="0"/>
          </a:p>
        </p:txBody>
      </p:sp>
      <p:sp>
        <p:nvSpPr>
          <p:cNvPr id="2" name="TextBox 1">
            <a:extLst>
              <a:ext uri="{FF2B5EF4-FFF2-40B4-BE49-F238E27FC236}">
                <a16:creationId xmlns:a16="http://schemas.microsoft.com/office/drawing/2014/main" id="{DD1D7795-8184-C83B-A796-89263941DB88}"/>
              </a:ext>
            </a:extLst>
          </p:cNvPr>
          <p:cNvSpPr txBox="1"/>
          <p:nvPr/>
        </p:nvSpPr>
        <p:spPr>
          <a:xfrm>
            <a:off x="577516" y="345681"/>
            <a:ext cx="10716126" cy="1077218"/>
          </a:xfrm>
          <a:prstGeom prst="rect">
            <a:avLst/>
          </a:prstGeom>
          <a:noFill/>
        </p:spPr>
        <p:txBody>
          <a:bodyPr wrap="square" rtlCol="0">
            <a:spAutoFit/>
          </a:bodyPr>
          <a:lstStyle/>
          <a:p>
            <a:r>
              <a:rPr lang="en-IN" sz="3200" dirty="0"/>
              <a:t>Experience attribute vs search attribute</a:t>
            </a:r>
          </a:p>
          <a:p>
            <a:endParaRPr lang="en-IN" sz="3200" dirty="0"/>
          </a:p>
        </p:txBody>
      </p:sp>
      <p:graphicFrame>
        <p:nvGraphicFramePr>
          <p:cNvPr id="4" name="Diagram 3">
            <a:extLst>
              <a:ext uri="{FF2B5EF4-FFF2-40B4-BE49-F238E27FC236}">
                <a16:creationId xmlns:a16="http://schemas.microsoft.com/office/drawing/2014/main" id="{B48CDEAF-4B1E-F4A4-D025-819C4DBCF91A}"/>
              </a:ext>
            </a:extLst>
          </p:cNvPr>
          <p:cNvGraphicFramePr/>
          <p:nvPr>
            <p:extLst>
              <p:ext uri="{D42A27DB-BD31-4B8C-83A1-F6EECF244321}">
                <p14:modId xmlns:p14="http://schemas.microsoft.com/office/powerpoint/2010/main" val="425369010"/>
              </p:ext>
            </p:extLst>
          </p:nvPr>
        </p:nvGraphicFramePr>
        <p:xfrm>
          <a:off x="6518787" y="1020831"/>
          <a:ext cx="509569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669665"/>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07524-FA9A-6D03-237E-C8715CA6089F}"/>
              </a:ext>
            </a:extLst>
          </p:cNvPr>
          <p:cNvSpPr>
            <a:spLocks noGrp="1"/>
          </p:cNvSpPr>
          <p:nvPr>
            <p:ph type="title"/>
          </p:nvPr>
        </p:nvSpPr>
        <p:spPr>
          <a:xfrm>
            <a:off x="804672" y="232250"/>
            <a:ext cx="4766330" cy="1454051"/>
          </a:xfrm>
        </p:spPr>
        <p:txBody>
          <a:bodyPr>
            <a:normAutofit/>
          </a:bodyPr>
          <a:lstStyle/>
          <a:p>
            <a:r>
              <a:rPr lang="en-IN" sz="3600" dirty="0">
                <a:solidFill>
                  <a:schemeClr val="tx2"/>
                </a:solidFill>
              </a:rPr>
              <a:t>References </a:t>
            </a:r>
          </a:p>
        </p:txBody>
      </p:sp>
      <p:sp>
        <p:nvSpPr>
          <p:cNvPr id="3" name="Content Placeholder 2">
            <a:extLst>
              <a:ext uri="{FF2B5EF4-FFF2-40B4-BE49-F238E27FC236}">
                <a16:creationId xmlns:a16="http://schemas.microsoft.com/office/drawing/2014/main" id="{A1CCE04F-4B06-176C-3AE6-0FE473FF830F}"/>
              </a:ext>
            </a:extLst>
          </p:cNvPr>
          <p:cNvSpPr>
            <a:spLocks noGrp="1"/>
          </p:cNvSpPr>
          <p:nvPr>
            <p:ph idx="1"/>
          </p:nvPr>
        </p:nvSpPr>
        <p:spPr>
          <a:xfrm>
            <a:off x="804672" y="1819656"/>
            <a:ext cx="4765949" cy="3955503"/>
          </a:xfrm>
        </p:spPr>
        <p:txBody>
          <a:bodyPr anchor="t">
            <a:normAutofit fontScale="85000" lnSpcReduction="20000"/>
          </a:bodyPr>
          <a:lstStyle/>
          <a:p>
            <a:pPr marL="0" indent="0">
              <a:buNone/>
            </a:pPr>
            <a:r>
              <a:rPr lang="en-IN" sz="1900" dirty="0">
                <a:solidFill>
                  <a:schemeClr val="tx2"/>
                </a:solidFill>
              </a:rPr>
              <a:t>1. </a:t>
            </a:r>
            <a:r>
              <a:rPr lang="en-US" sz="1900" b="0" i="0" dirty="0">
                <a:solidFill>
                  <a:schemeClr val="tx2"/>
                </a:solidFill>
                <a:effectLst/>
              </a:rPr>
              <a:t>Christou, P., </a:t>
            </a:r>
            <a:r>
              <a:rPr lang="en-US" sz="1900" b="0" i="0" dirty="0" err="1">
                <a:solidFill>
                  <a:schemeClr val="tx2"/>
                </a:solidFill>
                <a:effectLst/>
              </a:rPr>
              <a:t>Hadjielias</a:t>
            </a:r>
            <a:r>
              <a:rPr lang="en-US" sz="1900" b="0" i="0" dirty="0">
                <a:solidFill>
                  <a:schemeClr val="tx2"/>
                </a:solidFill>
                <a:effectLst/>
              </a:rPr>
              <a:t>, E., </a:t>
            </a:r>
            <a:r>
              <a:rPr lang="en-US" sz="1900" b="0" i="0" dirty="0" err="1">
                <a:solidFill>
                  <a:schemeClr val="tx2"/>
                </a:solidFill>
                <a:effectLst/>
              </a:rPr>
              <a:t>Simillidou</a:t>
            </a:r>
            <a:r>
              <a:rPr lang="en-US" sz="1900" b="0" i="0" dirty="0">
                <a:solidFill>
                  <a:schemeClr val="tx2"/>
                </a:solidFill>
                <a:effectLst/>
              </a:rPr>
              <a:t>, A., &amp; </a:t>
            </a:r>
            <a:r>
              <a:rPr lang="en-US" sz="1900" b="0" i="0" dirty="0" err="1">
                <a:solidFill>
                  <a:schemeClr val="tx2"/>
                </a:solidFill>
                <a:effectLst/>
              </a:rPr>
              <a:t>Kvasova</a:t>
            </a:r>
            <a:r>
              <a:rPr lang="en-US" sz="1900" b="0" i="0" dirty="0">
                <a:solidFill>
                  <a:schemeClr val="tx2"/>
                </a:solidFill>
                <a:effectLst/>
              </a:rPr>
              <a:t>, O. (2023). The use of intelligent automation as a form of digital transformation in tourism: Towards a hybrid experiential offering. </a:t>
            </a:r>
            <a:r>
              <a:rPr lang="en-US" sz="1900" b="0" i="1" dirty="0">
                <a:solidFill>
                  <a:schemeClr val="tx2"/>
                </a:solidFill>
                <a:effectLst/>
              </a:rPr>
              <a:t>Journal of Business Research</a:t>
            </a:r>
            <a:r>
              <a:rPr lang="en-US" sz="1900" b="0" i="0" dirty="0">
                <a:solidFill>
                  <a:schemeClr val="tx2"/>
                </a:solidFill>
                <a:effectLst/>
              </a:rPr>
              <a:t>, </a:t>
            </a:r>
            <a:r>
              <a:rPr lang="en-US" sz="1900" b="0" i="1" dirty="0">
                <a:solidFill>
                  <a:schemeClr val="tx2"/>
                </a:solidFill>
                <a:effectLst/>
              </a:rPr>
              <a:t>155</a:t>
            </a:r>
            <a:r>
              <a:rPr lang="en-US" sz="1900" b="0" i="0" dirty="0">
                <a:solidFill>
                  <a:schemeClr val="tx2"/>
                </a:solidFill>
                <a:effectLst/>
              </a:rPr>
              <a:t>, 113415.</a:t>
            </a:r>
            <a:endParaRPr lang="en-IN" sz="1900" dirty="0">
              <a:solidFill>
                <a:schemeClr val="tx2"/>
              </a:solidFill>
            </a:endParaRPr>
          </a:p>
          <a:p>
            <a:pPr marL="0" indent="0">
              <a:buNone/>
            </a:pPr>
            <a:r>
              <a:rPr lang="en-IN" sz="1900" dirty="0">
                <a:solidFill>
                  <a:schemeClr val="tx2"/>
                </a:solidFill>
              </a:rPr>
              <a:t>2. </a:t>
            </a:r>
            <a:r>
              <a:rPr lang="en-US" sz="1900" b="0" i="0" dirty="0" err="1">
                <a:solidFill>
                  <a:schemeClr val="tx2"/>
                </a:solidFill>
                <a:effectLst/>
              </a:rPr>
              <a:t>Tussyadiah</a:t>
            </a:r>
            <a:r>
              <a:rPr lang="en-US" sz="1900" b="0" i="0" dirty="0">
                <a:solidFill>
                  <a:schemeClr val="tx2"/>
                </a:solidFill>
                <a:effectLst/>
              </a:rPr>
              <a:t>, I. (2020). A review of research into automation in tourism: Launching the Annals of Tourism Research Curated Collection on Artificial Intelligence and Robotics in Tourism. </a:t>
            </a:r>
            <a:r>
              <a:rPr lang="en-US" sz="1900" b="0" i="1" dirty="0">
                <a:solidFill>
                  <a:schemeClr val="tx2"/>
                </a:solidFill>
                <a:effectLst/>
              </a:rPr>
              <a:t>Annals of Tourism Research</a:t>
            </a:r>
            <a:r>
              <a:rPr lang="en-US" sz="1900" b="0" i="0" dirty="0">
                <a:solidFill>
                  <a:schemeClr val="tx2"/>
                </a:solidFill>
                <a:effectLst/>
              </a:rPr>
              <a:t>, </a:t>
            </a:r>
            <a:r>
              <a:rPr lang="en-US" sz="1900" b="0" i="1" dirty="0">
                <a:solidFill>
                  <a:schemeClr val="tx2"/>
                </a:solidFill>
                <a:effectLst/>
              </a:rPr>
              <a:t>81</a:t>
            </a:r>
            <a:r>
              <a:rPr lang="en-US" sz="1900" b="0" i="0" dirty="0">
                <a:solidFill>
                  <a:schemeClr val="tx2"/>
                </a:solidFill>
                <a:effectLst/>
              </a:rPr>
              <a:t>, 102883.</a:t>
            </a:r>
            <a:endParaRPr lang="en-IN" sz="1900" dirty="0">
              <a:solidFill>
                <a:schemeClr val="tx2"/>
              </a:solidFill>
            </a:endParaRPr>
          </a:p>
          <a:p>
            <a:pPr marL="0" indent="0">
              <a:buNone/>
            </a:pPr>
            <a:r>
              <a:rPr lang="en-IN" sz="1900" dirty="0">
                <a:solidFill>
                  <a:schemeClr val="tx2"/>
                </a:solidFill>
              </a:rPr>
              <a:t>3. https://in.indeed.com/career-advice/finding-a-job/difference-between-sales-and-marketing#:~:text=Marketing%20focuses%20on%20moving%20the,the%20needs%20of%20the%20market.</a:t>
            </a:r>
          </a:p>
          <a:p>
            <a:pPr marL="0" indent="0">
              <a:buNone/>
            </a:pPr>
            <a:r>
              <a:rPr lang="en-IN" sz="1900" dirty="0">
                <a:solidFill>
                  <a:schemeClr val="tx2"/>
                </a:solidFill>
              </a:rPr>
              <a:t>4. http://www.simplynotes.in/e-notes/mbabba/service-marketing-brand-management/searchexperience-and-credence-attributes/</a:t>
            </a:r>
          </a:p>
          <a:p>
            <a:pPr marL="0" indent="0">
              <a:buNone/>
            </a:pPr>
            <a:endParaRPr lang="en-IN" sz="15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heckmark">
            <a:extLst>
              <a:ext uri="{FF2B5EF4-FFF2-40B4-BE49-F238E27FC236}">
                <a16:creationId xmlns:a16="http://schemas.microsoft.com/office/drawing/2014/main" id="{E6AB6FB4-CC0A-A857-9231-4495499942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1700355401"/>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1DA19-375E-22E3-7AF6-8DA5EFCE6990}"/>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Learning outcomes</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037C440-719C-87CB-7E77-0F2D6A97F8B7}"/>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b="1"/>
              <a:t>The project was crucial in helping me develop my analytical and critical thinking skills. </a:t>
            </a:r>
          </a:p>
          <a:p>
            <a:pPr marL="285750" indent="-228600">
              <a:lnSpc>
                <a:spcPct val="90000"/>
              </a:lnSpc>
              <a:spcAft>
                <a:spcPts val="600"/>
              </a:spcAft>
              <a:buFont typeface="Arial" panose="020B0604020202020204" pitchFamily="34" charset="0"/>
              <a:buChar char="•"/>
            </a:pPr>
            <a:r>
              <a:rPr lang="en-US" sz="2200" b="1"/>
              <a:t>I was able to pay great attention to a company's operations, teamwork, and other principles. </a:t>
            </a:r>
          </a:p>
          <a:p>
            <a:pPr marL="285750" indent="-228600">
              <a:lnSpc>
                <a:spcPct val="90000"/>
              </a:lnSpc>
              <a:spcAft>
                <a:spcPts val="600"/>
              </a:spcAft>
              <a:buFont typeface="Arial" panose="020B0604020202020204" pitchFamily="34" charset="0"/>
              <a:buChar char="•"/>
            </a:pPr>
            <a:r>
              <a:rPr lang="en-US" sz="2200" b="1"/>
              <a:t>It has significantly improved my ability to solve problems. </a:t>
            </a:r>
          </a:p>
        </p:txBody>
      </p:sp>
      <p:pic>
        <p:nvPicPr>
          <p:cNvPr id="5" name="Picture 4" descr="Light bulb on yellow background with sketched light beams and cord">
            <a:extLst>
              <a:ext uri="{FF2B5EF4-FFF2-40B4-BE49-F238E27FC236}">
                <a16:creationId xmlns:a16="http://schemas.microsoft.com/office/drawing/2014/main" id="{3831616B-4E29-D14A-8F7A-89888C0B0B0E}"/>
              </a:ext>
            </a:extLst>
          </p:cNvPr>
          <p:cNvPicPr>
            <a:picLocks noChangeAspect="1"/>
          </p:cNvPicPr>
          <p:nvPr/>
        </p:nvPicPr>
        <p:blipFill rotWithShape="1">
          <a:blip r:embed="rId2"/>
          <a:srcRect l="19157" r="1915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2028444"/>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F534-D8A9-BB43-A8D5-6832FB77A0EA}"/>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dirty="0"/>
              <a:t>Thank you </a:t>
            </a:r>
          </a:p>
        </p:txBody>
      </p:sp>
      <p:pic>
        <p:nvPicPr>
          <p:cNvPr id="5" name="Picture 4" descr="Magnifying glass on clear background">
            <a:extLst>
              <a:ext uri="{FF2B5EF4-FFF2-40B4-BE49-F238E27FC236}">
                <a16:creationId xmlns:a16="http://schemas.microsoft.com/office/drawing/2014/main" id="{4D204664-3E31-DEBF-2F60-D55F9981FD50}"/>
              </a:ext>
            </a:extLst>
          </p:cNvPr>
          <p:cNvPicPr>
            <a:picLocks noChangeAspect="1"/>
          </p:cNvPicPr>
          <p:nvPr/>
        </p:nvPicPr>
        <p:blipFill rotWithShape="1">
          <a:blip r:embed="rId2"/>
          <a:srcRect t="15260" b="33467"/>
          <a:stretch/>
        </p:blipFill>
        <p:spPr>
          <a:xfrm>
            <a:off x="20" y="-39"/>
            <a:ext cx="12191980" cy="4172740"/>
          </a:xfrm>
          <a:prstGeom prst="rect">
            <a:avLst/>
          </a:prstGeom>
        </p:spPr>
      </p:pic>
      <p:cxnSp>
        <p:nvCxnSpPr>
          <p:cNvPr id="22" name="Straight Connector 8">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37583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F34E09D-4663-22F6-C10B-8543DCA74429}"/>
              </a:ext>
            </a:extLst>
          </p:cNvPr>
          <p:cNvGraphicFramePr>
            <a:graphicFrameLocks noGrp="1"/>
          </p:cNvGraphicFramePr>
          <p:nvPr>
            <p:ph idx="1"/>
            <p:extLst>
              <p:ext uri="{D42A27DB-BD31-4B8C-83A1-F6EECF244321}">
                <p14:modId xmlns:p14="http://schemas.microsoft.com/office/powerpoint/2010/main" val="286814475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73512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un shining through palm leaves">
            <a:extLst>
              <a:ext uri="{FF2B5EF4-FFF2-40B4-BE49-F238E27FC236}">
                <a16:creationId xmlns:a16="http://schemas.microsoft.com/office/drawing/2014/main" id="{178D9BE2-B6A8-F543-0AF4-5839041D14C2}"/>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F6F1CE-5BCE-5713-C74C-A5565EF41D7D}"/>
              </a:ext>
            </a:extLst>
          </p:cNvPr>
          <p:cNvSpPr>
            <a:spLocks noGrp="1"/>
          </p:cNvSpPr>
          <p:nvPr>
            <p:ph type="title"/>
          </p:nvPr>
        </p:nvSpPr>
        <p:spPr>
          <a:xfrm>
            <a:off x="838200" y="365125"/>
            <a:ext cx="4928118" cy="1463675"/>
          </a:xfrm>
        </p:spPr>
        <p:txBody>
          <a:bodyPr>
            <a:normAutofit/>
          </a:bodyPr>
          <a:lstStyle/>
          <a:p>
            <a:r>
              <a:rPr lang="en-IN" sz="4000" dirty="0"/>
              <a:t>Objectives of study </a:t>
            </a:r>
          </a:p>
        </p:txBody>
      </p:sp>
      <p:sp>
        <p:nvSpPr>
          <p:cNvPr id="3" name="Content Placeholder 2">
            <a:extLst>
              <a:ext uri="{FF2B5EF4-FFF2-40B4-BE49-F238E27FC236}">
                <a16:creationId xmlns:a16="http://schemas.microsoft.com/office/drawing/2014/main" id="{116C02FC-BCAF-2A93-422D-FC4709BA57D3}"/>
              </a:ext>
            </a:extLst>
          </p:cNvPr>
          <p:cNvSpPr>
            <a:spLocks noGrp="1"/>
          </p:cNvSpPr>
          <p:nvPr>
            <p:ph idx="1"/>
          </p:nvPr>
        </p:nvSpPr>
        <p:spPr>
          <a:xfrm>
            <a:off x="838200" y="2434201"/>
            <a:ext cx="3822189" cy="3742762"/>
          </a:xfrm>
        </p:spPr>
        <p:txBody>
          <a:bodyPr>
            <a:normAutofit/>
          </a:bodyPr>
          <a:lstStyle/>
          <a:p>
            <a:pPr marL="0" indent="0">
              <a:buNone/>
            </a:pPr>
            <a:r>
              <a:rPr lang="en-US" sz="2000" dirty="0"/>
              <a:t>The goal of our research will be to thoroughly examine the following: </a:t>
            </a:r>
            <a:endParaRPr lang="en-IN" sz="2000" dirty="0"/>
          </a:p>
          <a:p>
            <a:r>
              <a:rPr lang="en-US" sz="2000" dirty="0"/>
              <a:t>reviews of paradise holidays, including a sentiment analysis of those reviews</a:t>
            </a:r>
            <a:endParaRPr lang="en-IN" sz="2000" dirty="0"/>
          </a:p>
          <a:p>
            <a:r>
              <a:rPr lang="en-US" sz="2000" dirty="0"/>
              <a:t>Why do consumers select Paradise Holidays over its rivals?</a:t>
            </a:r>
            <a:r>
              <a:rPr lang="en-IN" sz="2000" dirty="0"/>
              <a:t> </a:t>
            </a:r>
          </a:p>
          <a:p>
            <a:r>
              <a:rPr lang="en-IN" sz="2000" dirty="0"/>
              <a:t>How can we increase the conversions of paradise holidays from 10% to 20%?</a:t>
            </a:r>
          </a:p>
          <a:p>
            <a:endParaRPr lang="en-IN" sz="2000" dirty="0"/>
          </a:p>
        </p:txBody>
      </p:sp>
    </p:spTree>
    <p:extLst>
      <p:ext uri="{BB962C8B-B14F-4D97-AF65-F5344CB8AC3E}">
        <p14:creationId xmlns:p14="http://schemas.microsoft.com/office/powerpoint/2010/main" val="417704616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9E2552-309F-C66D-93D9-AF309A597F8C}"/>
              </a:ext>
            </a:extLst>
          </p:cNvPr>
          <p:cNvSpPr>
            <a:spLocks noGrp="1"/>
          </p:cNvSpPr>
          <p:nvPr>
            <p:ph type="ctrTitle"/>
          </p:nvPr>
        </p:nvSpPr>
        <p:spPr>
          <a:xfrm>
            <a:off x="860742" y="1124988"/>
            <a:ext cx="4425962" cy="2387600"/>
          </a:xfrm>
        </p:spPr>
        <p:txBody>
          <a:bodyPr>
            <a:normAutofit/>
          </a:bodyPr>
          <a:lstStyle/>
          <a:p>
            <a:pPr algn="l"/>
            <a:r>
              <a:rPr lang="en-IN"/>
              <a:t>Background study </a:t>
            </a:r>
          </a:p>
        </p:txBody>
      </p:sp>
      <p:sp>
        <p:nvSpPr>
          <p:cNvPr id="3" name="Subtitle 2">
            <a:extLst>
              <a:ext uri="{FF2B5EF4-FFF2-40B4-BE49-F238E27FC236}">
                <a16:creationId xmlns:a16="http://schemas.microsoft.com/office/drawing/2014/main" id="{FA1B255F-CF9E-B2E0-46D0-634047492919}"/>
              </a:ext>
            </a:extLst>
          </p:cNvPr>
          <p:cNvSpPr>
            <a:spLocks noGrp="1"/>
          </p:cNvSpPr>
          <p:nvPr>
            <p:ph type="subTitle" idx="1"/>
          </p:nvPr>
        </p:nvSpPr>
        <p:spPr>
          <a:xfrm>
            <a:off x="860742" y="3633691"/>
            <a:ext cx="4425962" cy="1655762"/>
          </a:xfrm>
        </p:spPr>
        <p:txBody>
          <a:bodyPr>
            <a:normAutofit/>
          </a:bodyPr>
          <a:lstStyle/>
          <a:p>
            <a:pPr algn="l"/>
            <a:r>
              <a:rPr lang="en-US" sz="1700"/>
              <a:t>I conducted background research that will be useful to me throughout the study before I started. It largely focused on the travel industry, factors impacting tourism, Kerala tourism, how technology affects travel, etc. This section significantly helped me, by giving me a base .</a:t>
            </a:r>
            <a:endParaRPr lang="en-IN" sz="1700"/>
          </a:p>
        </p:txBody>
      </p:sp>
      <p:pic>
        <p:nvPicPr>
          <p:cNvPr id="5" name="Picture 4">
            <a:extLst>
              <a:ext uri="{FF2B5EF4-FFF2-40B4-BE49-F238E27FC236}">
                <a16:creationId xmlns:a16="http://schemas.microsoft.com/office/drawing/2014/main" id="{25E095EE-9D6D-6D57-A129-3CC75C92457E}"/>
              </a:ext>
            </a:extLst>
          </p:cNvPr>
          <p:cNvPicPr>
            <a:picLocks noChangeAspect="1"/>
          </p:cNvPicPr>
          <p:nvPr/>
        </p:nvPicPr>
        <p:blipFill rotWithShape="1">
          <a:blip r:embed="rId2"/>
          <a:srcRect l="21586" r="31328"/>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225389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27574178-9228-A841-B043-F4D5DD518554}"/>
              </a:ext>
            </a:extLst>
          </p:cNvPr>
          <p:cNvPicPr>
            <a:picLocks noChangeAspect="1"/>
          </p:cNvPicPr>
          <p:nvPr/>
        </p:nvPicPr>
        <p:blipFill>
          <a:blip r:embed="rId2"/>
          <a:stretch>
            <a:fillRect/>
          </a:stretch>
        </p:blipFill>
        <p:spPr>
          <a:xfrm>
            <a:off x="7069760" y="3438906"/>
            <a:ext cx="5122239" cy="3419094"/>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A57862-E280-25CC-3F90-194F9192843F}"/>
              </a:ext>
            </a:extLst>
          </p:cNvPr>
          <p:cNvSpPr>
            <a:spLocks noGrp="1"/>
          </p:cNvSpPr>
          <p:nvPr>
            <p:ph type="title"/>
          </p:nvPr>
        </p:nvSpPr>
        <p:spPr>
          <a:xfrm>
            <a:off x="838201" y="365125"/>
            <a:ext cx="8096250" cy="609985"/>
          </a:xfrm>
        </p:spPr>
        <p:txBody>
          <a:bodyPr>
            <a:normAutofit fontScale="90000"/>
          </a:bodyPr>
          <a:lstStyle/>
          <a:p>
            <a:r>
              <a:rPr lang="en-IN" dirty="0"/>
              <a:t>Factors affecting tourism</a:t>
            </a:r>
            <a:r>
              <a:rPr lang="en-IN" u="sng" dirty="0"/>
              <a:t> </a:t>
            </a:r>
          </a:p>
        </p:txBody>
      </p:sp>
      <p:sp>
        <p:nvSpPr>
          <p:cNvPr id="3" name="Content Placeholder 2">
            <a:extLst>
              <a:ext uri="{FF2B5EF4-FFF2-40B4-BE49-F238E27FC236}">
                <a16:creationId xmlns:a16="http://schemas.microsoft.com/office/drawing/2014/main" id="{8D669AEC-8A1E-0FAA-C67A-98237EFAB6CC}"/>
              </a:ext>
            </a:extLst>
          </p:cNvPr>
          <p:cNvSpPr>
            <a:spLocks noGrp="1"/>
          </p:cNvSpPr>
          <p:nvPr>
            <p:ph idx="1"/>
          </p:nvPr>
        </p:nvSpPr>
        <p:spPr>
          <a:xfrm>
            <a:off x="838200" y="1340235"/>
            <a:ext cx="5393361" cy="4836728"/>
          </a:xfrm>
        </p:spPr>
        <p:txBody>
          <a:bodyPr>
            <a:normAutofit fontScale="77500" lnSpcReduction="20000"/>
          </a:bodyPr>
          <a:lstStyle/>
          <a:p>
            <a:r>
              <a:rPr lang="en-IN" sz="2100" dirty="0"/>
              <a:t>Environmental factors:</a:t>
            </a:r>
          </a:p>
          <a:p>
            <a:pPr marL="0" indent="0">
              <a:buNone/>
            </a:pPr>
            <a:r>
              <a:rPr lang="en-US" sz="2100" dirty="0"/>
              <a:t>The weather has an impact on tourism. Flood, intense rain, or drought can have a negative impact on tourism. It might be challenging for people to travel to and enjoy a vacation when the weather is harsh. </a:t>
            </a:r>
          </a:p>
          <a:p>
            <a:pPr marL="0" indent="0">
              <a:buNone/>
            </a:pPr>
            <a:endParaRPr lang="en-IN" sz="2100" dirty="0"/>
          </a:p>
          <a:p>
            <a:r>
              <a:rPr lang="en-IN" sz="2100" dirty="0"/>
              <a:t> Economy of the country : </a:t>
            </a:r>
          </a:p>
          <a:p>
            <a:pPr marL="0" indent="0">
              <a:buNone/>
            </a:pPr>
            <a:r>
              <a:rPr lang="en-US" sz="2100" dirty="0"/>
              <a:t>People are much less likely to take a vacation at that time if the nation's economy is in jeopardy. Increased unemployment is one factor that can have a significant influence on tourism. </a:t>
            </a:r>
          </a:p>
          <a:p>
            <a:pPr marL="0" indent="0">
              <a:buNone/>
            </a:pPr>
            <a:endParaRPr lang="en-US" sz="2100" dirty="0"/>
          </a:p>
          <a:p>
            <a:r>
              <a:rPr lang="en-IN" sz="2100" dirty="0"/>
              <a:t> Accessibility :</a:t>
            </a:r>
          </a:p>
          <a:p>
            <a:pPr marL="0" indent="0">
              <a:buNone/>
            </a:pPr>
            <a:r>
              <a:rPr lang="en-US" sz="2100" dirty="0"/>
              <a:t>When we consider travelling, convenience is what we usually think of. Well-connected roads, railroads, and airports close by can all have a big impact on how many people visit a place. </a:t>
            </a:r>
            <a:r>
              <a:rPr lang="en-IN" sz="2100" dirty="0"/>
              <a:t>People prefer traveling to places that are easily accessible .</a:t>
            </a:r>
            <a:endParaRPr lang="en-US" sz="2100" dirty="0"/>
          </a:p>
          <a:p>
            <a:pPr marL="0" indent="0">
              <a:buNone/>
            </a:pPr>
            <a:endParaRPr lang="en-IN" sz="2100" dirty="0"/>
          </a:p>
          <a:p>
            <a:pPr>
              <a:buFont typeface="Wingdings" panose="05000000000000000000" pitchFamily="2" charset="2"/>
              <a:buChar char="Ø"/>
            </a:pPr>
            <a:r>
              <a:rPr lang="en-IN" sz="2100" dirty="0"/>
              <a:t>There has also been an increasing demand for adventure tourism  in modern times</a:t>
            </a:r>
          </a:p>
          <a:p>
            <a:pPr>
              <a:buFont typeface="Wingdings" panose="05000000000000000000" pitchFamily="2" charset="2"/>
              <a:buChar char="Ø"/>
            </a:pPr>
            <a:endParaRPr lang="en-IN" sz="1100" dirty="0"/>
          </a:p>
        </p:txBody>
      </p:sp>
      <p:sp>
        <p:nvSpPr>
          <p:cNvPr id="13"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37477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Tunnel with a road">
            <a:extLst>
              <a:ext uri="{FF2B5EF4-FFF2-40B4-BE49-F238E27FC236}">
                <a16:creationId xmlns:a16="http://schemas.microsoft.com/office/drawing/2014/main" id="{D79D333B-79E9-13CF-2600-3958CD4531E8}"/>
              </a:ext>
            </a:extLst>
          </p:cNvPr>
          <p:cNvPicPr>
            <a:picLocks noChangeAspect="1"/>
          </p:cNvPicPr>
          <p:nvPr/>
        </p:nvPicPr>
        <p:blipFill>
          <a:blip r:embed="rId2"/>
          <a:stretch>
            <a:fillRect/>
          </a:stretch>
        </p:blipFill>
        <p:spPr>
          <a:xfrm>
            <a:off x="7069760" y="3976742"/>
            <a:ext cx="5122239" cy="2881259"/>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559CE2-21E5-257B-55CA-654438DE96BB}"/>
              </a:ext>
            </a:extLst>
          </p:cNvPr>
          <p:cNvSpPr>
            <a:spLocks noGrp="1"/>
          </p:cNvSpPr>
          <p:nvPr>
            <p:ph idx="1"/>
          </p:nvPr>
        </p:nvSpPr>
        <p:spPr>
          <a:xfrm>
            <a:off x="838200" y="587516"/>
            <a:ext cx="5393361" cy="5589447"/>
          </a:xfrm>
        </p:spPr>
        <p:txBody>
          <a:bodyPr>
            <a:normAutofit lnSpcReduction="10000"/>
          </a:bodyPr>
          <a:lstStyle/>
          <a:p>
            <a:r>
              <a:rPr lang="en-IN" sz="1600" dirty="0"/>
              <a:t>Destination :</a:t>
            </a:r>
          </a:p>
          <a:p>
            <a:pPr marL="514350" indent="-514350">
              <a:buAutoNum type="arabicPeriod"/>
            </a:pPr>
            <a:r>
              <a:rPr lang="en-IN" sz="1600" dirty="0"/>
              <a:t>Historic / Cultural Importance :</a:t>
            </a:r>
          </a:p>
          <a:p>
            <a:pPr marL="0" indent="0">
              <a:buNone/>
            </a:pPr>
            <a:r>
              <a:rPr lang="en-IN" sz="1600" dirty="0"/>
              <a:t>           If the place is of historical or cultural importance , it tends to attract more tourist . </a:t>
            </a:r>
          </a:p>
          <a:p>
            <a:pPr marL="0" indent="0">
              <a:buNone/>
            </a:pPr>
            <a:endParaRPr lang="en-IN" sz="1600" dirty="0"/>
          </a:p>
          <a:p>
            <a:pPr marL="457200" indent="-457200">
              <a:buAutoNum type="arabicPeriod" startAt="2"/>
            </a:pPr>
            <a:r>
              <a:rPr lang="en-IN" sz="1600" dirty="0"/>
              <a:t>Religious Importance :</a:t>
            </a:r>
          </a:p>
          <a:p>
            <a:pPr marL="0" indent="0">
              <a:buNone/>
            </a:pPr>
            <a:r>
              <a:rPr lang="en-US" sz="1600" dirty="0"/>
              <a:t>          Since pilgrimage is believed to provide about inner calm, people choose to visit religiously                                             significant locations, which makes them popular tourist destinations.</a:t>
            </a:r>
            <a:endParaRPr lang="en-IN" sz="1600" dirty="0"/>
          </a:p>
          <a:p>
            <a:r>
              <a:rPr lang="en-IN" sz="1600" dirty="0"/>
              <a:t> Accommodation :</a:t>
            </a:r>
          </a:p>
          <a:p>
            <a:pPr marL="0" indent="0">
              <a:buNone/>
            </a:pPr>
            <a:r>
              <a:rPr lang="en-US" sz="1600" dirty="0"/>
              <a:t>Leisure travel mostly focuses on providing a respite from the demanding workplace. As a result, the place of stay is highly valued by individuals.  A good hotel can have a significant impact on the area's tourism. </a:t>
            </a:r>
          </a:p>
          <a:p>
            <a:pPr marL="0" indent="0">
              <a:buNone/>
            </a:pPr>
            <a:endParaRPr lang="en-US" sz="1600" dirty="0"/>
          </a:p>
          <a:p>
            <a:r>
              <a:rPr lang="en-IN" sz="1600" dirty="0"/>
              <a:t>Other services: </a:t>
            </a:r>
          </a:p>
          <a:p>
            <a:pPr marL="0" indent="0">
              <a:buNone/>
            </a:pPr>
            <a:r>
              <a:rPr lang="en-US" sz="1600" dirty="0"/>
              <a:t>A tourist site will be able to hold (retain) more visitors for a longer period of time if it has auxiliary (supplementary) services like banking and finance, Internet and telecom connectivity, hospitals, insurance, and so on</a:t>
            </a:r>
            <a:endParaRPr lang="en-IN" sz="1600" dirty="0"/>
          </a:p>
          <a:p>
            <a:pPr marL="0" indent="0">
              <a:buNone/>
            </a:pPr>
            <a:endParaRPr lang="en-IN" sz="1100" dirty="0"/>
          </a:p>
          <a:p>
            <a:pPr marL="0" indent="0">
              <a:buNone/>
            </a:pPr>
            <a:endParaRPr lang="en-IN" sz="1100" dirty="0"/>
          </a:p>
          <a:p>
            <a:pPr marL="0" indent="0">
              <a:buNone/>
            </a:pPr>
            <a:endParaRPr lang="en-IN" sz="1100" dirty="0"/>
          </a:p>
          <a:p>
            <a:pPr marL="0" indent="0">
              <a:buNone/>
            </a:pPr>
            <a:endParaRPr lang="en-IN" sz="1100" dirty="0"/>
          </a:p>
        </p:txBody>
      </p:sp>
      <p:sp>
        <p:nvSpPr>
          <p:cNvPr id="13"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144276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51892-24E5-BC64-2DB2-71A03097653D}"/>
              </a:ext>
            </a:extLst>
          </p:cNvPr>
          <p:cNvSpPr>
            <a:spLocks noGrp="1"/>
          </p:cNvSpPr>
          <p:nvPr>
            <p:ph type="title"/>
          </p:nvPr>
        </p:nvSpPr>
        <p:spPr>
          <a:xfrm>
            <a:off x="6260760" y="72282"/>
            <a:ext cx="4977976" cy="946894"/>
          </a:xfrm>
        </p:spPr>
        <p:txBody>
          <a:bodyPr>
            <a:normAutofit/>
          </a:bodyPr>
          <a:lstStyle/>
          <a:p>
            <a:r>
              <a:rPr lang="en-IN" sz="3600" dirty="0">
                <a:solidFill>
                  <a:schemeClr val="tx2"/>
                </a:solidFill>
              </a:rPr>
              <a:t>Technology vs Tourism </a:t>
            </a:r>
          </a:p>
        </p:txBody>
      </p:sp>
      <p:pic>
        <p:nvPicPr>
          <p:cNvPr id="7" name="Graphic 6" descr="Mountain scene">
            <a:extLst>
              <a:ext uri="{FF2B5EF4-FFF2-40B4-BE49-F238E27FC236}">
                <a16:creationId xmlns:a16="http://schemas.microsoft.com/office/drawing/2014/main" id="{639096D8-22C1-9BC3-D28F-E67C9A0AA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88A4B49-5F90-815D-4140-0EFB7BC5156C}"/>
              </a:ext>
            </a:extLst>
          </p:cNvPr>
          <p:cNvSpPr>
            <a:spLocks noGrp="1"/>
          </p:cNvSpPr>
          <p:nvPr>
            <p:ph idx="1"/>
          </p:nvPr>
        </p:nvSpPr>
        <p:spPr>
          <a:xfrm>
            <a:off x="6090574" y="1285876"/>
            <a:ext cx="4977578" cy="4775096"/>
          </a:xfrm>
        </p:spPr>
        <p:txBody>
          <a:bodyPr anchor="ctr">
            <a:noAutofit/>
          </a:bodyPr>
          <a:lstStyle/>
          <a:p>
            <a:r>
              <a:rPr lang="en-US" sz="1600" dirty="0">
                <a:solidFill>
                  <a:schemeClr val="tx2"/>
                </a:solidFill>
              </a:rPr>
              <a:t>The travel business has benefited greatly from the use of technology, which has completely changed how travelers plan, reserve, enjoy, and share their experiences.</a:t>
            </a:r>
            <a:endParaRPr lang="en-IN" sz="1600" dirty="0">
              <a:solidFill>
                <a:schemeClr val="tx2"/>
              </a:solidFill>
            </a:endParaRPr>
          </a:p>
          <a:p>
            <a:pPr marL="0" indent="0">
              <a:buNone/>
            </a:pPr>
            <a:r>
              <a:rPr lang="en-IN" sz="1600" dirty="0">
                <a:solidFill>
                  <a:schemeClr val="tx2"/>
                </a:solidFill>
              </a:rPr>
              <a:t>How technology can help in tourism :</a:t>
            </a:r>
          </a:p>
          <a:p>
            <a:r>
              <a:rPr lang="en-IN" sz="1600" dirty="0">
                <a:solidFill>
                  <a:schemeClr val="tx2"/>
                </a:solidFill>
              </a:rPr>
              <a:t> Improvements in technology has helped in making the booking process much easier . The bookings of hotels , flights etc can be done with a few clicks .</a:t>
            </a:r>
          </a:p>
          <a:p>
            <a:r>
              <a:rPr lang="en-IN" sz="1600" dirty="0">
                <a:solidFill>
                  <a:schemeClr val="tx2"/>
                </a:solidFill>
              </a:rPr>
              <a:t>With much of the data about the destination available in the internet , it makes easier for tourists to access various details , maps etc . </a:t>
            </a:r>
          </a:p>
          <a:p>
            <a:r>
              <a:rPr lang="en-IN" sz="1600" dirty="0">
                <a:solidFill>
                  <a:schemeClr val="tx2"/>
                </a:solidFill>
              </a:rPr>
              <a:t>As the technology advances , with the help of machine learning and artificial intelligence , we can provide customised and personalised packages for customers , allowing  flexibility in the system and promoting tourism </a:t>
            </a:r>
          </a:p>
          <a:p>
            <a:r>
              <a:rPr lang="en-IN" sz="1600" dirty="0">
                <a:solidFill>
                  <a:schemeClr val="tx2"/>
                </a:solidFill>
              </a:rPr>
              <a:t>Technology also promotes sustainable tourism practices . It helps in environmental protection and thereby energy conservation too</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50852869"/>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7304</TotalTime>
  <Words>3216</Words>
  <Application>Microsoft Office PowerPoint</Application>
  <PresentationFormat>Widescreen</PresentationFormat>
  <Paragraphs>438</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Bold</vt:lpstr>
      <vt:lpstr>Calibri</vt:lpstr>
      <vt:lpstr>Calibri Light</vt:lpstr>
      <vt:lpstr>Wingdings</vt:lpstr>
      <vt:lpstr>Office Theme</vt:lpstr>
      <vt:lpstr>Project presentation  Study on enhancing conversion for a Kerala based tour operator  </vt:lpstr>
      <vt:lpstr>Customer Journey </vt:lpstr>
      <vt:lpstr>PowerPoint Presentation</vt:lpstr>
      <vt:lpstr>PowerPoint Presentation</vt:lpstr>
      <vt:lpstr>Objectives of study </vt:lpstr>
      <vt:lpstr>Background study </vt:lpstr>
      <vt:lpstr>Factors affecting tourism </vt:lpstr>
      <vt:lpstr>PowerPoint Presentation</vt:lpstr>
      <vt:lpstr>Technology vs Tourism </vt:lpstr>
      <vt:lpstr>Marketing using technology </vt:lpstr>
      <vt:lpstr>Approach to the problem</vt:lpstr>
      <vt:lpstr>Quantitative analysis </vt:lpstr>
      <vt:lpstr>Qualitative Analysis</vt:lpstr>
      <vt:lpstr>Customer Journey: Point of contacts </vt:lpstr>
      <vt:lpstr>PowerPoint Presentation</vt:lpstr>
      <vt:lpstr>User persona </vt:lpstr>
      <vt:lpstr>Interaction with staff </vt:lpstr>
      <vt:lpstr>Analysis of interviews </vt:lpstr>
      <vt:lpstr>How did they come to know about paradise :  78.7% people said they got to know about paradise holidays from google </vt:lpstr>
      <vt:lpstr>PowerPoint Presentation</vt:lpstr>
      <vt:lpstr>Analysis of Interviews</vt:lpstr>
      <vt:lpstr>Analysis of Interviews</vt:lpstr>
      <vt:lpstr>Analysis of Interviews</vt:lpstr>
      <vt:lpstr>Analysis of interviews</vt:lpstr>
      <vt:lpstr>Insights </vt:lpstr>
      <vt:lpstr>Comparing product appeal and future booking </vt:lpstr>
      <vt:lpstr>Comparing pricing effect and future booking </vt:lpstr>
      <vt:lpstr>Comparing Deals and promotions  and future booking </vt:lpstr>
      <vt:lpstr>Comparing specific arrangements and future booking </vt:lpstr>
      <vt:lpstr>Customer feedback</vt:lpstr>
      <vt:lpstr>Case study : Customer experience post travel + pre travel </vt:lpstr>
      <vt:lpstr>Discussions / Implications</vt:lpstr>
      <vt:lpstr>Automation: Does people prefer it or not </vt:lpstr>
      <vt:lpstr>PowerPoint Presentation</vt:lpstr>
      <vt:lpstr>Sales vs Marketing </vt:lpstr>
      <vt:lpstr>PowerPoint Presentation</vt:lpstr>
      <vt:lpstr>References </vt:lpstr>
      <vt:lpstr>Learning outcomes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 of the project </dc:title>
  <dc:creator>anjanap295@outlook.com</dc:creator>
  <cp:lastModifiedBy>anjanap295@outlook.com</cp:lastModifiedBy>
  <cp:revision>18</cp:revision>
  <dcterms:created xsi:type="dcterms:W3CDTF">2023-07-05T11:23:24Z</dcterms:created>
  <dcterms:modified xsi:type="dcterms:W3CDTF">2023-07-14T09:03:50Z</dcterms:modified>
</cp:coreProperties>
</file>