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813" r:id="rId2"/>
    <p:sldId id="817" r:id="rId3"/>
    <p:sldId id="838" r:id="rId4"/>
    <p:sldId id="892" r:id="rId5"/>
    <p:sldId id="893" r:id="rId6"/>
    <p:sldId id="894" r:id="rId7"/>
    <p:sldId id="895" r:id="rId8"/>
    <p:sldId id="859" r:id="rId9"/>
    <p:sldId id="820" r:id="rId10"/>
    <p:sldId id="822" r:id="rId11"/>
    <p:sldId id="878" r:id="rId12"/>
    <p:sldId id="880" r:id="rId13"/>
    <p:sldId id="910" r:id="rId14"/>
    <p:sldId id="882" r:id="rId15"/>
    <p:sldId id="883" r:id="rId16"/>
    <p:sldId id="884" r:id="rId17"/>
    <p:sldId id="885" r:id="rId18"/>
    <p:sldId id="886" r:id="rId19"/>
    <p:sldId id="887" r:id="rId20"/>
    <p:sldId id="911" r:id="rId21"/>
    <p:sldId id="832" r:id="rId22"/>
    <p:sldId id="836" r:id="rId23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143"/>
    <a:srgbClr val="86C3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7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968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1048969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970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1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962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1048963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964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noProof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noProof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noProof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noProof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noProof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lang="zh-CN" altLang="en-US"/>
          </a:p>
        </p:txBody>
      </p:sp>
      <p:sp>
        <p:nvSpPr>
          <p:cNvPr id="1048965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966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104858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13D64399-DA1B-4C0A-BEE9-43B7B2A7949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>
                <a:sym typeface="+mn-ea"/>
              </a:rPr>
              <a:t>Click to edit Master title style</a:t>
            </a:r>
            <a:endParaRPr lang="zh-CN" altLang="en-US" dirty="0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>
                <a:sym typeface="+mn-ea"/>
              </a:rPr>
              <a:t>Click to edit Master text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13D64399-DA1B-4C0A-BEE9-43B7B2A7949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 advClick="0" advTm="3000">
    <p:wip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50000"/>
              </a:schemeClr>
            </a:gs>
            <a:gs pos="94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788" y="0"/>
            <a:ext cx="456247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586" name="文本框 5"/>
          <p:cNvSpPr txBox="1"/>
          <p:nvPr/>
        </p:nvSpPr>
        <p:spPr>
          <a:xfrm>
            <a:off x="577849" y="632460"/>
            <a:ext cx="5518150" cy="1938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endParaRPr lang="en-US" altLang="zh-CN" sz="6000" dirty="0">
              <a:solidFill>
                <a:schemeClr val="accent4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6000" dirty="0">
                <a:solidFill>
                  <a:schemeClr val="bg1"/>
                </a:solidFill>
                <a:effectLst/>
                <a:latin typeface="Liberation Serif" panose="02020603050405020304" charset="0"/>
                <a:cs typeface="Liberation Serif" panose="02020603050405020304" charset="0"/>
              </a:rPr>
              <a:t>CRAFTIFY</a:t>
            </a:r>
            <a:r>
              <a:rPr lang="en-US" altLang="zh-CN" sz="6000" dirty="0">
                <a:solidFill>
                  <a:schemeClr val="accent4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048587" name="文本框 7"/>
          <p:cNvSpPr txBox="1"/>
          <p:nvPr/>
        </p:nvSpPr>
        <p:spPr>
          <a:xfrm>
            <a:off x="577215" y="4210050"/>
            <a:ext cx="63582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ANJANA  GOPAN K                                    </a:t>
            </a:r>
            <a:r>
              <a:rPr lang="en-US" altLang="en-US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   </a:t>
            </a:r>
            <a:r>
              <a:rPr lang="en-US" altLang="zh-CN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PROJECT GUIDE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ROLL NO  : 08</a:t>
            </a:r>
            <a:r>
              <a:rPr lang="zh-CN" altLang="en-US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</a:t>
            </a:r>
            <a:r>
              <a:rPr lang="en-US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</a:t>
            </a:r>
            <a:r>
              <a:rPr lang="en-US" altLang="en-US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   </a:t>
            </a:r>
            <a:r>
              <a:rPr lang="en-US" altLang="zh-CN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HUSAIN AHAMED</a:t>
            </a:r>
          </a:p>
        </p:txBody>
      </p:sp>
      <p:pic>
        <p:nvPicPr>
          <p:cNvPr id="2" name="Picture 1" descr="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770" y="635"/>
            <a:ext cx="504952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94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 1"/>
          <p:cNvSpPr txBox="1"/>
          <p:nvPr/>
        </p:nvSpPr>
        <p:spPr>
          <a:xfrm>
            <a:off x="347663" y="219075"/>
            <a:ext cx="2794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1 . ADMIN</a:t>
            </a:r>
          </a:p>
        </p:txBody>
      </p:sp>
      <p:grpSp>
        <p:nvGrpSpPr>
          <p:cNvPr id="96" name="组合 2"/>
          <p:cNvGrpSpPr/>
          <p:nvPr/>
        </p:nvGrpSpPr>
        <p:grpSpPr>
          <a:xfrm>
            <a:off x="1211263" y="2592388"/>
            <a:ext cx="1873250" cy="1924050"/>
            <a:chOff x="1737990" y="2592026"/>
            <a:chExt cx="1392804" cy="1431256"/>
          </a:xfrm>
        </p:grpSpPr>
        <p:grpSp>
          <p:nvGrpSpPr>
            <p:cNvPr id="97" name="组合 3"/>
            <p:cNvGrpSpPr/>
            <p:nvPr/>
          </p:nvGrpSpPr>
          <p:grpSpPr>
            <a:xfrm>
              <a:off x="1737990" y="2592026"/>
              <a:ext cx="1392804" cy="1431256"/>
              <a:chOff x="5576510" y="968753"/>
              <a:chExt cx="1884994" cy="1884995"/>
            </a:xfrm>
          </p:grpSpPr>
          <p:sp>
            <p:nvSpPr>
              <p:cNvPr id="1048720" name="椭圆 5"/>
              <p:cNvSpPr/>
              <p:nvPr/>
            </p:nvSpPr>
            <p:spPr>
              <a:xfrm>
                <a:off x="5576510" y="968754"/>
                <a:ext cx="1884994" cy="1884994"/>
              </a:xfrm>
              <a:prstGeom prst="ellipse">
                <a:avLst/>
              </a:prstGeom>
              <a:noFill/>
              <a:ln w="28575">
                <a:gradFill>
                  <a:gsLst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  <a:gs pos="100000">
                      <a:srgbClr val="858585">
                        <a:alpha val="42000"/>
                      </a:srgbClr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48721" name="任意多边形 6"/>
              <p:cNvSpPr/>
              <p:nvPr/>
            </p:nvSpPr>
            <p:spPr>
              <a:xfrm>
                <a:off x="5602612" y="968753"/>
                <a:ext cx="1702993" cy="1440334"/>
              </a:xfrm>
              <a:custGeom>
                <a:avLst/>
                <a:gdLst>
                  <a:gd name="connsiteX0" fmla="*/ 942497 w 1702993"/>
                  <a:gd name="connsiteY0" fmla="*/ 0 h 1440334"/>
                  <a:gd name="connsiteX1" fmla="*/ 1608943 w 1702993"/>
                  <a:gd name="connsiteY1" fmla="*/ 276051 h 1440334"/>
                  <a:gd name="connsiteX2" fmla="*/ 1702993 w 1702993"/>
                  <a:gd name="connsiteY2" fmla="*/ 390040 h 1440334"/>
                  <a:gd name="connsiteX3" fmla="*/ 1456630 w 1702993"/>
                  <a:gd name="connsiteY3" fmla="*/ 499396 h 1440334"/>
                  <a:gd name="connsiteX4" fmla="*/ 214073 w 1702993"/>
                  <a:gd name="connsiteY4" fmla="*/ 1352754 h 1440334"/>
                  <a:gd name="connsiteX5" fmla="*/ 143272 w 1702993"/>
                  <a:gd name="connsiteY5" fmla="*/ 1440334 h 1440334"/>
                  <a:gd name="connsiteX6" fmla="*/ 113755 w 1702993"/>
                  <a:gd name="connsiteY6" fmla="*/ 1391747 h 1440334"/>
                  <a:gd name="connsiteX7" fmla="*/ 0 w 1702993"/>
                  <a:gd name="connsiteY7" fmla="*/ 942497 h 1440334"/>
                  <a:gd name="connsiteX8" fmla="*/ 942497 w 1702993"/>
                  <a:gd name="connsiteY8" fmla="*/ 0 h 144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2993" h="1440334">
                    <a:moveTo>
                      <a:pt x="942497" y="0"/>
                    </a:moveTo>
                    <a:cubicBezTo>
                      <a:pt x="1202761" y="0"/>
                      <a:pt x="1438385" y="105493"/>
                      <a:pt x="1608943" y="276051"/>
                    </a:cubicBezTo>
                    <a:lnTo>
                      <a:pt x="1702993" y="390040"/>
                    </a:lnTo>
                    <a:lnTo>
                      <a:pt x="1456630" y="499396"/>
                    </a:lnTo>
                    <a:cubicBezTo>
                      <a:pt x="929930" y="744630"/>
                      <a:pt x="519602" y="1009794"/>
                      <a:pt x="214073" y="1352754"/>
                    </a:cubicBezTo>
                    <a:lnTo>
                      <a:pt x="143272" y="1440334"/>
                    </a:lnTo>
                    <a:lnTo>
                      <a:pt x="113755" y="1391747"/>
                    </a:lnTo>
                    <a:cubicBezTo>
                      <a:pt x="41208" y="1258202"/>
                      <a:pt x="0" y="1105162"/>
                      <a:pt x="0" y="942497"/>
                    </a:cubicBezTo>
                    <a:cubicBezTo>
                      <a:pt x="0" y="421970"/>
                      <a:pt x="421970" y="0"/>
                      <a:pt x="94249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bg1">
                      <a:alpha val="58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48722" name="Freeform 26"/>
            <p:cNvSpPr>
              <a:spLocks noEditPoints="1"/>
            </p:cNvSpPr>
            <p:nvPr/>
          </p:nvSpPr>
          <p:spPr>
            <a:xfrm>
              <a:off x="2105250" y="2925020"/>
              <a:ext cx="658283" cy="760637"/>
            </a:xfrm>
            <a:custGeom>
              <a:avLst/>
              <a:gdLst/>
              <a:ahLst/>
              <a:cxnLst>
                <a:cxn ang="0">
                  <a:pos x="658283" y="688802"/>
                </a:cxn>
                <a:cxn ang="0">
                  <a:pos x="464330" y="450126"/>
                </a:cxn>
                <a:cxn ang="0">
                  <a:pos x="379222" y="721244"/>
                </a:cxn>
                <a:cxn ang="0">
                  <a:pos x="352011" y="554981"/>
                </a:cxn>
                <a:cxn ang="0">
                  <a:pos x="306272" y="554981"/>
                </a:cxn>
                <a:cxn ang="0">
                  <a:pos x="279061" y="721244"/>
                </a:cxn>
                <a:cxn ang="0">
                  <a:pos x="193953" y="450126"/>
                </a:cxn>
                <a:cxn ang="0">
                  <a:pos x="0" y="688802"/>
                </a:cxn>
                <a:cxn ang="0">
                  <a:pos x="0" y="692278"/>
                </a:cxn>
                <a:cxn ang="0">
                  <a:pos x="0" y="694016"/>
                </a:cxn>
                <a:cxn ang="0">
                  <a:pos x="328852" y="754265"/>
                </a:cxn>
                <a:cxn ang="0">
                  <a:pos x="658283" y="694016"/>
                </a:cxn>
                <a:cxn ang="0">
                  <a:pos x="658283" y="692278"/>
                </a:cxn>
                <a:cxn ang="0">
                  <a:pos x="658283" y="688802"/>
                </a:cxn>
                <a:cxn ang="0">
                  <a:pos x="346221" y="471560"/>
                </a:cxn>
                <a:cxn ang="0">
                  <a:pos x="312062" y="471560"/>
                </a:cxn>
                <a:cxn ang="0">
                  <a:pos x="302799" y="475615"/>
                </a:cxn>
                <a:cxn ang="0">
                  <a:pos x="289482" y="488360"/>
                </a:cxn>
                <a:cxn ang="0">
                  <a:pos x="287167" y="504581"/>
                </a:cxn>
                <a:cxn ang="0">
                  <a:pos x="303957" y="532388"/>
                </a:cxn>
                <a:cxn ang="0">
                  <a:pos x="314957" y="538760"/>
                </a:cxn>
                <a:cxn ang="0">
                  <a:pos x="343326" y="538760"/>
                </a:cxn>
                <a:cxn ang="0">
                  <a:pos x="354326" y="532388"/>
                </a:cxn>
                <a:cxn ang="0">
                  <a:pos x="371116" y="504581"/>
                </a:cxn>
                <a:cxn ang="0">
                  <a:pos x="368801" y="488360"/>
                </a:cxn>
                <a:cxn ang="0">
                  <a:pos x="355484" y="475615"/>
                </a:cxn>
                <a:cxn ang="0">
                  <a:pos x="346221" y="471560"/>
                </a:cxn>
                <a:cxn ang="0">
                  <a:pos x="328852" y="405519"/>
                </a:cxn>
                <a:cxn ang="0">
                  <a:pos x="475909" y="188856"/>
                </a:cxn>
                <a:cxn ang="0">
                  <a:pos x="328852" y="0"/>
                </a:cxn>
                <a:cxn ang="0">
                  <a:pos x="182374" y="188856"/>
                </a:cxn>
                <a:cxn ang="0">
                  <a:pos x="328852" y="405519"/>
                </a:cxn>
              </a:cxnLst>
              <a:rect l="0" t="0" r="r" b="b"/>
              <a:pathLst>
                <a:path w="1137" h="1313">
                  <a:moveTo>
                    <a:pt x="1137" y="1189"/>
                  </a:moveTo>
                  <a:cubicBezTo>
                    <a:pt x="1137" y="1017"/>
                    <a:pt x="1000" y="853"/>
                    <a:pt x="802" y="777"/>
                  </a:cubicBezTo>
                  <a:lnTo>
                    <a:pt x="655" y="1245"/>
                  </a:lnTo>
                  <a:lnTo>
                    <a:pt x="608" y="958"/>
                  </a:lnTo>
                  <a:lnTo>
                    <a:pt x="529" y="958"/>
                  </a:lnTo>
                  <a:lnTo>
                    <a:pt x="482" y="1245"/>
                  </a:lnTo>
                  <a:lnTo>
                    <a:pt x="335" y="777"/>
                  </a:lnTo>
                  <a:cubicBezTo>
                    <a:pt x="138" y="853"/>
                    <a:pt x="0" y="1017"/>
                    <a:pt x="0" y="1189"/>
                  </a:cubicBezTo>
                  <a:cubicBezTo>
                    <a:pt x="0" y="1191"/>
                    <a:pt x="0" y="1193"/>
                    <a:pt x="0" y="1195"/>
                  </a:cubicBezTo>
                  <a:cubicBezTo>
                    <a:pt x="0" y="1196"/>
                    <a:pt x="0" y="1197"/>
                    <a:pt x="0" y="1198"/>
                  </a:cubicBezTo>
                  <a:cubicBezTo>
                    <a:pt x="0" y="1313"/>
                    <a:pt x="119" y="1302"/>
                    <a:pt x="568" y="1302"/>
                  </a:cubicBezTo>
                  <a:cubicBezTo>
                    <a:pt x="1047" y="1302"/>
                    <a:pt x="1137" y="1313"/>
                    <a:pt x="1137" y="1198"/>
                  </a:cubicBezTo>
                  <a:cubicBezTo>
                    <a:pt x="1137" y="1197"/>
                    <a:pt x="1137" y="1196"/>
                    <a:pt x="1137" y="1195"/>
                  </a:cubicBezTo>
                  <a:cubicBezTo>
                    <a:pt x="1137" y="1193"/>
                    <a:pt x="1137" y="1191"/>
                    <a:pt x="1137" y="1189"/>
                  </a:cubicBezTo>
                  <a:close/>
                  <a:moveTo>
                    <a:pt x="598" y="814"/>
                  </a:moveTo>
                  <a:lnTo>
                    <a:pt x="539" y="814"/>
                  </a:lnTo>
                  <a:cubicBezTo>
                    <a:pt x="533" y="814"/>
                    <a:pt x="527" y="816"/>
                    <a:pt x="523" y="821"/>
                  </a:cubicBezTo>
                  <a:lnTo>
                    <a:pt x="500" y="843"/>
                  </a:lnTo>
                  <a:cubicBezTo>
                    <a:pt x="493" y="851"/>
                    <a:pt x="491" y="862"/>
                    <a:pt x="496" y="871"/>
                  </a:cubicBezTo>
                  <a:lnTo>
                    <a:pt x="525" y="919"/>
                  </a:lnTo>
                  <a:cubicBezTo>
                    <a:pt x="529" y="926"/>
                    <a:pt x="536" y="930"/>
                    <a:pt x="544" y="930"/>
                  </a:cubicBezTo>
                  <a:lnTo>
                    <a:pt x="593" y="930"/>
                  </a:lnTo>
                  <a:cubicBezTo>
                    <a:pt x="601" y="930"/>
                    <a:pt x="608" y="926"/>
                    <a:pt x="612" y="919"/>
                  </a:cubicBezTo>
                  <a:lnTo>
                    <a:pt x="641" y="871"/>
                  </a:lnTo>
                  <a:cubicBezTo>
                    <a:pt x="646" y="862"/>
                    <a:pt x="644" y="851"/>
                    <a:pt x="637" y="843"/>
                  </a:cubicBezTo>
                  <a:lnTo>
                    <a:pt x="614" y="821"/>
                  </a:lnTo>
                  <a:cubicBezTo>
                    <a:pt x="610" y="816"/>
                    <a:pt x="604" y="814"/>
                    <a:pt x="598" y="814"/>
                  </a:cubicBezTo>
                  <a:close/>
                  <a:moveTo>
                    <a:pt x="568" y="700"/>
                  </a:moveTo>
                  <a:cubicBezTo>
                    <a:pt x="708" y="700"/>
                    <a:pt x="822" y="506"/>
                    <a:pt x="822" y="326"/>
                  </a:cubicBezTo>
                  <a:cubicBezTo>
                    <a:pt x="822" y="146"/>
                    <a:pt x="708" y="0"/>
                    <a:pt x="568" y="0"/>
                  </a:cubicBezTo>
                  <a:cubicBezTo>
                    <a:pt x="429" y="0"/>
                    <a:pt x="315" y="146"/>
                    <a:pt x="315" y="326"/>
                  </a:cubicBezTo>
                  <a:cubicBezTo>
                    <a:pt x="315" y="506"/>
                    <a:pt x="429" y="700"/>
                    <a:pt x="568" y="70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8" name="组合 7"/>
          <p:cNvGrpSpPr/>
          <p:nvPr/>
        </p:nvGrpSpPr>
        <p:grpSpPr>
          <a:xfrm>
            <a:off x="3776980" y="1078230"/>
            <a:ext cx="8238490" cy="5076190"/>
            <a:chOff x="795525" y="1444752"/>
            <a:chExt cx="10533891" cy="4773168"/>
          </a:xfrm>
        </p:grpSpPr>
        <p:sp>
          <p:nvSpPr>
            <p:cNvPr id="1048723" name="矩形 8"/>
            <p:cNvSpPr/>
            <p:nvPr/>
          </p:nvSpPr>
          <p:spPr>
            <a:xfrm flipH="1">
              <a:off x="795528" y="1444752"/>
              <a:ext cx="10533888" cy="4773168"/>
            </a:xfrm>
            <a:prstGeom prst="rect">
              <a:avLst/>
            </a:prstGeom>
            <a:noFill/>
            <a:ln w="28575">
              <a:gradFill>
                <a:gsLst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  <a:gs pos="100000">
                    <a:srgbClr val="858585">
                      <a:alpha val="42000"/>
                    </a:srgbClr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8724" name="任意多边形 9"/>
            <p:cNvSpPr/>
            <p:nvPr/>
          </p:nvSpPr>
          <p:spPr>
            <a:xfrm flipH="1">
              <a:off x="795525" y="1444753"/>
              <a:ext cx="10511848" cy="3064922"/>
            </a:xfrm>
            <a:custGeom>
              <a:avLst/>
              <a:gdLst>
                <a:gd name="connsiteX0" fmla="*/ 10511848 w 10511848"/>
                <a:gd name="connsiteY0" fmla="*/ 0 h 3064922"/>
                <a:gd name="connsiteX1" fmla="*/ 0 w 10511848"/>
                <a:gd name="connsiteY1" fmla="*/ 0 h 3064922"/>
                <a:gd name="connsiteX2" fmla="*/ 0 w 10511848"/>
                <a:gd name="connsiteY2" fmla="*/ 3064922 h 3064922"/>
                <a:gd name="connsiteX3" fmla="*/ 87949 w 10511848"/>
                <a:gd name="connsiteY3" fmla="*/ 3020965 h 3064922"/>
                <a:gd name="connsiteX4" fmla="*/ 6048113 w 10511848"/>
                <a:gd name="connsiteY4" fmla="*/ 1747487 h 3064922"/>
                <a:gd name="connsiteX5" fmla="*/ 10511198 w 10511848"/>
                <a:gd name="connsiteY5" fmla="*/ 1239930 h 3064922"/>
                <a:gd name="connsiteX6" fmla="*/ 10511848 w 10511848"/>
                <a:gd name="connsiteY6" fmla="*/ 1239895 h 3064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11848" h="3064922">
                  <a:moveTo>
                    <a:pt x="10511848" y="0"/>
                  </a:moveTo>
                  <a:lnTo>
                    <a:pt x="0" y="0"/>
                  </a:lnTo>
                  <a:lnTo>
                    <a:pt x="0" y="3064922"/>
                  </a:lnTo>
                  <a:lnTo>
                    <a:pt x="87949" y="3020965"/>
                  </a:lnTo>
                  <a:cubicBezTo>
                    <a:pt x="858709" y="2684075"/>
                    <a:pt x="3227310" y="2169093"/>
                    <a:pt x="6048113" y="1747487"/>
                  </a:cubicBezTo>
                  <a:cubicBezTo>
                    <a:pt x="7783991" y="1488037"/>
                    <a:pt x="9362448" y="1313073"/>
                    <a:pt x="10511198" y="1239930"/>
                  </a:cubicBezTo>
                  <a:lnTo>
                    <a:pt x="10511848" y="1239895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0"/>
                    <a:lumMod val="0"/>
                  </a:schemeClr>
                </a:gs>
                <a:gs pos="100000">
                  <a:schemeClr val="bg1">
                    <a:alpha val="5800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48725" name="文本框 10"/>
          <p:cNvSpPr txBox="1"/>
          <p:nvPr/>
        </p:nvSpPr>
        <p:spPr>
          <a:xfrm>
            <a:off x="3926840" y="1308735"/>
            <a:ext cx="77355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800" b="1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All activities in system is controlled by admin. The functions of admin is :</a:t>
            </a:r>
          </a:p>
        </p:txBody>
      </p:sp>
      <p:sp>
        <p:nvSpPr>
          <p:cNvPr id="1048726" name="文本框 11"/>
          <p:cNvSpPr txBox="1"/>
          <p:nvPr/>
        </p:nvSpPr>
        <p:spPr>
          <a:xfrm>
            <a:off x="3960813" y="1901190"/>
            <a:ext cx="7853362" cy="40925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a.</a:t>
            </a:r>
            <a:r>
              <a:rPr lang="en-US" altLang="zh-CN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Login</a:t>
            </a:r>
          </a:p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b.View registered tutor and approve or reject tutor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            </a:t>
            </a:r>
            <a:r>
              <a:rPr lang="zh-CN" altLang="en-US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i.</a:t>
            </a:r>
            <a:r>
              <a:rPr lang="en-US" altLang="zh-CN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View basic details of tutor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           </a:t>
            </a:r>
            <a:r>
              <a:rPr lang="zh-CN" altLang="en-US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ii.</a:t>
            </a:r>
            <a:r>
              <a:rPr lang="en-US" altLang="zh-CN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Based on basic details approve tutor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          </a:t>
            </a:r>
            <a:r>
              <a:rPr lang="zh-CN" altLang="en-US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iii.</a:t>
            </a:r>
            <a:r>
              <a:rPr lang="en-US" altLang="zh-CN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Based on basic details reject tutor</a:t>
            </a:r>
          </a:p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c.</a:t>
            </a:r>
            <a:r>
              <a:rPr lang="en-US" altLang="zh-CN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Exhibition management 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             </a:t>
            </a:r>
            <a:r>
              <a:rPr lang="zh-CN" altLang="en-US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i.</a:t>
            </a:r>
            <a:r>
              <a:rPr lang="en-US" altLang="zh-CN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Add details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            </a:t>
            </a:r>
            <a:r>
              <a:rPr lang="zh-CN" altLang="en-US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ii.</a:t>
            </a:r>
            <a:r>
              <a:rPr lang="en-US" altLang="zh-CN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View details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           </a:t>
            </a:r>
            <a:r>
              <a:rPr lang="zh-CN" altLang="en-US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iii.</a:t>
            </a:r>
            <a:r>
              <a:rPr lang="en-US" altLang="zh-CN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Edit details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            </a:t>
            </a:r>
            <a:r>
              <a:rPr lang="zh-CN" altLang="en-US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iv.</a:t>
            </a:r>
            <a:r>
              <a:rPr lang="en-US" altLang="zh-CN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Delete details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             </a:t>
            </a:r>
            <a:r>
              <a:rPr lang="zh-CN" altLang="en-US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v.</a:t>
            </a:r>
            <a:r>
              <a:rPr lang="en-US" altLang="zh-CN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View exhibition request from seller(candidate)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            </a:t>
            </a:r>
            <a:r>
              <a:rPr lang="zh-CN" altLang="en-US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vi.</a:t>
            </a:r>
            <a:r>
              <a:rPr lang="en-US" altLang="zh-CN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Set winner for exhibition</a:t>
            </a:r>
          </a:p>
          <a:p>
            <a:pPr eaLnBrk="1" hangingPunct="1"/>
            <a:endParaRPr lang="zh-CN" altLang="en-US" sz="2000" dirty="0">
              <a:solidFill>
                <a:schemeClr val="bg1"/>
              </a:solidFill>
              <a:latin typeface="Liberation Serif" panose="02020603050405020304" charset="0"/>
              <a:ea typeface="微软雅黑" panose="020B0503020204020204" pitchFamily="34" charset="-122"/>
              <a:cs typeface="Liberation Serif" panose="02020603050405020304" charset="0"/>
            </a:endParaRPr>
          </a:p>
        </p:txBody>
      </p:sp>
    </p:spTree>
  </p:cSld>
  <p:clrMapOvr>
    <a:masterClrMapping/>
  </p:clrMapOvr>
  <p:transition spd="slow" advClick="0" advTm="300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94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 1"/>
          <p:cNvSpPr txBox="1"/>
          <p:nvPr/>
        </p:nvSpPr>
        <p:spPr>
          <a:xfrm>
            <a:off x="347980" y="219075"/>
            <a:ext cx="700468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</a:t>
            </a:r>
          </a:p>
        </p:txBody>
      </p:sp>
      <p:grpSp>
        <p:nvGrpSpPr>
          <p:cNvPr id="98" name="组合 7"/>
          <p:cNvGrpSpPr/>
          <p:nvPr/>
        </p:nvGrpSpPr>
        <p:grpSpPr>
          <a:xfrm>
            <a:off x="852805" y="1078230"/>
            <a:ext cx="10617835" cy="5076190"/>
            <a:chOff x="795525" y="1444752"/>
            <a:chExt cx="10533891" cy="4773168"/>
          </a:xfrm>
        </p:grpSpPr>
        <p:sp>
          <p:nvSpPr>
            <p:cNvPr id="1048723" name="矩形 8"/>
            <p:cNvSpPr/>
            <p:nvPr/>
          </p:nvSpPr>
          <p:spPr>
            <a:xfrm flipH="1">
              <a:off x="795528" y="1444752"/>
              <a:ext cx="10533888" cy="4773168"/>
            </a:xfrm>
            <a:prstGeom prst="rect">
              <a:avLst/>
            </a:prstGeom>
            <a:noFill/>
            <a:ln w="28575">
              <a:gradFill>
                <a:gsLst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  <a:gs pos="100000">
                    <a:srgbClr val="858585">
                      <a:alpha val="42000"/>
                    </a:srgbClr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8724" name="任意多边形 9"/>
            <p:cNvSpPr/>
            <p:nvPr/>
          </p:nvSpPr>
          <p:spPr>
            <a:xfrm flipH="1">
              <a:off x="795525" y="1444753"/>
              <a:ext cx="10511848" cy="3064922"/>
            </a:xfrm>
            <a:custGeom>
              <a:avLst/>
              <a:gdLst>
                <a:gd name="connsiteX0" fmla="*/ 10511848 w 10511848"/>
                <a:gd name="connsiteY0" fmla="*/ 0 h 3064922"/>
                <a:gd name="connsiteX1" fmla="*/ 0 w 10511848"/>
                <a:gd name="connsiteY1" fmla="*/ 0 h 3064922"/>
                <a:gd name="connsiteX2" fmla="*/ 0 w 10511848"/>
                <a:gd name="connsiteY2" fmla="*/ 3064922 h 3064922"/>
                <a:gd name="connsiteX3" fmla="*/ 87949 w 10511848"/>
                <a:gd name="connsiteY3" fmla="*/ 3020965 h 3064922"/>
                <a:gd name="connsiteX4" fmla="*/ 6048113 w 10511848"/>
                <a:gd name="connsiteY4" fmla="*/ 1747487 h 3064922"/>
                <a:gd name="connsiteX5" fmla="*/ 10511198 w 10511848"/>
                <a:gd name="connsiteY5" fmla="*/ 1239930 h 3064922"/>
                <a:gd name="connsiteX6" fmla="*/ 10511848 w 10511848"/>
                <a:gd name="connsiteY6" fmla="*/ 1239895 h 3064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11848" h="3064922">
                  <a:moveTo>
                    <a:pt x="10511848" y="0"/>
                  </a:moveTo>
                  <a:lnTo>
                    <a:pt x="0" y="0"/>
                  </a:lnTo>
                  <a:lnTo>
                    <a:pt x="0" y="3064922"/>
                  </a:lnTo>
                  <a:lnTo>
                    <a:pt x="87949" y="3020965"/>
                  </a:lnTo>
                  <a:cubicBezTo>
                    <a:pt x="858709" y="2684075"/>
                    <a:pt x="3227310" y="2169093"/>
                    <a:pt x="6048113" y="1747487"/>
                  </a:cubicBezTo>
                  <a:cubicBezTo>
                    <a:pt x="7783991" y="1488037"/>
                    <a:pt x="9362448" y="1313073"/>
                    <a:pt x="10511198" y="1239930"/>
                  </a:cubicBezTo>
                  <a:lnTo>
                    <a:pt x="10511848" y="1239895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0"/>
                    <a:lumMod val="0"/>
                  </a:schemeClr>
                </a:gs>
                <a:gs pos="100000">
                  <a:schemeClr val="bg1">
                    <a:alpha val="5800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48726" name="文本框 11"/>
          <p:cNvSpPr txBox="1"/>
          <p:nvPr/>
        </p:nvSpPr>
        <p:spPr>
          <a:xfrm>
            <a:off x="2903855" y="1710690"/>
            <a:ext cx="614362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d.</a:t>
            </a:r>
            <a:r>
              <a:rPr lang="en-US"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Subscription package management </a:t>
            </a:r>
          </a:p>
          <a:p>
            <a:pPr eaLnBrk="1" hangingPunct="1"/>
            <a:r>
              <a:rPr lang="en-US"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                  </a:t>
            </a:r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i.</a:t>
            </a:r>
            <a:r>
              <a:rPr lang="en-US"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Add package details</a:t>
            </a:r>
          </a:p>
          <a:p>
            <a:pPr eaLnBrk="1" hangingPunct="1"/>
            <a:r>
              <a:rPr lang="en-US"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                 </a:t>
            </a:r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ii.</a:t>
            </a:r>
            <a:r>
              <a:rPr lang="en-US"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View package details</a:t>
            </a:r>
          </a:p>
          <a:p>
            <a:pPr eaLnBrk="1" hangingPunct="1"/>
            <a:r>
              <a:rPr lang="en-US"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                </a:t>
            </a:r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iii.</a:t>
            </a:r>
            <a:r>
              <a:rPr lang="en-US"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Edit package details</a:t>
            </a:r>
          </a:p>
          <a:p>
            <a:pPr eaLnBrk="1" hangingPunct="1"/>
            <a:r>
              <a:rPr lang="en-US"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                 </a:t>
            </a:r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iv.</a:t>
            </a:r>
            <a:r>
              <a:rPr lang="en-US"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Delete package details</a:t>
            </a:r>
          </a:p>
          <a:p>
            <a:pPr eaLnBrk="1" hangingPunct="1"/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e.</a:t>
            </a:r>
            <a:r>
              <a:rPr lang="en-US"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View users</a:t>
            </a:r>
          </a:p>
          <a:p>
            <a:pPr eaLnBrk="1" hangingPunct="1"/>
            <a:r>
              <a:rPr lang="en-US"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                   </a:t>
            </a:r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i.</a:t>
            </a:r>
            <a:r>
              <a:rPr lang="en-US"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View registered user</a:t>
            </a:r>
          </a:p>
          <a:p>
            <a:pPr eaLnBrk="1" hangingPunct="1"/>
            <a:r>
              <a:rPr lang="en-US"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                  </a:t>
            </a:r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ii.</a:t>
            </a:r>
            <a:r>
              <a:rPr lang="en-US"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View subscription users</a:t>
            </a:r>
          </a:p>
          <a:p>
            <a:pPr eaLnBrk="1" hangingPunct="1"/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f.</a:t>
            </a:r>
            <a:r>
              <a:rPr lang="en-US"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View sellers and its products</a:t>
            </a:r>
          </a:p>
        </p:txBody>
      </p:sp>
    </p:spTree>
  </p:cSld>
  <p:clrMapOvr>
    <a:masterClrMapping/>
  </p:clrMapOvr>
  <p:transition spd="slow" advClick="0" advTm="300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94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 1"/>
          <p:cNvSpPr txBox="1"/>
          <p:nvPr/>
        </p:nvSpPr>
        <p:spPr>
          <a:xfrm>
            <a:off x="347663" y="219075"/>
            <a:ext cx="2794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2. </a:t>
            </a:r>
            <a:r>
              <a:rPr lang="" altLang="en-US" sz="3200" b="1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SELLER</a:t>
            </a:r>
          </a:p>
        </p:txBody>
      </p:sp>
      <p:grpSp>
        <p:nvGrpSpPr>
          <p:cNvPr id="96" name="组合 2"/>
          <p:cNvGrpSpPr/>
          <p:nvPr/>
        </p:nvGrpSpPr>
        <p:grpSpPr>
          <a:xfrm>
            <a:off x="1211263" y="2592388"/>
            <a:ext cx="1873250" cy="1924050"/>
            <a:chOff x="1737990" y="2592026"/>
            <a:chExt cx="1392804" cy="1431256"/>
          </a:xfrm>
        </p:grpSpPr>
        <p:grpSp>
          <p:nvGrpSpPr>
            <p:cNvPr id="97" name="组合 3"/>
            <p:cNvGrpSpPr/>
            <p:nvPr/>
          </p:nvGrpSpPr>
          <p:grpSpPr>
            <a:xfrm>
              <a:off x="1737990" y="2592026"/>
              <a:ext cx="1392804" cy="1431256"/>
              <a:chOff x="5576510" y="968753"/>
              <a:chExt cx="1884994" cy="1884995"/>
            </a:xfrm>
          </p:grpSpPr>
          <p:sp>
            <p:nvSpPr>
              <p:cNvPr id="1048720" name="椭圆 5"/>
              <p:cNvSpPr/>
              <p:nvPr/>
            </p:nvSpPr>
            <p:spPr>
              <a:xfrm>
                <a:off x="5576510" y="968754"/>
                <a:ext cx="1884994" cy="1884994"/>
              </a:xfrm>
              <a:prstGeom prst="ellipse">
                <a:avLst/>
              </a:prstGeom>
              <a:noFill/>
              <a:ln w="28575">
                <a:gradFill>
                  <a:gsLst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  <a:gs pos="100000">
                      <a:srgbClr val="858585">
                        <a:alpha val="42000"/>
                      </a:srgbClr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48721" name="任意多边形 6"/>
              <p:cNvSpPr/>
              <p:nvPr/>
            </p:nvSpPr>
            <p:spPr>
              <a:xfrm>
                <a:off x="5602612" y="968753"/>
                <a:ext cx="1702993" cy="1440334"/>
              </a:xfrm>
              <a:custGeom>
                <a:avLst/>
                <a:gdLst>
                  <a:gd name="connsiteX0" fmla="*/ 942497 w 1702993"/>
                  <a:gd name="connsiteY0" fmla="*/ 0 h 1440334"/>
                  <a:gd name="connsiteX1" fmla="*/ 1608943 w 1702993"/>
                  <a:gd name="connsiteY1" fmla="*/ 276051 h 1440334"/>
                  <a:gd name="connsiteX2" fmla="*/ 1702993 w 1702993"/>
                  <a:gd name="connsiteY2" fmla="*/ 390040 h 1440334"/>
                  <a:gd name="connsiteX3" fmla="*/ 1456630 w 1702993"/>
                  <a:gd name="connsiteY3" fmla="*/ 499396 h 1440334"/>
                  <a:gd name="connsiteX4" fmla="*/ 214073 w 1702993"/>
                  <a:gd name="connsiteY4" fmla="*/ 1352754 h 1440334"/>
                  <a:gd name="connsiteX5" fmla="*/ 143272 w 1702993"/>
                  <a:gd name="connsiteY5" fmla="*/ 1440334 h 1440334"/>
                  <a:gd name="connsiteX6" fmla="*/ 113755 w 1702993"/>
                  <a:gd name="connsiteY6" fmla="*/ 1391747 h 1440334"/>
                  <a:gd name="connsiteX7" fmla="*/ 0 w 1702993"/>
                  <a:gd name="connsiteY7" fmla="*/ 942497 h 1440334"/>
                  <a:gd name="connsiteX8" fmla="*/ 942497 w 1702993"/>
                  <a:gd name="connsiteY8" fmla="*/ 0 h 144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2993" h="1440334">
                    <a:moveTo>
                      <a:pt x="942497" y="0"/>
                    </a:moveTo>
                    <a:cubicBezTo>
                      <a:pt x="1202761" y="0"/>
                      <a:pt x="1438385" y="105493"/>
                      <a:pt x="1608943" y="276051"/>
                    </a:cubicBezTo>
                    <a:lnTo>
                      <a:pt x="1702993" y="390040"/>
                    </a:lnTo>
                    <a:lnTo>
                      <a:pt x="1456630" y="499396"/>
                    </a:lnTo>
                    <a:cubicBezTo>
                      <a:pt x="929930" y="744630"/>
                      <a:pt x="519602" y="1009794"/>
                      <a:pt x="214073" y="1352754"/>
                    </a:cubicBezTo>
                    <a:lnTo>
                      <a:pt x="143272" y="1440334"/>
                    </a:lnTo>
                    <a:lnTo>
                      <a:pt x="113755" y="1391747"/>
                    </a:lnTo>
                    <a:cubicBezTo>
                      <a:pt x="41208" y="1258202"/>
                      <a:pt x="0" y="1105162"/>
                      <a:pt x="0" y="942497"/>
                    </a:cubicBezTo>
                    <a:cubicBezTo>
                      <a:pt x="0" y="421970"/>
                      <a:pt x="421970" y="0"/>
                      <a:pt x="94249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bg1">
                      <a:alpha val="58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48722" name="Freeform 26"/>
            <p:cNvSpPr>
              <a:spLocks noEditPoints="1"/>
            </p:cNvSpPr>
            <p:nvPr/>
          </p:nvSpPr>
          <p:spPr>
            <a:xfrm>
              <a:off x="2105250" y="2925020"/>
              <a:ext cx="658283" cy="760637"/>
            </a:xfrm>
            <a:custGeom>
              <a:avLst/>
              <a:gdLst/>
              <a:ahLst/>
              <a:cxnLst>
                <a:cxn ang="0">
                  <a:pos x="658283" y="688802"/>
                </a:cxn>
                <a:cxn ang="0">
                  <a:pos x="464330" y="450126"/>
                </a:cxn>
                <a:cxn ang="0">
                  <a:pos x="379222" y="721244"/>
                </a:cxn>
                <a:cxn ang="0">
                  <a:pos x="352011" y="554981"/>
                </a:cxn>
                <a:cxn ang="0">
                  <a:pos x="306272" y="554981"/>
                </a:cxn>
                <a:cxn ang="0">
                  <a:pos x="279061" y="721244"/>
                </a:cxn>
                <a:cxn ang="0">
                  <a:pos x="193953" y="450126"/>
                </a:cxn>
                <a:cxn ang="0">
                  <a:pos x="0" y="688802"/>
                </a:cxn>
                <a:cxn ang="0">
                  <a:pos x="0" y="692278"/>
                </a:cxn>
                <a:cxn ang="0">
                  <a:pos x="0" y="694016"/>
                </a:cxn>
                <a:cxn ang="0">
                  <a:pos x="328852" y="754265"/>
                </a:cxn>
                <a:cxn ang="0">
                  <a:pos x="658283" y="694016"/>
                </a:cxn>
                <a:cxn ang="0">
                  <a:pos x="658283" y="692278"/>
                </a:cxn>
                <a:cxn ang="0">
                  <a:pos x="658283" y="688802"/>
                </a:cxn>
                <a:cxn ang="0">
                  <a:pos x="346221" y="471560"/>
                </a:cxn>
                <a:cxn ang="0">
                  <a:pos x="312062" y="471560"/>
                </a:cxn>
                <a:cxn ang="0">
                  <a:pos x="302799" y="475615"/>
                </a:cxn>
                <a:cxn ang="0">
                  <a:pos x="289482" y="488360"/>
                </a:cxn>
                <a:cxn ang="0">
                  <a:pos x="287167" y="504581"/>
                </a:cxn>
                <a:cxn ang="0">
                  <a:pos x="303957" y="532388"/>
                </a:cxn>
                <a:cxn ang="0">
                  <a:pos x="314957" y="538760"/>
                </a:cxn>
                <a:cxn ang="0">
                  <a:pos x="343326" y="538760"/>
                </a:cxn>
                <a:cxn ang="0">
                  <a:pos x="354326" y="532388"/>
                </a:cxn>
                <a:cxn ang="0">
                  <a:pos x="371116" y="504581"/>
                </a:cxn>
                <a:cxn ang="0">
                  <a:pos x="368801" y="488360"/>
                </a:cxn>
                <a:cxn ang="0">
                  <a:pos x="355484" y="475615"/>
                </a:cxn>
                <a:cxn ang="0">
                  <a:pos x="346221" y="471560"/>
                </a:cxn>
                <a:cxn ang="0">
                  <a:pos x="328852" y="405519"/>
                </a:cxn>
                <a:cxn ang="0">
                  <a:pos x="475909" y="188856"/>
                </a:cxn>
                <a:cxn ang="0">
                  <a:pos x="328852" y="0"/>
                </a:cxn>
                <a:cxn ang="0">
                  <a:pos x="182374" y="188856"/>
                </a:cxn>
                <a:cxn ang="0">
                  <a:pos x="328852" y="405519"/>
                </a:cxn>
              </a:cxnLst>
              <a:rect l="0" t="0" r="r" b="b"/>
              <a:pathLst>
                <a:path w="1137" h="1313">
                  <a:moveTo>
                    <a:pt x="1137" y="1189"/>
                  </a:moveTo>
                  <a:cubicBezTo>
                    <a:pt x="1137" y="1017"/>
                    <a:pt x="1000" y="853"/>
                    <a:pt x="802" y="777"/>
                  </a:cubicBezTo>
                  <a:lnTo>
                    <a:pt x="655" y="1245"/>
                  </a:lnTo>
                  <a:lnTo>
                    <a:pt x="608" y="958"/>
                  </a:lnTo>
                  <a:lnTo>
                    <a:pt x="529" y="958"/>
                  </a:lnTo>
                  <a:lnTo>
                    <a:pt x="482" y="1245"/>
                  </a:lnTo>
                  <a:lnTo>
                    <a:pt x="335" y="777"/>
                  </a:lnTo>
                  <a:cubicBezTo>
                    <a:pt x="138" y="853"/>
                    <a:pt x="0" y="1017"/>
                    <a:pt x="0" y="1189"/>
                  </a:cubicBezTo>
                  <a:cubicBezTo>
                    <a:pt x="0" y="1191"/>
                    <a:pt x="0" y="1193"/>
                    <a:pt x="0" y="1195"/>
                  </a:cubicBezTo>
                  <a:cubicBezTo>
                    <a:pt x="0" y="1196"/>
                    <a:pt x="0" y="1197"/>
                    <a:pt x="0" y="1198"/>
                  </a:cubicBezTo>
                  <a:cubicBezTo>
                    <a:pt x="0" y="1313"/>
                    <a:pt x="119" y="1302"/>
                    <a:pt x="568" y="1302"/>
                  </a:cubicBezTo>
                  <a:cubicBezTo>
                    <a:pt x="1047" y="1302"/>
                    <a:pt x="1137" y="1313"/>
                    <a:pt x="1137" y="1198"/>
                  </a:cubicBezTo>
                  <a:cubicBezTo>
                    <a:pt x="1137" y="1197"/>
                    <a:pt x="1137" y="1196"/>
                    <a:pt x="1137" y="1195"/>
                  </a:cubicBezTo>
                  <a:cubicBezTo>
                    <a:pt x="1137" y="1193"/>
                    <a:pt x="1137" y="1191"/>
                    <a:pt x="1137" y="1189"/>
                  </a:cubicBezTo>
                  <a:close/>
                  <a:moveTo>
                    <a:pt x="598" y="814"/>
                  </a:moveTo>
                  <a:lnTo>
                    <a:pt x="539" y="814"/>
                  </a:lnTo>
                  <a:cubicBezTo>
                    <a:pt x="533" y="814"/>
                    <a:pt x="527" y="816"/>
                    <a:pt x="523" y="821"/>
                  </a:cubicBezTo>
                  <a:lnTo>
                    <a:pt x="500" y="843"/>
                  </a:lnTo>
                  <a:cubicBezTo>
                    <a:pt x="493" y="851"/>
                    <a:pt x="491" y="862"/>
                    <a:pt x="496" y="871"/>
                  </a:cubicBezTo>
                  <a:lnTo>
                    <a:pt x="525" y="919"/>
                  </a:lnTo>
                  <a:cubicBezTo>
                    <a:pt x="529" y="926"/>
                    <a:pt x="536" y="930"/>
                    <a:pt x="544" y="930"/>
                  </a:cubicBezTo>
                  <a:lnTo>
                    <a:pt x="593" y="930"/>
                  </a:lnTo>
                  <a:cubicBezTo>
                    <a:pt x="601" y="930"/>
                    <a:pt x="608" y="926"/>
                    <a:pt x="612" y="919"/>
                  </a:cubicBezTo>
                  <a:lnTo>
                    <a:pt x="641" y="871"/>
                  </a:lnTo>
                  <a:cubicBezTo>
                    <a:pt x="646" y="862"/>
                    <a:pt x="644" y="851"/>
                    <a:pt x="637" y="843"/>
                  </a:cubicBezTo>
                  <a:lnTo>
                    <a:pt x="614" y="821"/>
                  </a:lnTo>
                  <a:cubicBezTo>
                    <a:pt x="610" y="816"/>
                    <a:pt x="604" y="814"/>
                    <a:pt x="598" y="814"/>
                  </a:cubicBezTo>
                  <a:close/>
                  <a:moveTo>
                    <a:pt x="568" y="700"/>
                  </a:moveTo>
                  <a:cubicBezTo>
                    <a:pt x="708" y="700"/>
                    <a:pt x="822" y="506"/>
                    <a:pt x="822" y="326"/>
                  </a:cubicBezTo>
                  <a:cubicBezTo>
                    <a:pt x="822" y="146"/>
                    <a:pt x="708" y="0"/>
                    <a:pt x="568" y="0"/>
                  </a:cubicBezTo>
                  <a:cubicBezTo>
                    <a:pt x="429" y="0"/>
                    <a:pt x="315" y="146"/>
                    <a:pt x="315" y="326"/>
                  </a:cubicBezTo>
                  <a:cubicBezTo>
                    <a:pt x="315" y="506"/>
                    <a:pt x="429" y="700"/>
                    <a:pt x="568" y="70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8" name="组合 7"/>
          <p:cNvGrpSpPr/>
          <p:nvPr/>
        </p:nvGrpSpPr>
        <p:grpSpPr>
          <a:xfrm>
            <a:off x="3776980" y="1078230"/>
            <a:ext cx="8238490" cy="5076190"/>
            <a:chOff x="795525" y="1444752"/>
            <a:chExt cx="10533891" cy="4773168"/>
          </a:xfrm>
        </p:grpSpPr>
        <p:sp>
          <p:nvSpPr>
            <p:cNvPr id="1048723" name="矩形 8"/>
            <p:cNvSpPr/>
            <p:nvPr/>
          </p:nvSpPr>
          <p:spPr>
            <a:xfrm flipH="1">
              <a:off x="795528" y="1444752"/>
              <a:ext cx="10533888" cy="4773168"/>
            </a:xfrm>
            <a:prstGeom prst="rect">
              <a:avLst/>
            </a:prstGeom>
            <a:noFill/>
            <a:ln w="28575">
              <a:gradFill>
                <a:gsLst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  <a:gs pos="100000">
                    <a:srgbClr val="858585">
                      <a:alpha val="42000"/>
                    </a:srgbClr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8724" name="任意多边形 9"/>
            <p:cNvSpPr/>
            <p:nvPr/>
          </p:nvSpPr>
          <p:spPr>
            <a:xfrm flipH="1">
              <a:off x="795525" y="1444753"/>
              <a:ext cx="10511848" cy="3064922"/>
            </a:xfrm>
            <a:custGeom>
              <a:avLst/>
              <a:gdLst>
                <a:gd name="connsiteX0" fmla="*/ 10511848 w 10511848"/>
                <a:gd name="connsiteY0" fmla="*/ 0 h 3064922"/>
                <a:gd name="connsiteX1" fmla="*/ 0 w 10511848"/>
                <a:gd name="connsiteY1" fmla="*/ 0 h 3064922"/>
                <a:gd name="connsiteX2" fmla="*/ 0 w 10511848"/>
                <a:gd name="connsiteY2" fmla="*/ 3064922 h 3064922"/>
                <a:gd name="connsiteX3" fmla="*/ 87949 w 10511848"/>
                <a:gd name="connsiteY3" fmla="*/ 3020965 h 3064922"/>
                <a:gd name="connsiteX4" fmla="*/ 6048113 w 10511848"/>
                <a:gd name="connsiteY4" fmla="*/ 1747487 h 3064922"/>
                <a:gd name="connsiteX5" fmla="*/ 10511198 w 10511848"/>
                <a:gd name="connsiteY5" fmla="*/ 1239930 h 3064922"/>
                <a:gd name="connsiteX6" fmla="*/ 10511848 w 10511848"/>
                <a:gd name="connsiteY6" fmla="*/ 1239895 h 3064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11848" h="3064922">
                  <a:moveTo>
                    <a:pt x="10511848" y="0"/>
                  </a:moveTo>
                  <a:lnTo>
                    <a:pt x="0" y="0"/>
                  </a:lnTo>
                  <a:lnTo>
                    <a:pt x="0" y="3064922"/>
                  </a:lnTo>
                  <a:lnTo>
                    <a:pt x="87949" y="3020965"/>
                  </a:lnTo>
                  <a:cubicBezTo>
                    <a:pt x="858709" y="2684075"/>
                    <a:pt x="3227310" y="2169093"/>
                    <a:pt x="6048113" y="1747487"/>
                  </a:cubicBezTo>
                  <a:cubicBezTo>
                    <a:pt x="7783991" y="1488037"/>
                    <a:pt x="9362448" y="1313073"/>
                    <a:pt x="10511198" y="1239930"/>
                  </a:cubicBezTo>
                  <a:lnTo>
                    <a:pt x="10511848" y="1239895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0"/>
                    <a:lumMod val="0"/>
                  </a:schemeClr>
                </a:gs>
                <a:gs pos="100000">
                  <a:schemeClr val="bg1">
                    <a:alpha val="5800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48725" name="文本框 10"/>
          <p:cNvSpPr txBox="1"/>
          <p:nvPr/>
        </p:nvSpPr>
        <p:spPr>
          <a:xfrm>
            <a:off x="3926840" y="1308735"/>
            <a:ext cx="773557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A registered seller can sell products</a:t>
            </a:r>
            <a:r>
              <a:rPr lang="" altLang="zh-CN" sz="2000" b="1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. </a:t>
            </a:r>
            <a:r>
              <a:rPr lang="zh-CN" altLang="en-US" sz="2000" b="1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Typically one who teaches a single pupil or a very small group. The main function of the tutor is teaches the making of craft products. </a:t>
            </a:r>
          </a:p>
        </p:txBody>
      </p:sp>
      <p:sp>
        <p:nvSpPr>
          <p:cNvPr id="1048726" name="文本框 11"/>
          <p:cNvSpPr txBox="1"/>
          <p:nvPr/>
        </p:nvSpPr>
        <p:spPr>
          <a:xfrm>
            <a:off x="3943985" y="2446655"/>
            <a:ext cx="7887335" cy="3476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a.</a:t>
            </a:r>
            <a:r>
              <a:rPr lang="en-US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</a:t>
            </a:r>
            <a:r>
              <a:rPr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Register</a:t>
            </a:r>
          </a:p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           </a:t>
            </a:r>
            <a:r>
              <a:rPr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i.</a:t>
            </a:r>
            <a:r>
              <a:rPr lang="en-US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</a:t>
            </a:r>
            <a:r>
              <a:rPr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Upload basic details like name, age etc </a:t>
            </a:r>
          </a:p>
          <a:p>
            <a:pPr eaLnBrk="1" hangingPunct="1"/>
            <a:r>
              <a:rPr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b.</a:t>
            </a:r>
            <a:r>
              <a:rPr lang="en-US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</a:t>
            </a:r>
            <a:r>
              <a:rPr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Login</a:t>
            </a:r>
          </a:p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           </a:t>
            </a:r>
            <a:r>
              <a:rPr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i. Approved tutor can only login to the site </a:t>
            </a:r>
          </a:p>
          <a:p>
            <a:pPr eaLnBrk="1" hangingPunct="1"/>
            <a:r>
              <a:rPr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c.</a:t>
            </a:r>
            <a:r>
              <a:rPr lang="en-US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</a:t>
            </a:r>
            <a:r>
              <a:rPr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View profile and update</a:t>
            </a:r>
          </a:p>
          <a:p>
            <a:pPr eaLnBrk="1" hangingPunct="1"/>
            <a:r>
              <a:rPr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d.</a:t>
            </a:r>
            <a:r>
              <a:rPr lang="en-US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</a:t>
            </a:r>
            <a:r>
              <a:rPr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Tutorial management</a:t>
            </a:r>
          </a:p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           </a:t>
            </a:r>
            <a:r>
              <a:rPr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i.</a:t>
            </a:r>
            <a:r>
              <a:rPr lang="en-US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</a:t>
            </a:r>
            <a:r>
              <a:rPr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Upload video/documents</a:t>
            </a:r>
          </a:p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          </a:t>
            </a:r>
            <a:r>
              <a:rPr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ii.</a:t>
            </a:r>
            <a:r>
              <a:rPr lang="en-US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</a:t>
            </a:r>
            <a:r>
              <a:rPr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View video/documents</a:t>
            </a:r>
          </a:p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         </a:t>
            </a:r>
            <a:r>
              <a:rPr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iii.</a:t>
            </a:r>
            <a:r>
              <a:rPr lang="en-US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</a:t>
            </a:r>
            <a:r>
              <a:rPr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Delete video/documents</a:t>
            </a:r>
          </a:p>
          <a:p>
            <a:pPr eaLnBrk="1" hangingPunct="1"/>
            <a:r>
              <a:rPr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e.</a:t>
            </a:r>
            <a:r>
              <a:rPr lang="en-US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</a:t>
            </a:r>
            <a:r>
              <a:rPr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View doubts and send clarification</a:t>
            </a:r>
          </a:p>
          <a:p>
            <a:pPr eaLnBrk="1" hangingPunct="1"/>
            <a:r>
              <a:rPr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f.</a:t>
            </a:r>
            <a:r>
              <a:rPr lang="en-US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 </a:t>
            </a:r>
            <a:r>
              <a:rPr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View rating</a:t>
            </a:r>
          </a:p>
        </p:txBody>
      </p:sp>
    </p:spTree>
  </p:cSld>
  <p:clrMapOvr>
    <a:masterClrMapping/>
  </p:clrMapOvr>
  <p:transition spd="slow" advClick="0" advTm="300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94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 1"/>
          <p:cNvSpPr txBox="1"/>
          <p:nvPr/>
        </p:nvSpPr>
        <p:spPr>
          <a:xfrm>
            <a:off x="347980" y="219075"/>
            <a:ext cx="700468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</a:t>
            </a:r>
          </a:p>
        </p:txBody>
      </p:sp>
      <p:grpSp>
        <p:nvGrpSpPr>
          <p:cNvPr id="98" name="组合 7"/>
          <p:cNvGrpSpPr/>
          <p:nvPr/>
        </p:nvGrpSpPr>
        <p:grpSpPr>
          <a:xfrm>
            <a:off x="852805" y="1078230"/>
            <a:ext cx="10617835" cy="5076190"/>
            <a:chOff x="795525" y="1444752"/>
            <a:chExt cx="10533891" cy="4773168"/>
          </a:xfrm>
        </p:grpSpPr>
        <p:sp>
          <p:nvSpPr>
            <p:cNvPr id="1048723" name="矩形 8"/>
            <p:cNvSpPr/>
            <p:nvPr/>
          </p:nvSpPr>
          <p:spPr>
            <a:xfrm flipH="1">
              <a:off x="795528" y="1444752"/>
              <a:ext cx="10533888" cy="4773168"/>
            </a:xfrm>
            <a:prstGeom prst="rect">
              <a:avLst/>
            </a:prstGeom>
            <a:noFill/>
            <a:ln w="28575">
              <a:gradFill>
                <a:gsLst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  <a:gs pos="100000">
                    <a:srgbClr val="858585">
                      <a:alpha val="42000"/>
                    </a:srgbClr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8724" name="任意多边形 9"/>
            <p:cNvSpPr/>
            <p:nvPr/>
          </p:nvSpPr>
          <p:spPr>
            <a:xfrm flipH="1">
              <a:off x="795525" y="1444753"/>
              <a:ext cx="10511848" cy="3064922"/>
            </a:xfrm>
            <a:custGeom>
              <a:avLst/>
              <a:gdLst>
                <a:gd name="connsiteX0" fmla="*/ 10511848 w 10511848"/>
                <a:gd name="connsiteY0" fmla="*/ 0 h 3064922"/>
                <a:gd name="connsiteX1" fmla="*/ 0 w 10511848"/>
                <a:gd name="connsiteY1" fmla="*/ 0 h 3064922"/>
                <a:gd name="connsiteX2" fmla="*/ 0 w 10511848"/>
                <a:gd name="connsiteY2" fmla="*/ 3064922 h 3064922"/>
                <a:gd name="connsiteX3" fmla="*/ 87949 w 10511848"/>
                <a:gd name="connsiteY3" fmla="*/ 3020965 h 3064922"/>
                <a:gd name="connsiteX4" fmla="*/ 6048113 w 10511848"/>
                <a:gd name="connsiteY4" fmla="*/ 1747487 h 3064922"/>
                <a:gd name="connsiteX5" fmla="*/ 10511198 w 10511848"/>
                <a:gd name="connsiteY5" fmla="*/ 1239930 h 3064922"/>
                <a:gd name="connsiteX6" fmla="*/ 10511848 w 10511848"/>
                <a:gd name="connsiteY6" fmla="*/ 1239895 h 3064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11848" h="3064922">
                  <a:moveTo>
                    <a:pt x="10511848" y="0"/>
                  </a:moveTo>
                  <a:lnTo>
                    <a:pt x="0" y="0"/>
                  </a:lnTo>
                  <a:lnTo>
                    <a:pt x="0" y="3064922"/>
                  </a:lnTo>
                  <a:lnTo>
                    <a:pt x="87949" y="3020965"/>
                  </a:lnTo>
                  <a:cubicBezTo>
                    <a:pt x="858709" y="2684075"/>
                    <a:pt x="3227310" y="2169093"/>
                    <a:pt x="6048113" y="1747487"/>
                  </a:cubicBezTo>
                  <a:cubicBezTo>
                    <a:pt x="7783991" y="1488037"/>
                    <a:pt x="9362448" y="1313073"/>
                    <a:pt x="10511198" y="1239930"/>
                  </a:cubicBezTo>
                  <a:lnTo>
                    <a:pt x="10511848" y="1239895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0"/>
                    <a:lumMod val="0"/>
                  </a:schemeClr>
                </a:gs>
                <a:gs pos="100000">
                  <a:schemeClr val="bg1">
                    <a:alpha val="5800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48726" name="文本框 11"/>
          <p:cNvSpPr txBox="1"/>
          <p:nvPr/>
        </p:nvSpPr>
        <p:spPr>
          <a:xfrm>
            <a:off x="2903855" y="1710690"/>
            <a:ext cx="614362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"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g.</a:t>
            </a:r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Products management</a:t>
            </a:r>
            <a:endParaRPr sz="2400" dirty="0">
              <a:solidFill>
                <a:schemeClr val="bg1"/>
              </a:solidFill>
              <a:latin typeface="Liberation Serif" panose="02020603050405020304" charset="0"/>
              <a:ea typeface="微软雅黑" panose="020B0503020204020204" pitchFamily="34" charset="-122"/>
              <a:cs typeface="Liberation Serif" panose="02020603050405020304" charset="0"/>
            </a:endParaRPr>
          </a:p>
          <a:p>
            <a:pPr eaLnBrk="1" hangingPunct="1"/>
            <a:r>
              <a:rPr lang="en-US"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               </a:t>
            </a:r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i.</a:t>
            </a:r>
            <a:r>
              <a:rPr lang="en-US"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 </a:t>
            </a:r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Add products</a:t>
            </a:r>
            <a:endParaRPr sz="2400" dirty="0">
              <a:solidFill>
                <a:schemeClr val="bg1"/>
              </a:solidFill>
              <a:latin typeface="Liberation Serif" panose="02020603050405020304" charset="0"/>
              <a:ea typeface="微软雅黑" panose="020B0503020204020204" pitchFamily="34" charset="-122"/>
              <a:cs typeface="Liberation Serif" panose="02020603050405020304" charset="0"/>
            </a:endParaRPr>
          </a:p>
          <a:p>
            <a:pPr eaLnBrk="1" hangingPunct="1"/>
            <a:r>
              <a:rPr lang="en-US"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              </a:t>
            </a:r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ii.</a:t>
            </a:r>
            <a:r>
              <a:rPr lang="en-US"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 </a:t>
            </a:r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View products</a:t>
            </a:r>
            <a:endParaRPr sz="2400" dirty="0">
              <a:solidFill>
                <a:schemeClr val="bg1"/>
              </a:solidFill>
              <a:latin typeface="Liberation Serif" panose="02020603050405020304" charset="0"/>
              <a:ea typeface="微软雅黑" panose="020B0503020204020204" pitchFamily="34" charset="-122"/>
              <a:cs typeface="Liberation Serif" panose="02020603050405020304" charset="0"/>
            </a:endParaRPr>
          </a:p>
          <a:p>
            <a:pPr eaLnBrk="1" hangingPunct="1"/>
            <a:r>
              <a:rPr lang="en-US"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             </a:t>
            </a:r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iii.</a:t>
            </a:r>
            <a:r>
              <a:rPr lang="en-US"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 </a:t>
            </a:r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Delete products</a:t>
            </a:r>
            <a:endParaRPr sz="2400" dirty="0">
              <a:solidFill>
                <a:schemeClr val="bg1"/>
              </a:solidFill>
              <a:latin typeface="Liberation Serif" panose="02020603050405020304" charset="0"/>
              <a:ea typeface="微软雅黑" panose="020B0503020204020204" pitchFamily="34" charset="-122"/>
              <a:cs typeface="Liberation Serif" panose="02020603050405020304" charset="0"/>
            </a:endParaRPr>
          </a:p>
          <a:p>
            <a:pPr eaLnBrk="1" hangingPunct="1"/>
            <a:r>
              <a:rPr lang="en-US"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              </a:t>
            </a:r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iv.</a:t>
            </a:r>
            <a:r>
              <a:rPr lang="en-US"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 </a:t>
            </a:r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Edit products</a:t>
            </a:r>
            <a:endParaRPr sz="2400" dirty="0">
              <a:solidFill>
                <a:schemeClr val="bg1"/>
              </a:solidFill>
              <a:latin typeface="Liberation Serif" panose="02020603050405020304" charset="0"/>
              <a:ea typeface="微软雅黑" panose="020B0503020204020204" pitchFamily="34" charset="-122"/>
              <a:cs typeface="Liberation Serif" panose="02020603050405020304" charset="0"/>
            </a:endParaRPr>
          </a:p>
          <a:p>
            <a:pPr eaLnBrk="1" hangingPunct="1"/>
            <a:r>
              <a:rPr lang=""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h</a:t>
            </a:r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.View booking</a:t>
            </a:r>
            <a:endParaRPr sz="2400" dirty="0">
              <a:solidFill>
                <a:schemeClr val="bg1"/>
              </a:solidFill>
              <a:latin typeface="Liberation Serif" panose="02020603050405020304" charset="0"/>
              <a:ea typeface="微软雅黑" panose="020B0503020204020204" pitchFamily="34" charset="-122"/>
              <a:cs typeface="Liberation Serif" panose="02020603050405020304" charset="0"/>
            </a:endParaRPr>
          </a:p>
          <a:p>
            <a:pPr eaLnBrk="1" hangingPunct="1"/>
            <a:r>
              <a:rPr lang=""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i</a:t>
            </a:r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.Apply for exhibition and view winners</a:t>
            </a:r>
            <a:endParaRPr sz="2400" dirty="0">
              <a:solidFill>
                <a:schemeClr val="bg1"/>
              </a:solidFill>
              <a:latin typeface="Liberation Serif" panose="02020603050405020304" charset="0"/>
              <a:ea typeface="微软雅黑" panose="020B0503020204020204" pitchFamily="34" charset="-122"/>
              <a:cs typeface="Liberation Serif" panose="02020603050405020304" charset="0"/>
            </a:endParaRPr>
          </a:p>
        </p:txBody>
      </p:sp>
    </p:spTree>
  </p:cSld>
  <p:clrMapOvr>
    <a:masterClrMapping/>
  </p:clrMapOvr>
  <p:transition spd="slow" advClick="0" advTm="300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94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 1"/>
          <p:cNvSpPr txBox="1"/>
          <p:nvPr/>
        </p:nvSpPr>
        <p:spPr>
          <a:xfrm>
            <a:off x="347663" y="219075"/>
            <a:ext cx="2794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" altLang="en-US" sz="3200" b="1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3. USER</a:t>
            </a:r>
          </a:p>
        </p:txBody>
      </p:sp>
      <p:grpSp>
        <p:nvGrpSpPr>
          <p:cNvPr id="96" name="组合 2"/>
          <p:cNvGrpSpPr/>
          <p:nvPr/>
        </p:nvGrpSpPr>
        <p:grpSpPr>
          <a:xfrm>
            <a:off x="1211263" y="2592388"/>
            <a:ext cx="1873250" cy="1924050"/>
            <a:chOff x="1737990" y="2592026"/>
            <a:chExt cx="1392804" cy="1431256"/>
          </a:xfrm>
        </p:grpSpPr>
        <p:grpSp>
          <p:nvGrpSpPr>
            <p:cNvPr id="97" name="组合 3"/>
            <p:cNvGrpSpPr/>
            <p:nvPr/>
          </p:nvGrpSpPr>
          <p:grpSpPr>
            <a:xfrm>
              <a:off x="1737990" y="2592026"/>
              <a:ext cx="1392804" cy="1431256"/>
              <a:chOff x="5576510" y="968753"/>
              <a:chExt cx="1884994" cy="1884995"/>
            </a:xfrm>
          </p:grpSpPr>
          <p:sp>
            <p:nvSpPr>
              <p:cNvPr id="1048720" name="椭圆 5"/>
              <p:cNvSpPr/>
              <p:nvPr/>
            </p:nvSpPr>
            <p:spPr>
              <a:xfrm>
                <a:off x="5576510" y="968754"/>
                <a:ext cx="1884994" cy="1884994"/>
              </a:xfrm>
              <a:prstGeom prst="ellipse">
                <a:avLst/>
              </a:prstGeom>
              <a:noFill/>
              <a:ln w="28575">
                <a:gradFill>
                  <a:gsLst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  <a:gs pos="100000">
                      <a:srgbClr val="858585">
                        <a:alpha val="42000"/>
                      </a:srgbClr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48721" name="任意多边形 6"/>
              <p:cNvSpPr/>
              <p:nvPr/>
            </p:nvSpPr>
            <p:spPr>
              <a:xfrm>
                <a:off x="5602612" y="968753"/>
                <a:ext cx="1702993" cy="1440334"/>
              </a:xfrm>
              <a:custGeom>
                <a:avLst/>
                <a:gdLst>
                  <a:gd name="connsiteX0" fmla="*/ 942497 w 1702993"/>
                  <a:gd name="connsiteY0" fmla="*/ 0 h 1440334"/>
                  <a:gd name="connsiteX1" fmla="*/ 1608943 w 1702993"/>
                  <a:gd name="connsiteY1" fmla="*/ 276051 h 1440334"/>
                  <a:gd name="connsiteX2" fmla="*/ 1702993 w 1702993"/>
                  <a:gd name="connsiteY2" fmla="*/ 390040 h 1440334"/>
                  <a:gd name="connsiteX3" fmla="*/ 1456630 w 1702993"/>
                  <a:gd name="connsiteY3" fmla="*/ 499396 h 1440334"/>
                  <a:gd name="connsiteX4" fmla="*/ 214073 w 1702993"/>
                  <a:gd name="connsiteY4" fmla="*/ 1352754 h 1440334"/>
                  <a:gd name="connsiteX5" fmla="*/ 143272 w 1702993"/>
                  <a:gd name="connsiteY5" fmla="*/ 1440334 h 1440334"/>
                  <a:gd name="connsiteX6" fmla="*/ 113755 w 1702993"/>
                  <a:gd name="connsiteY6" fmla="*/ 1391747 h 1440334"/>
                  <a:gd name="connsiteX7" fmla="*/ 0 w 1702993"/>
                  <a:gd name="connsiteY7" fmla="*/ 942497 h 1440334"/>
                  <a:gd name="connsiteX8" fmla="*/ 942497 w 1702993"/>
                  <a:gd name="connsiteY8" fmla="*/ 0 h 144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2993" h="1440334">
                    <a:moveTo>
                      <a:pt x="942497" y="0"/>
                    </a:moveTo>
                    <a:cubicBezTo>
                      <a:pt x="1202761" y="0"/>
                      <a:pt x="1438385" y="105493"/>
                      <a:pt x="1608943" y="276051"/>
                    </a:cubicBezTo>
                    <a:lnTo>
                      <a:pt x="1702993" y="390040"/>
                    </a:lnTo>
                    <a:lnTo>
                      <a:pt x="1456630" y="499396"/>
                    </a:lnTo>
                    <a:cubicBezTo>
                      <a:pt x="929930" y="744630"/>
                      <a:pt x="519602" y="1009794"/>
                      <a:pt x="214073" y="1352754"/>
                    </a:cubicBezTo>
                    <a:lnTo>
                      <a:pt x="143272" y="1440334"/>
                    </a:lnTo>
                    <a:lnTo>
                      <a:pt x="113755" y="1391747"/>
                    </a:lnTo>
                    <a:cubicBezTo>
                      <a:pt x="41208" y="1258202"/>
                      <a:pt x="0" y="1105162"/>
                      <a:pt x="0" y="942497"/>
                    </a:cubicBezTo>
                    <a:cubicBezTo>
                      <a:pt x="0" y="421970"/>
                      <a:pt x="421970" y="0"/>
                      <a:pt x="94249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bg1">
                      <a:alpha val="58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48722" name="Freeform 26"/>
            <p:cNvSpPr>
              <a:spLocks noEditPoints="1"/>
            </p:cNvSpPr>
            <p:nvPr/>
          </p:nvSpPr>
          <p:spPr>
            <a:xfrm>
              <a:off x="2105250" y="2925020"/>
              <a:ext cx="658283" cy="760637"/>
            </a:xfrm>
            <a:custGeom>
              <a:avLst/>
              <a:gdLst/>
              <a:ahLst/>
              <a:cxnLst>
                <a:cxn ang="0">
                  <a:pos x="658283" y="688802"/>
                </a:cxn>
                <a:cxn ang="0">
                  <a:pos x="464330" y="450126"/>
                </a:cxn>
                <a:cxn ang="0">
                  <a:pos x="379222" y="721244"/>
                </a:cxn>
                <a:cxn ang="0">
                  <a:pos x="352011" y="554981"/>
                </a:cxn>
                <a:cxn ang="0">
                  <a:pos x="306272" y="554981"/>
                </a:cxn>
                <a:cxn ang="0">
                  <a:pos x="279061" y="721244"/>
                </a:cxn>
                <a:cxn ang="0">
                  <a:pos x="193953" y="450126"/>
                </a:cxn>
                <a:cxn ang="0">
                  <a:pos x="0" y="688802"/>
                </a:cxn>
                <a:cxn ang="0">
                  <a:pos x="0" y="692278"/>
                </a:cxn>
                <a:cxn ang="0">
                  <a:pos x="0" y="694016"/>
                </a:cxn>
                <a:cxn ang="0">
                  <a:pos x="328852" y="754265"/>
                </a:cxn>
                <a:cxn ang="0">
                  <a:pos x="658283" y="694016"/>
                </a:cxn>
                <a:cxn ang="0">
                  <a:pos x="658283" y="692278"/>
                </a:cxn>
                <a:cxn ang="0">
                  <a:pos x="658283" y="688802"/>
                </a:cxn>
                <a:cxn ang="0">
                  <a:pos x="346221" y="471560"/>
                </a:cxn>
                <a:cxn ang="0">
                  <a:pos x="312062" y="471560"/>
                </a:cxn>
                <a:cxn ang="0">
                  <a:pos x="302799" y="475615"/>
                </a:cxn>
                <a:cxn ang="0">
                  <a:pos x="289482" y="488360"/>
                </a:cxn>
                <a:cxn ang="0">
                  <a:pos x="287167" y="504581"/>
                </a:cxn>
                <a:cxn ang="0">
                  <a:pos x="303957" y="532388"/>
                </a:cxn>
                <a:cxn ang="0">
                  <a:pos x="314957" y="538760"/>
                </a:cxn>
                <a:cxn ang="0">
                  <a:pos x="343326" y="538760"/>
                </a:cxn>
                <a:cxn ang="0">
                  <a:pos x="354326" y="532388"/>
                </a:cxn>
                <a:cxn ang="0">
                  <a:pos x="371116" y="504581"/>
                </a:cxn>
                <a:cxn ang="0">
                  <a:pos x="368801" y="488360"/>
                </a:cxn>
                <a:cxn ang="0">
                  <a:pos x="355484" y="475615"/>
                </a:cxn>
                <a:cxn ang="0">
                  <a:pos x="346221" y="471560"/>
                </a:cxn>
                <a:cxn ang="0">
                  <a:pos x="328852" y="405519"/>
                </a:cxn>
                <a:cxn ang="0">
                  <a:pos x="475909" y="188856"/>
                </a:cxn>
                <a:cxn ang="0">
                  <a:pos x="328852" y="0"/>
                </a:cxn>
                <a:cxn ang="0">
                  <a:pos x="182374" y="188856"/>
                </a:cxn>
                <a:cxn ang="0">
                  <a:pos x="328852" y="405519"/>
                </a:cxn>
              </a:cxnLst>
              <a:rect l="0" t="0" r="r" b="b"/>
              <a:pathLst>
                <a:path w="1137" h="1313">
                  <a:moveTo>
                    <a:pt x="1137" y="1189"/>
                  </a:moveTo>
                  <a:cubicBezTo>
                    <a:pt x="1137" y="1017"/>
                    <a:pt x="1000" y="853"/>
                    <a:pt x="802" y="777"/>
                  </a:cubicBezTo>
                  <a:lnTo>
                    <a:pt x="655" y="1245"/>
                  </a:lnTo>
                  <a:lnTo>
                    <a:pt x="608" y="958"/>
                  </a:lnTo>
                  <a:lnTo>
                    <a:pt x="529" y="958"/>
                  </a:lnTo>
                  <a:lnTo>
                    <a:pt x="482" y="1245"/>
                  </a:lnTo>
                  <a:lnTo>
                    <a:pt x="335" y="777"/>
                  </a:lnTo>
                  <a:cubicBezTo>
                    <a:pt x="138" y="853"/>
                    <a:pt x="0" y="1017"/>
                    <a:pt x="0" y="1189"/>
                  </a:cubicBezTo>
                  <a:cubicBezTo>
                    <a:pt x="0" y="1191"/>
                    <a:pt x="0" y="1193"/>
                    <a:pt x="0" y="1195"/>
                  </a:cubicBezTo>
                  <a:cubicBezTo>
                    <a:pt x="0" y="1196"/>
                    <a:pt x="0" y="1197"/>
                    <a:pt x="0" y="1198"/>
                  </a:cubicBezTo>
                  <a:cubicBezTo>
                    <a:pt x="0" y="1313"/>
                    <a:pt x="119" y="1302"/>
                    <a:pt x="568" y="1302"/>
                  </a:cubicBezTo>
                  <a:cubicBezTo>
                    <a:pt x="1047" y="1302"/>
                    <a:pt x="1137" y="1313"/>
                    <a:pt x="1137" y="1198"/>
                  </a:cubicBezTo>
                  <a:cubicBezTo>
                    <a:pt x="1137" y="1197"/>
                    <a:pt x="1137" y="1196"/>
                    <a:pt x="1137" y="1195"/>
                  </a:cubicBezTo>
                  <a:cubicBezTo>
                    <a:pt x="1137" y="1193"/>
                    <a:pt x="1137" y="1191"/>
                    <a:pt x="1137" y="1189"/>
                  </a:cubicBezTo>
                  <a:close/>
                  <a:moveTo>
                    <a:pt x="598" y="814"/>
                  </a:moveTo>
                  <a:lnTo>
                    <a:pt x="539" y="814"/>
                  </a:lnTo>
                  <a:cubicBezTo>
                    <a:pt x="533" y="814"/>
                    <a:pt x="527" y="816"/>
                    <a:pt x="523" y="821"/>
                  </a:cubicBezTo>
                  <a:lnTo>
                    <a:pt x="500" y="843"/>
                  </a:lnTo>
                  <a:cubicBezTo>
                    <a:pt x="493" y="851"/>
                    <a:pt x="491" y="862"/>
                    <a:pt x="496" y="871"/>
                  </a:cubicBezTo>
                  <a:lnTo>
                    <a:pt x="525" y="919"/>
                  </a:lnTo>
                  <a:cubicBezTo>
                    <a:pt x="529" y="926"/>
                    <a:pt x="536" y="930"/>
                    <a:pt x="544" y="930"/>
                  </a:cubicBezTo>
                  <a:lnTo>
                    <a:pt x="593" y="930"/>
                  </a:lnTo>
                  <a:cubicBezTo>
                    <a:pt x="601" y="930"/>
                    <a:pt x="608" y="926"/>
                    <a:pt x="612" y="919"/>
                  </a:cubicBezTo>
                  <a:lnTo>
                    <a:pt x="641" y="871"/>
                  </a:lnTo>
                  <a:cubicBezTo>
                    <a:pt x="646" y="862"/>
                    <a:pt x="644" y="851"/>
                    <a:pt x="637" y="843"/>
                  </a:cubicBezTo>
                  <a:lnTo>
                    <a:pt x="614" y="821"/>
                  </a:lnTo>
                  <a:cubicBezTo>
                    <a:pt x="610" y="816"/>
                    <a:pt x="604" y="814"/>
                    <a:pt x="598" y="814"/>
                  </a:cubicBezTo>
                  <a:close/>
                  <a:moveTo>
                    <a:pt x="568" y="700"/>
                  </a:moveTo>
                  <a:cubicBezTo>
                    <a:pt x="708" y="700"/>
                    <a:pt x="822" y="506"/>
                    <a:pt x="822" y="326"/>
                  </a:cubicBezTo>
                  <a:cubicBezTo>
                    <a:pt x="822" y="146"/>
                    <a:pt x="708" y="0"/>
                    <a:pt x="568" y="0"/>
                  </a:cubicBezTo>
                  <a:cubicBezTo>
                    <a:pt x="429" y="0"/>
                    <a:pt x="315" y="146"/>
                    <a:pt x="315" y="326"/>
                  </a:cubicBezTo>
                  <a:cubicBezTo>
                    <a:pt x="315" y="506"/>
                    <a:pt x="429" y="700"/>
                    <a:pt x="568" y="70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8" name="组合 7"/>
          <p:cNvGrpSpPr/>
          <p:nvPr/>
        </p:nvGrpSpPr>
        <p:grpSpPr>
          <a:xfrm>
            <a:off x="3776980" y="1078230"/>
            <a:ext cx="8238490" cy="5076190"/>
            <a:chOff x="795525" y="1444752"/>
            <a:chExt cx="10533891" cy="4773168"/>
          </a:xfrm>
        </p:grpSpPr>
        <p:sp>
          <p:nvSpPr>
            <p:cNvPr id="1048723" name="矩形 8"/>
            <p:cNvSpPr/>
            <p:nvPr/>
          </p:nvSpPr>
          <p:spPr>
            <a:xfrm flipH="1">
              <a:off x="795528" y="1444752"/>
              <a:ext cx="10533888" cy="4773168"/>
            </a:xfrm>
            <a:prstGeom prst="rect">
              <a:avLst/>
            </a:prstGeom>
            <a:noFill/>
            <a:ln w="28575">
              <a:gradFill>
                <a:gsLst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  <a:gs pos="100000">
                    <a:srgbClr val="858585">
                      <a:alpha val="42000"/>
                    </a:srgbClr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8724" name="任意多边形 9"/>
            <p:cNvSpPr/>
            <p:nvPr/>
          </p:nvSpPr>
          <p:spPr>
            <a:xfrm flipH="1">
              <a:off x="795525" y="1444753"/>
              <a:ext cx="10511848" cy="3064922"/>
            </a:xfrm>
            <a:custGeom>
              <a:avLst/>
              <a:gdLst>
                <a:gd name="connsiteX0" fmla="*/ 10511848 w 10511848"/>
                <a:gd name="connsiteY0" fmla="*/ 0 h 3064922"/>
                <a:gd name="connsiteX1" fmla="*/ 0 w 10511848"/>
                <a:gd name="connsiteY1" fmla="*/ 0 h 3064922"/>
                <a:gd name="connsiteX2" fmla="*/ 0 w 10511848"/>
                <a:gd name="connsiteY2" fmla="*/ 3064922 h 3064922"/>
                <a:gd name="connsiteX3" fmla="*/ 87949 w 10511848"/>
                <a:gd name="connsiteY3" fmla="*/ 3020965 h 3064922"/>
                <a:gd name="connsiteX4" fmla="*/ 6048113 w 10511848"/>
                <a:gd name="connsiteY4" fmla="*/ 1747487 h 3064922"/>
                <a:gd name="connsiteX5" fmla="*/ 10511198 w 10511848"/>
                <a:gd name="connsiteY5" fmla="*/ 1239930 h 3064922"/>
                <a:gd name="connsiteX6" fmla="*/ 10511848 w 10511848"/>
                <a:gd name="connsiteY6" fmla="*/ 1239895 h 3064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11848" h="3064922">
                  <a:moveTo>
                    <a:pt x="10511848" y="0"/>
                  </a:moveTo>
                  <a:lnTo>
                    <a:pt x="0" y="0"/>
                  </a:lnTo>
                  <a:lnTo>
                    <a:pt x="0" y="3064922"/>
                  </a:lnTo>
                  <a:lnTo>
                    <a:pt x="87949" y="3020965"/>
                  </a:lnTo>
                  <a:cubicBezTo>
                    <a:pt x="858709" y="2684075"/>
                    <a:pt x="3227310" y="2169093"/>
                    <a:pt x="6048113" y="1747487"/>
                  </a:cubicBezTo>
                  <a:cubicBezTo>
                    <a:pt x="7783991" y="1488037"/>
                    <a:pt x="9362448" y="1313073"/>
                    <a:pt x="10511198" y="1239930"/>
                  </a:cubicBezTo>
                  <a:lnTo>
                    <a:pt x="10511848" y="1239895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0"/>
                    <a:lumMod val="0"/>
                  </a:schemeClr>
                </a:gs>
                <a:gs pos="100000">
                  <a:schemeClr val="bg1">
                    <a:alpha val="5800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48725" name="文本框 10"/>
          <p:cNvSpPr txBox="1"/>
          <p:nvPr/>
        </p:nvSpPr>
        <p:spPr>
          <a:xfrm>
            <a:off x="3926840" y="1308735"/>
            <a:ext cx="773557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000">
                <a:solidFill>
                  <a:schemeClr val="bg1"/>
                </a:solidFill>
                <a:effectLst/>
                <a:latin typeface="Liberation Serif" panose="02020603050405020304" charset="0"/>
                <a:cs typeface="Liberation Serif" panose="02020603050405020304" charset="0"/>
                <a:sym typeface="+mn-ea"/>
              </a:rPr>
              <a:t>User can buy products and can access tutorials.</a:t>
            </a:r>
            <a:endParaRPr lang="en-US" altLang="en-US" sz="2000" b="1" dirty="0">
              <a:solidFill>
                <a:schemeClr val="bg1"/>
              </a:solidFill>
              <a:effectLst/>
              <a:latin typeface="Liberation Serif" panose="02020603050405020304" charset="0"/>
              <a:ea typeface="微软雅黑" panose="020B0503020204020204" pitchFamily="34" charset="-122"/>
              <a:cs typeface="Liberation Serif" panose="02020603050405020304" charset="0"/>
              <a:sym typeface="+mn-ea"/>
            </a:endParaRPr>
          </a:p>
        </p:txBody>
      </p:sp>
      <p:sp>
        <p:nvSpPr>
          <p:cNvPr id="1048726" name="文本框 11"/>
          <p:cNvSpPr txBox="1"/>
          <p:nvPr/>
        </p:nvSpPr>
        <p:spPr>
          <a:xfrm>
            <a:off x="3960813" y="2112645"/>
            <a:ext cx="7853362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a.Register</a:t>
            </a:r>
          </a:p>
          <a:p>
            <a:pPr eaLnBrk="1" hangingPunct="1"/>
            <a:r>
              <a:rPr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b.Login</a:t>
            </a:r>
          </a:p>
          <a:p>
            <a:pPr eaLnBrk="1" hangingPunct="1"/>
            <a:r>
              <a:rPr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c.View profile</a:t>
            </a:r>
          </a:p>
          <a:p>
            <a:pPr eaLnBrk="1" hangingPunct="1"/>
            <a:r>
              <a:rPr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d.View tutors and tutorials </a:t>
            </a:r>
          </a:p>
          <a:p>
            <a:pPr eaLnBrk="1" hangingPunct="1"/>
            <a:r>
              <a:rPr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e.Buy subscription package and send payment</a:t>
            </a:r>
          </a:p>
          <a:p>
            <a:pPr eaLnBrk="1" hangingPunct="1"/>
            <a:r>
              <a:rPr lang="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f.Payment Management</a:t>
            </a:r>
            <a:endParaRPr sz="2000" dirty="0">
              <a:solidFill>
                <a:schemeClr val="bg1"/>
              </a:solidFill>
              <a:latin typeface="Liberation Serif" panose="02020603050405020304" charset="0"/>
              <a:ea typeface="微软雅黑" panose="020B0503020204020204" pitchFamily="34" charset="-122"/>
              <a:cs typeface="Liberation Serif" panose="02020603050405020304" charset="0"/>
            </a:endParaRPr>
          </a:p>
          <a:p>
            <a:pPr eaLnBrk="1" hangingPunct="1"/>
            <a:r>
              <a:rPr lang="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g</a:t>
            </a:r>
            <a:r>
              <a:rPr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.View exhibition</a:t>
            </a:r>
          </a:p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            </a:t>
            </a:r>
            <a:r>
              <a:rPr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i.Buy products and add to cart</a:t>
            </a:r>
          </a:p>
          <a:p>
            <a:pPr eaLnBrk="1" hangingPunct="1"/>
            <a:r>
              <a:rPr lang="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h</a:t>
            </a:r>
            <a:r>
              <a:rPr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.View seller</a:t>
            </a:r>
          </a:p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            </a:t>
            </a:r>
            <a:r>
              <a:rPr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i.Buy products and add to cart</a:t>
            </a:r>
          </a:p>
          <a:p>
            <a:pPr eaLnBrk="1" hangingPunct="1"/>
            <a:r>
              <a:rPr lang="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i</a:t>
            </a:r>
            <a:r>
              <a:rPr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.Rating</a:t>
            </a:r>
          </a:p>
          <a:p>
            <a:pPr eaLnBrk="1" hangingPunct="1"/>
            <a:r>
              <a:rPr lang="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j</a:t>
            </a:r>
            <a:r>
              <a:rPr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.Send doubt and view reply.</a:t>
            </a:r>
          </a:p>
        </p:txBody>
      </p:sp>
    </p:spTree>
  </p:cSld>
  <p:clrMapOvr>
    <a:masterClrMapping/>
  </p:clrMapOvr>
  <p:transition spd="slow" advClick="0" advTm="300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94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 1"/>
          <p:cNvSpPr txBox="1"/>
          <p:nvPr/>
        </p:nvSpPr>
        <p:spPr>
          <a:xfrm>
            <a:off x="347980" y="219075"/>
            <a:ext cx="700468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DFD </a:t>
            </a:r>
          </a:p>
        </p:txBody>
      </p:sp>
      <p:grpSp>
        <p:nvGrpSpPr>
          <p:cNvPr id="98" name="组合 7"/>
          <p:cNvGrpSpPr/>
          <p:nvPr/>
        </p:nvGrpSpPr>
        <p:grpSpPr>
          <a:xfrm>
            <a:off x="852805" y="1078230"/>
            <a:ext cx="10617835" cy="5076190"/>
            <a:chOff x="795525" y="1444752"/>
            <a:chExt cx="10533891" cy="4773168"/>
          </a:xfrm>
        </p:grpSpPr>
        <p:sp>
          <p:nvSpPr>
            <p:cNvPr id="1048723" name="矩形 8"/>
            <p:cNvSpPr/>
            <p:nvPr/>
          </p:nvSpPr>
          <p:spPr>
            <a:xfrm flipH="1">
              <a:off x="795528" y="1444752"/>
              <a:ext cx="10533888" cy="4773168"/>
            </a:xfrm>
            <a:prstGeom prst="rect">
              <a:avLst/>
            </a:prstGeom>
            <a:noFill/>
            <a:ln w="28575">
              <a:gradFill>
                <a:gsLst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  <a:gs pos="100000">
                    <a:srgbClr val="858585">
                      <a:alpha val="42000"/>
                    </a:srgbClr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8724" name="任意多边形 9"/>
            <p:cNvSpPr/>
            <p:nvPr/>
          </p:nvSpPr>
          <p:spPr>
            <a:xfrm flipH="1">
              <a:off x="795525" y="1444753"/>
              <a:ext cx="10511848" cy="3064922"/>
            </a:xfrm>
            <a:custGeom>
              <a:avLst/>
              <a:gdLst>
                <a:gd name="connsiteX0" fmla="*/ 10511848 w 10511848"/>
                <a:gd name="connsiteY0" fmla="*/ 0 h 3064922"/>
                <a:gd name="connsiteX1" fmla="*/ 0 w 10511848"/>
                <a:gd name="connsiteY1" fmla="*/ 0 h 3064922"/>
                <a:gd name="connsiteX2" fmla="*/ 0 w 10511848"/>
                <a:gd name="connsiteY2" fmla="*/ 3064922 h 3064922"/>
                <a:gd name="connsiteX3" fmla="*/ 87949 w 10511848"/>
                <a:gd name="connsiteY3" fmla="*/ 3020965 h 3064922"/>
                <a:gd name="connsiteX4" fmla="*/ 6048113 w 10511848"/>
                <a:gd name="connsiteY4" fmla="*/ 1747487 h 3064922"/>
                <a:gd name="connsiteX5" fmla="*/ 10511198 w 10511848"/>
                <a:gd name="connsiteY5" fmla="*/ 1239930 h 3064922"/>
                <a:gd name="connsiteX6" fmla="*/ 10511848 w 10511848"/>
                <a:gd name="connsiteY6" fmla="*/ 1239895 h 3064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11848" h="3064922">
                  <a:moveTo>
                    <a:pt x="10511848" y="0"/>
                  </a:moveTo>
                  <a:lnTo>
                    <a:pt x="0" y="0"/>
                  </a:lnTo>
                  <a:lnTo>
                    <a:pt x="0" y="3064922"/>
                  </a:lnTo>
                  <a:lnTo>
                    <a:pt x="87949" y="3020965"/>
                  </a:lnTo>
                  <a:cubicBezTo>
                    <a:pt x="858709" y="2684075"/>
                    <a:pt x="3227310" y="2169093"/>
                    <a:pt x="6048113" y="1747487"/>
                  </a:cubicBezTo>
                  <a:cubicBezTo>
                    <a:pt x="7783991" y="1488037"/>
                    <a:pt x="9362448" y="1313073"/>
                    <a:pt x="10511198" y="1239930"/>
                  </a:cubicBezTo>
                  <a:lnTo>
                    <a:pt x="10511848" y="1239895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0"/>
                    <a:lumMod val="0"/>
                  </a:schemeClr>
                </a:gs>
                <a:gs pos="100000">
                  <a:schemeClr val="bg1">
                    <a:alpha val="5800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48725" name="文本框 10"/>
          <p:cNvSpPr txBox="1"/>
          <p:nvPr/>
        </p:nvSpPr>
        <p:spPr>
          <a:xfrm>
            <a:off x="984885" y="1273175"/>
            <a:ext cx="773557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000" b="1" dirty="0">
                <a:solidFill>
                  <a:schemeClr val="bg1"/>
                </a:solidFill>
                <a:effectLst/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LEVEL 0</a:t>
            </a:r>
          </a:p>
        </p:txBody>
      </p:sp>
      <p:pic>
        <p:nvPicPr>
          <p:cNvPr id="4" name="Picture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61160"/>
            <a:ext cx="10058400" cy="353568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94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 1"/>
          <p:cNvSpPr txBox="1"/>
          <p:nvPr/>
        </p:nvSpPr>
        <p:spPr>
          <a:xfrm>
            <a:off x="347980" y="219075"/>
            <a:ext cx="700468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DFD </a:t>
            </a:r>
          </a:p>
        </p:txBody>
      </p:sp>
      <p:grpSp>
        <p:nvGrpSpPr>
          <p:cNvPr id="98" name="组合 7"/>
          <p:cNvGrpSpPr/>
          <p:nvPr/>
        </p:nvGrpSpPr>
        <p:grpSpPr>
          <a:xfrm>
            <a:off x="852805" y="1078230"/>
            <a:ext cx="10617835" cy="5076190"/>
            <a:chOff x="795525" y="1444752"/>
            <a:chExt cx="10533891" cy="4773168"/>
          </a:xfrm>
        </p:grpSpPr>
        <p:sp>
          <p:nvSpPr>
            <p:cNvPr id="1048723" name="矩形 8"/>
            <p:cNvSpPr/>
            <p:nvPr/>
          </p:nvSpPr>
          <p:spPr>
            <a:xfrm flipH="1">
              <a:off x="795528" y="1444752"/>
              <a:ext cx="10533888" cy="4773168"/>
            </a:xfrm>
            <a:prstGeom prst="rect">
              <a:avLst/>
            </a:prstGeom>
            <a:noFill/>
            <a:ln w="28575">
              <a:gradFill>
                <a:gsLst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  <a:gs pos="100000">
                    <a:srgbClr val="858585">
                      <a:alpha val="42000"/>
                    </a:srgbClr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8724" name="任意多边形 9"/>
            <p:cNvSpPr/>
            <p:nvPr/>
          </p:nvSpPr>
          <p:spPr>
            <a:xfrm flipH="1">
              <a:off x="795525" y="1444753"/>
              <a:ext cx="10511848" cy="3064922"/>
            </a:xfrm>
            <a:custGeom>
              <a:avLst/>
              <a:gdLst>
                <a:gd name="connsiteX0" fmla="*/ 10511848 w 10511848"/>
                <a:gd name="connsiteY0" fmla="*/ 0 h 3064922"/>
                <a:gd name="connsiteX1" fmla="*/ 0 w 10511848"/>
                <a:gd name="connsiteY1" fmla="*/ 0 h 3064922"/>
                <a:gd name="connsiteX2" fmla="*/ 0 w 10511848"/>
                <a:gd name="connsiteY2" fmla="*/ 3064922 h 3064922"/>
                <a:gd name="connsiteX3" fmla="*/ 87949 w 10511848"/>
                <a:gd name="connsiteY3" fmla="*/ 3020965 h 3064922"/>
                <a:gd name="connsiteX4" fmla="*/ 6048113 w 10511848"/>
                <a:gd name="connsiteY4" fmla="*/ 1747487 h 3064922"/>
                <a:gd name="connsiteX5" fmla="*/ 10511198 w 10511848"/>
                <a:gd name="connsiteY5" fmla="*/ 1239930 h 3064922"/>
                <a:gd name="connsiteX6" fmla="*/ 10511848 w 10511848"/>
                <a:gd name="connsiteY6" fmla="*/ 1239895 h 3064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11848" h="3064922">
                  <a:moveTo>
                    <a:pt x="10511848" y="0"/>
                  </a:moveTo>
                  <a:lnTo>
                    <a:pt x="0" y="0"/>
                  </a:lnTo>
                  <a:lnTo>
                    <a:pt x="0" y="3064922"/>
                  </a:lnTo>
                  <a:lnTo>
                    <a:pt x="87949" y="3020965"/>
                  </a:lnTo>
                  <a:cubicBezTo>
                    <a:pt x="858709" y="2684075"/>
                    <a:pt x="3227310" y="2169093"/>
                    <a:pt x="6048113" y="1747487"/>
                  </a:cubicBezTo>
                  <a:cubicBezTo>
                    <a:pt x="7783991" y="1488037"/>
                    <a:pt x="9362448" y="1313073"/>
                    <a:pt x="10511198" y="1239930"/>
                  </a:cubicBezTo>
                  <a:lnTo>
                    <a:pt x="10511848" y="1239895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0"/>
                    <a:lumMod val="0"/>
                  </a:schemeClr>
                </a:gs>
                <a:gs pos="100000">
                  <a:schemeClr val="bg1">
                    <a:alpha val="5800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48725" name="文本框 10"/>
          <p:cNvSpPr txBox="1"/>
          <p:nvPr/>
        </p:nvSpPr>
        <p:spPr>
          <a:xfrm>
            <a:off x="984885" y="1273175"/>
            <a:ext cx="773557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000" b="1" dirty="0">
                <a:solidFill>
                  <a:schemeClr val="bg1"/>
                </a:solidFill>
                <a:effectLst/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LEVEL 1</a:t>
            </a:r>
          </a:p>
        </p:txBody>
      </p:sp>
      <p:pic>
        <p:nvPicPr>
          <p:cNvPr id="2" name="Picture 1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71955"/>
            <a:ext cx="10198735" cy="425196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94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 1"/>
          <p:cNvSpPr txBox="1"/>
          <p:nvPr/>
        </p:nvSpPr>
        <p:spPr>
          <a:xfrm>
            <a:off x="347980" y="219075"/>
            <a:ext cx="700468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DFD </a:t>
            </a:r>
          </a:p>
        </p:txBody>
      </p:sp>
      <p:grpSp>
        <p:nvGrpSpPr>
          <p:cNvPr id="98" name="组合 7"/>
          <p:cNvGrpSpPr/>
          <p:nvPr/>
        </p:nvGrpSpPr>
        <p:grpSpPr>
          <a:xfrm>
            <a:off x="852805" y="1078230"/>
            <a:ext cx="10617835" cy="5076190"/>
            <a:chOff x="795525" y="1444752"/>
            <a:chExt cx="10533891" cy="4773168"/>
          </a:xfrm>
        </p:grpSpPr>
        <p:sp>
          <p:nvSpPr>
            <p:cNvPr id="1048723" name="矩形 8"/>
            <p:cNvSpPr/>
            <p:nvPr/>
          </p:nvSpPr>
          <p:spPr>
            <a:xfrm flipH="1">
              <a:off x="795528" y="1444752"/>
              <a:ext cx="10533888" cy="4773168"/>
            </a:xfrm>
            <a:prstGeom prst="rect">
              <a:avLst/>
            </a:prstGeom>
            <a:noFill/>
            <a:ln w="28575">
              <a:gradFill>
                <a:gsLst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  <a:gs pos="100000">
                    <a:srgbClr val="858585">
                      <a:alpha val="42000"/>
                    </a:srgbClr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8724" name="任意多边形 9"/>
            <p:cNvSpPr/>
            <p:nvPr/>
          </p:nvSpPr>
          <p:spPr>
            <a:xfrm flipH="1">
              <a:off x="795525" y="1444753"/>
              <a:ext cx="10511848" cy="3064922"/>
            </a:xfrm>
            <a:custGeom>
              <a:avLst/>
              <a:gdLst>
                <a:gd name="connsiteX0" fmla="*/ 10511848 w 10511848"/>
                <a:gd name="connsiteY0" fmla="*/ 0 h 3064922"/>
                <a:gd name="connsiteX1" fmla="*/ 0 w 10511848"/>
                <a:gd name="connsiteY1" fmla="*/ 0 h 3064922"/>
                <a:gd name="connsiteX2" fmla="*/ 0 w 10511848"/>
                <a:gd name="connsiteY2" fmla="*/ 3064922 h 3064922"/>
                <a:gd name="connsiteX3" fmla="*/ 87949 w 10511848"/>
                <a:gd name="connsiteY3" fmla="*/ 3020965 h 3064922"/>
                <a:gd name="connsiteX4" fmla="*/ 6048113 w 10511848"/>
                <a:gd name="connsiteY4" fmla="*/ 1747487 h 3064922"/>
                <a:gd name="connsiteX5" fmla="*/ 10511198 w 10511848"/>
                <a:gd name="connsiteY5" fmla="*/ 1239930 h 3064922"/>
                <a:gd name="connsiteX6" fmla="*/ 10511848 w 10511848"/>
                <a:gd name="connsiteY6" fmla="*/ 1239895 h 3064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11848" h="3064922">
                  <a:moveTo>
                    <a:pt x="10511848" y="0"/>
                  </a:moveTo>
                  <a:lnTo>
                    <a:pt x="0" y="0"/>
                  </a:lnTo>
                  <a:lnTo>
                    <a:pt x="0" y="3064922"/>
                  </a:lnTo>
                  <a:lnTo>
                    <a:pt x="87949" y="3020965"/>
                  </a:lnTo>
                  <a:cubicBezTo>
                    <a:pt x="858709" y="2684075"/>
                    <a:pt x="3227310" y="2169093"/>
                    <a:pt x="6048113" y="1747487"/>
                  </a:cubicBezTo>
                  <a:cubicBezTo>
                    <a:pt x="7783991" y="1488037"/>
                    <a:pt x="9362448" y="1313073"/>
                    <a:pt x="10511198" y="1239930"/>
                  </a:cubicBezTo>
                  <a:lnTo>
                    <a:pt x="10511848" y="1239895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0"/>
                    <a:lumMod val="0"/>
                  </a:schemeClr>
                </a:gs>
                <a:gs pos="100000">
                  <a:schemeClr val="bg1">
                    <a:alpha val="5800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48725" name="文本框 10"/>
          <p:cNvSpPr txBox="1"/>
          <p:nvPr/>
        </p:nvSpPr>
        <p:spPr>
          <a:xfrm>
            <a:off x="984885" y="1273175"/>
            <a:ext cx="773557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000" b="1" dirty="0">
                <a:solidFill>
                  <a:schemeClr val="bg1"/>
                </a:solidFill>
                <a:effectLst/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LEVEL 2</a:t>
            </a:r>
          </a:p>
        </p:txBody>
      </p:sp>
      <p:pic>
        <p:nvPicPr>
          <p:cNvPr id="2" name="Picture 1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71955"/>
            <a:ext cx="10198735" cy="425767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94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 1"/>
          <p:cNvSpPr txBox="1"/>
          <p:nvPr/>
        </p:nvSpPr>
        <p:spPr>
          <a:xfrm>
            <a:off x="347980" y="219075"/>
            <a:ext cx="700468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DFD </a:t>
            </a:r>
          </a:p>
        </p:txBody>
      </p:sp>
      <p:grpSp>
        <p:nvGrpSpPr>
          <p:cNvPr id="98" name="组合 7"/>
          <p:cNvGrpSpPr/>
          <p:nvPr/>
        </p:nvGrpSpPr>
        <p:grpSpPr>
          <a:xfrm>
            <a:off x="852805" y="1078230"/>
            <a:ext cx="10617835" cy="5076190"/>
            <a:chOff x="795525" y="1444752"/>
            <a:chExt cx="10533891" cy="4773168"/>
          </a:xfrm>
        </p:grpSpPr>
        <p:sp>
          <p:nvSpPr>
            <p:cNvPr id="1048723" name="矩形 8"/>
            <p:cNvSpPr/>
            <p:nvPr/>
          </p:nvSpPr>
          <p:spPr>
            <a:xfrm flipH="1">
              <a:off x="795528" y="1444752"/>
              <a:ext cx="10533888" cy="4773168"/>
            </a:xfrm>
            <a:prstGeom prst="rect">
              <a:avLst/>
            </a:prstGeom>
            <a:noFill/>
            <a:ln w="28575">
              <a:gradFill>
                <a:gsLst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  <a:gs pos="100000">
                    <a:srgbClr val="858585">
                      <a:alpha val="42000"/>
                    </a:srgbClr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8724" name="任意多边形 9"/>
            <p:cNvSpPr/>
            <p:nvPr/>
          </p:nvSpPr>
          <p:spPr>
            <a:xfrm flipH="1">
              <a:off x="795525" y="1444753"/>
              <a:ext cx="10511848" cy="3064922"/>
            </a:xfrm>
            <a:custGeom>
              <a:avLst/>
              <a:gdLst>
                <a:gd name="connsiteX0" fmla="*/ 10511848 w 10511848"/>
                <a:gd name="connsiteY0" fmla="*/ 0 h 3064922"/>
                <a:gd name="connsiteX1" fmla="*/ 0 w 10511848"/>
                <a:gd name="connsiteY1" fmla="*/ 0 h 3064922"/>
                <a:gd name="connsiteX2" fmla="*/ 0 w 10511848"/>
                <a:gd name="connsiteY2" fmla="*/ 3064922 h 3064922"/>
                <a:gd name="connsiteX3" fmla="*/ 87949 w 10511848"/>
                <a:gd name="connsiteY3" fmla="*/ 3020965 h 3064922"/>
                <a:gd name="connsiteX4" fmla="*/ 6048113 w 10511848"/>
                <a:gd name="connsiteY4" fmla="*/ 1747487 h 3064922"/>
                <a:gd name="connsiteX5" fmla="*/ 10511198 w 10511848"/>
                <a:gd name="connsiteY5" fmla="*/ 1239930 h 3064922"/>
                <a:gd name="connsiteX6" fmla="*/ 10511848 w 10511848"/>
                <a:gd name="connsiteY6" fmla="*/ 1239895 h 3064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11848" h="3064922">
                  <a:moveTo>
                    <a:pt x="10511848" y="0"/>
                  </a:moveTo>
                  <a:lnTo>
                    <a:pt x="0" y="0"/>
                  </a:lnTo>
                  <a:lnTo>
                    <a:pt x="0" y="3064922"/>
                  </a:lnTo>
                  <a:lnTo>
                    <a:pt x="87949" y="3020965"/>
                  </a:lnTo>
                  <a:cubicBezTo>
                    <a:pt x="858709" y="2684075"/>
                    <a:pt x="3227310" y="2169093"/>
                    <a:pt x="6048113" y="1747487"/>
                  </a:cubicBezTo>
                  <a:cubicBezTo>
                    <a:pt x="7783991" y="1488037"/>
                    <a:pt x="9362448" y="1313073"/>
                    <a:pt x="10511198" y="1239930"/>
                  </a:cubicBezTo>
                  <a:lnTo>
                    <a:pt x="10511848" y="1239895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0"/>
                    <a:lumMod val="0"/>
                  </a:schemeClr>
                </a:gs>
                <a:gs pos="100000">
                  <a:schemeClr val="bg1">
                    <a:alpha val="5800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48725" name="文本框 10"/>
          <p:cNvSpPr txBox="1"/>
          <p:nvPr/>
        </p:nvSpPr>
        <p:spPr>
          <a:xfrm>
            <a:off x="984885" y="1273175"/>
            <a:ext cx="773557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000" b="1" dirty="0">
                <a:solidFill>
                  <a:schemeClr val="bg1"/>
                </a:solidFill>
                <a:effectLst/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LEVEL 3</a:t>
            </a:r>
          </a:p>
        </p:txBody>
      </p:sp>
      <p:pic>
        <p:nvPicPr>
          <p:cNvPr id="2" name="Picture 1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71955"/>
            <a:ext cx="10058400" cy="422783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94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 1"/>
          <p:cNvSpPr txBox="1"/>
          <p:nvPr/>
        </p:nvSpPr>
        <p:spPr>
          <a:xfrm>
            <a:off x="347980" y="219075"/>
            <a:ext cx="700468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" altLang="en-US" sz="3200" b="1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USECASE DIAGRAM</a:t>
            </a:r>
          </a:p>
        </p:txBody>
      </p:sp>
      <p:grpSp>
        <p:nvGrpSpPr>
          <p:cNvPr id="98" name="组合 7"/>
          <p:cNvGrpSpPr/>
          <p:nvPr/>
        </p:nvGrpSpPr>
        <p:grpSpPr>
          <a:xfrm>
            <a:off x="852805" y="1078230"/>
            <a:ext cx="10617835" cy="5076190"/>
            <a:chOff x="795525" y="1444752"/>
            <a:chExt cx="10533891" cy="4773168"/>
          </a:xfrm>
        </p:grpSpPr>
        <p:sp>
          <p:nvSpPr>
            <p:cNvPr id="1048723" name="矩形 8"/>
            <p:cNvSpPr/>
            <p:nvPr/>
          </p:nvSpPr>
          <p:spPr>
            <a:xfrm flipH="1">
              <a:off x="795528" y="1444752"/>
              <a:ext cx="10533888" cy="4773168"/>
            </a:xfrm>
            <a:prstGeom prst="rect">
              <a:avLst/>
            </a:prstGeom>
            <a:noFill/>
            <a:ln w="28575">
              <a:gradFill>
                <a:gsLst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  <a:gs pos="100000">
                    <a:srgbClr val="858585">
                      <a:alpha val="42000"/>
                    </a:srgbClr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8724" name="任意多边形 9"/>
            <p:cNvSpPr/>
            <p:nvPr/>
          </p:nvSpPr>
          <p:spPr>
            <a:xfrm flipH="1">
              <a:off x="795525" y="1444753"/>
              <a:ext cx="10511848" cy="3064922"/>
            </a:xfrm>
            <a:custGeom>
              <a:avLst/>
              <a:gdLst>
                <a:gd name="connsiteX0" fmla="*/ 10511848 w 10511848"/>
                <a:gd name="connsiteY0" fmla="*/ 0 h 3064922"/>
                <a:gd name="connsiteX1" fmla="*/ 0 w 10511848"/>
                <a:gd name="connsiteY1" fmla="*/ 0 h 3064922"/>
                <a:gd name="connsiteX2" fmla="*/ 0 w 10511848"/>
                <a:gd name="connsiteY2" fmla="*/ 3064922 h 3064922"/>
                <a:gd name="connsiteX3" fmla="*/ 87949 w 10511848"/>
                <a:gd name="connsiteY3" fmla="*/ 3020965 h 3064922"/>
                <a:gd name="connsiteX4" fmla="*/ 6048113 w 10511848"/>
                <a:gd name="connsiteY4" fmla="*/ 1747487 h 3064922"/>
                <a:gd name="connsiteX5" fmla="*/ 10511198 w 10511848"/>
                <a:gd name="connsiteY5" fmla="*/ 1239930 h 3064922"/>
                <a:gd name="connsiteX6" fmla="*/ 10511848 w 10511848"/>
                <a:gd name="connsiteY6" fmla="*/ 1239895 h 3064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11848" h="3064922">
                  <a:moveTo>
                    <a:pt x="10511848" y="0"/>
                  </a:moveTo>
                  <a:lnTo>
                    <a:pt x="0" y="0"/>
                  </a:lnTo>
                  <a:lnTo>
                    <a:pt x="0" y="3064922"/>
                  </a:lnTo>
                  <a:lnTo>
                    <a:pt x="87949" y="3020965"/>
                  </a:lnTo>
                  <a:cubicBezTo>
                    <a:pt x="858709" y="2684075"/>
                    <a:pt x="3227310" y="2169093"/>
                    <a:pt x="6048113" y="1747487"/>
                  </a:cubicBezTo>
                  <a:cubicBezTo>
                    <a:pt x="7783991" y="1488037"/>
                    <a:pt x="9362448" y="1313073"/>
                    <a:pt x="10511198" y="1239930"/>
                  </a:cubicBezTo>
                  <a:lnTo>
                    <a:pt x="10511848" y="1239895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0"/>
                    <a:lumMod val="0"/>
                  </a:schemeClr>
                </a:gs>
                <a:gs pos="100000">
                  <a:schemeClr val="bg1">
                    <a:alpha val="5800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2" name="Picture 0" descr="/home/user/Desktop/5.jpg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08835" y="1232535"/>
            <a:ext cx="8281670" cy="478028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94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文本框 1"/>
          <p:cNvSpPr txBox="1"/>
          <p:nvPr/>
        </p:nvSpPr>
        <p:spPr>
          <a:xfrm>
            <a:off x="347980" y="219075"/>
            <a:ext cx="637095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PROBLEM STATEMENT</a:t>
            </a:r>
          </a:p>
        </p:txBody>
      </p:sp>
      <p:grpSp>
        <p:nvGrpSpPr>
          <p:cNvPr id="63" name="组合 2"/>
          <p:cNvGrpSpPr/>
          <p:nvPr/>
        </p:nvGrpSpPr>
        <p:grpSpPr>
          <a:xfrm>
            <a:off x="0" y="1724025"/>
            <a:ext cx="3238667" cy="977900"/>
            <a:chOff x="0" y="1813581"/>
            <a:chExt cx="3947110" cy="978408"/>
          </a:xfrm>
        </p:grpSpPr>
        <p:sp>
          <p:nvSpPr>
            <p:cNvPr id="1048635" name="右箭头 3"/>
            <p:cNvSpPr/>
            <p:nvPr/>
          </p:nvSpPr>
          <p:spPr>
            <a:xfrm>
              <a:off x="0" y="1813581"/>
              <a:ext cx="3947110" cy="978408"/>
            </a:xfrm>
            <a:prstGeom prst="rightArrow">
              <a:avLst>
                <a:gd name="adj1" fmla="val 50000"/>
                <a:gd name="adj2" fmla="val 49065"/>
              </a:avLst>
            </a:prstGeom>
            <a:noFill/>
            <a:ln w="28575">
              <a:gradFill>
                <a:gsLst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  <a:gs pos="100000">
                    <a:srgbClr val="858585">
                      <a:alpha val="42000"/>
                    </a:srgbClr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8636" name="任意多边形 4"/>
            <p:cNvSpPr/>
            <p:nvPr/>
          </p:nvSpPr>
          <p:spPr>
            <a:xfrm>
              <a:off x="1260688" y="1813581"/>
              <a:ext cx="2685444" cy="978408"/>
            </a:xfrm>
            <a:custGeom>
              <a:avLst/>
              <a:gdLst>
                <a:gd name="connsiteX0" fmla="*/ 1839214 w 2319270"/>
                <a:gd name="connsiteY0" fmla="*/ 0 h 978408"/>
                <a:gd name="connsiteX1" fmla="*/ 2319270 w 2319270"/>
                <a:gd name="connsiteY1" fmla="*/ 489204 h 978408"/>
                <a:gd name="connsiteX2" fmla="*/ 1839214 w 2319270"/>
                <a:gd name="connsiteY2" fmla="*/ 978408 h 978408"/>
                <a:gd name="connsiteX3" fmla="*/ 1839214 w 2319270"/>
                <a:gd name="connsiteY3" fmla="*/ 733806 h 978408"/>
                <a:gd name="connsiteX4" fmla="*/ 1166114 w 2319270"/>
                <a:gd name="connsiteY4" fmla="*/ 733806 h 978408"/>
                <a:gd name="connsiteX5" fmla="*/ 1112318 w 2319270"/>
                <a:gd name="connsiteY5" fmla="*/ 687059 h 978408"/>
                <a:gd name="connsiteX6" fmla="*/ 235477 w 2319270"/>
                <a:gd name="connsiteY6" fmla="*/ 300992 h 978408"/>
                <a:gd name="connsiteX7" fmla="*/ 0 w 2319270"/>
                <a:gd name="connsiteY7" fmla="*/ 244602 h 978408"/>
                <a:gd name="connsiteX8" fmla="*/ 1839214 w 2319270"/>
                <a:gd name="connsiteY8" fmla="*/ 244602 h 97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19270" h="978408">
                  <a:moveTo>
                    <a:pt x="1839214" y="0"/>
                  </a:moveTo>
                  <a:lnTo>
                    <a:pt x="2319270" y="489204"/>
                  </a:lnTo>
                  <a:lnTo>
                    <a:pt x="1839214" y="978408"/>
                  </a:lnTo>
                  <a:lnTo>
                    <a:pt x="1839214" y="733806"/>
                  </a:lnTo>
                  <a:lnTo>
                    <a:pt x="1166114" y="733806"/>
                  </a:lnTo>
                  <a:lnTo>
                    <a:pt x="1112318" y="687059"/>
                  </a:lnTo>
                  <a:cubicBezTo>
                    <a:pt x="904000" y="538780"/>
                    <a:pt x="599798" y="403992"/>
                    <a:pt x="235477" y="300992"/>
                  </a:cubicBezTo>
                  <a:lnTo>
                    <a:pt x="0" y="244602"/>
                  </a:lnTo>
                  <a:lnTo>
                    <a:pt x="1839214" y="24460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0"/>
                    <a:lumMod val="0"/>
                  </a:schemeClr>
                </a:gs>
                <a:gs pos="100000">
                  <a:schemeClr val="bg1">
                    <a:alpha val="5800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64" name="组合 5"/>
          <p:cNvGrpSpPr/>
          <p:nvPr/>
        </p:nvGrpSpPr>
        <p:grpSpPr>
          <a:xfrm>
            <a:off x="-635" y="2900680"/>
            <a:ext cx="4114800" cy="1508125"/>
            <a:chOff x="0" y="1813581"/>
            <a:chExt cx="3947110" cy="978408"/>
          </a:xfrm>
        </p:grpSpPr>
        <p:sp>
          <p:nvSpPr>
            <p:cNvPr id="1048637" name="右箭头 6"/>
            <p:cNvSpPr/>
            <p:nvPr/>
          </p:nvSpPr>
          <p:spPr>
            <a:xfrm>
              <a:off x="0" y="1813581"/>
              <a:ext cx="3947110" cy="978408"/>
            </a:xfrm>
            <a:prstGeom prst="rightArrow">
              <a:avLst>
                <a:gd name="adj1" fmla="val 50000"/>
                <a:gd name="adj2" fmla="val 49065"/>
              </a:avLst>
            </a:prstGeom>
            <a:noFill/>
            <a:ln w="28575">
              <a:gradFill>
                <a:gsLst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  <a:gs pos="100000">
                    <a:srgbClr val="858585">
                      <a:alpha val="42000"/>
                    </a:srgbClr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8638" name="任意多边形 7"/>
            <p:cNvSpPr/>
            <p:nvPr/>
          </p:nvSpPr>
          <p:spPr>
            <a:xfrm>
              <a:off x="536636" y="1813581"/>
              <a:ext cx="3410474" cy="978408"/>
            </a:xfrm>
            <a:custGeom>
              <a:avLst/>
              <a:gdLst>
                <a:gd name="connsiteX0" fmla="*/ 1839214 w 2319270"/>
                <a:gd name="connsiteY0" fmla="*/ 0 h 978408"/>
                <a:gd name="connsiteX1" fmla="*/ 2319270 w 2319270"/>
                <a:gd name="connsiteY1" fmla="*/ 489204 h 978408"/>
                <a:gd name="connsiteX2" fmla="*/ 1839214 w 2319270"/>
                <a:gd name="connsiteY2" fmla="*/ 978408 h 978408"/>
                <a:gd name="connsiteX3" fmla="*/ 1839214 w 2319270"/>
                <a:gd name="connsiteY3" fmla="*/ 733806 h 978408"/>
                <a:gd name="connsiteX4" fmla="*/ 1166114 w 2319270"/>
                <a:gd name="connsiteY4" fmla="*/ 733806 h 978408"/>
                <a:gd name="connsiteX5" fmla="*/ 1112318 w 2319270"/>
                <a:gd name="connsiteY5" fmla="*/ 687059 h 978408"/>
                <a:gd name="connsiteX6" fmla="*/ 235477 w 2319270"/>
                <a:gd name="connsiteY6" fmla="*/ 300992 h 978408"/>
                <a:gd name="connsiteX7" fmla="*/ 0 w 2319270"/>
                <a:gd name="connsiteY7" fmla="*/ 244602 h 978408"/>
                <a:gd name="connsiteX8" fmla="*/ 1839214 w 2319270"/>
                <a:gd name="connsiteY8" fmla="*/ 244602 h 97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19270" h="978408">
                  <a:moveTo>
                    <a:pt x="1839214" y="0"/>
                  </a:moveTo>
                  <a:lnTo>
                    <a:pt x="2319270" y="489204"/>
                  </a:lnTo>
                  <a:lnTo>
                    <a:pt x="1839214" y="978408"/>
                  </a:lnTo>
                  <a:lnTo>
                    <a:pt x="1839214" y="733806"/>
                  </a:lnTo>
                  <a:lnTo>
                    <a:pt x="1166114" y="733806"/>
                  </a:lnTo>
                  <a:lnTo>
                    <a:pt x="1112318" y="687059"/>
                  </a:lnTo>
                  <a:cubicBezTo>
                    <a:pt x="904000" y="538780"/>
                    <a:pt x="599798" y="403992"/>
                    <a:pt x="235477" y="300992"/>
                  </a:cubicBezTo>
                  <a:lnTo>
                    <a:pt x="0" y="244602"/>
                  </a:lnTo>
                  <a:lnTo>
                    <a:pt x="1839214" y="24460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0"/>
                    <a:lumMod val="0"/>
                  </a:schemeClr>
                </a:gs>
                <a:gs pos="100000">
                  <a:schemeClr val="bg1">
                    <a:alpha val="5800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65" name="组合 8"/>
          <p:cNvGrpSpPr/>
          <p:nvPr/>
        </p:nvGrpSpPr>
        <p:grpSpPr>
          <a:xfrm>
            <a:off x="0" y="4848860"/>
            <a:ext cx="3238500" cy="1160780"/>
            <a:chOff x="0" y="1813581"/>
            <a:chExt cx="3947110" cy="978408"/>
          </a:xfrm>
        </p:grpSpPr>
        <p:sp>
          <p:nvSpPr>
            <p:cNvPr id="1048639" name="右箭头 9"/>
            <p:cNvSpPr/>
            <p:nvPr/>
          </p:nvSpPr>
          <p:spPr>
            <a:xfrm>
              <a:off x="0" y="1813581"/>
              <a:ext cx="3947110" cy="978408"/>
            </a:xfrm>
            <a:prstGeom prst="rightArrow">
              <a:avLst>
                <a:gd name="adj1" fmla="val 50000"/>
                <a:gd name="adj2" fmla="val 49065"/>
              </a:avLst>
            </a:prstGeom>
            <a:noFill/>
            <a:ln w="28575">
              <a:gradFill>
                <a:gsLst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  <a:gs pos="100000">
                    <a:srgbClr val="858585">
                      <a:alpha val="42000"/>
                    </a:srgbClr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8640" name="任意多边形 10"/>
            <p:cNvSpPr/>
            <p:nvPr/>
          </p:nvSpPr>
          <p:spPr>
            <a:xfrm>
              <a:off x="681070" y="1813581"/>
              <a:ext cx="3266040" cy="978408"/>
            </a:xfrm>
            <a:custGeom>
              <a:avLst/>
              <a:gdLst>
                <a:gd name="connsiteX0" fmla="*/ 1839214 w 2319270"/>
                <a:gd name="connsiteY0" fmla="*/ 0 h 978408"/>
                <a:gd name="connsiteX1" fmla="*/ 2319270 w 2319270"/>
                <a:gd name="connsiteY1" fmla="*/ 489204 h 978408"/>
                <a:gd name="connsiteX2" fmla="*/ 1839214 w 2319270"/>
                <a:gd name="connsiteY2" fmla="*/ 978408 h 978408"/>
                <a:gd name="connsiteX3" fmla="*/ 1839214 w 2319270"/>
                <a:gd name="connsiteY3" fmla="*/ 733806 h 978408"/>
                <a:gd name="connsiteX4" fmla="*/ 1166114 w 2319270"/>
                <a:gd name="connsiteY4" fmla="*/ 733806 h 978408"/>
                <a:gd name="connsiteX5" fmla="*/ 1112318 w 2319270"/>
                <a:gd name="connsiteY5" fmla="*/ 687059 h 978408"/>
                <a:gd name="connsiteX6" fmla="*/ 235477 w 2319270"/>
                <a:gd name="connsiteY6" fmla="*/ 300992 h 978408"/>
                <a:gd name="connsiteX7" fmla="*/ 0 w 2319270"/>
                <a:gd name="connsiteY7" fmla="*/ 244602 h 978408"/>
                <a:gd name="connsiteX8" fmla="*/ 1839214 w 2319270"/>
                <a:gd name="connsiteY8" fmla="*/ 244602 h 97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19270" h="978408">
                  <a:moveTo>
                    <a:pt x="1839214" y="0"/>
                  </a:moveTo>
                  <a:lnTo>
                    <a:pt x="2319270" y="489204"/>
                  </a:lnTo>
                  <a:lnTo>
                    <a:pt x="1839214" y="978408"/>
                  </a:lnTo>
                  <a:lnTo>
                    <a:pt x="1839214" y="733806"/>
                  </a:lnTo>
                  <a:lnTo>
                    <a:pt x="1166114" y="733806"/>
                  </a:lnTo>
                  <a:lnTo>
                    <a:pt x="1112318" y="687059"/>
                  </a:lnTo>
                  <a:cubicBezTo>
                    <a:pt x="904000" y="538780"/>
                    <a:pt x="599798" y="403992"/>
                    <a:pt x="235477" y="300992"/>
                  </a:cubicBezTo>
                  <a:lnTo>
                    <a:pt x="0" y="244602"/>
                  </a:lnTo>
                  <a:lnTo>
                    <a:pt x="1839214" y="24460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0"/>
                    <a:lumMod val="0"/>
                  </a:schemeClr>
                </a:gs>
                <a:gs pos="100000">
                  <a:schemeClr val="bg1">
                    <a:alpha val="5800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48642" name="TextBox 35"/>
          <p:cNvSpPr txBox="1"/>
          <p:nvPr/>
        </p:nvSpPr>
        <p:spPr>
          <a:xfrm>
            <a:off x="4633595" y="1551940"/>
            <a:ext cx="716661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en-US" sz="2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eration Serif" panose="02020603050405020304" charset="0"/>
                <a:cs typeface="Liberation Serif" panose="02020603050405020304" charset="0"/>
                <a:sym typeface="+mn-ea"/>
              </a:rPr>
              <a:t>The project work entitled, “CRAFTIFY” is a</a:t>
            </a:r>
            <a:r>
              <a:rPr lang="en-US" altLang="en-US" sz="2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eration Serif" panose="02020603050405020304" charset="0"/>
                <a:cs typeface="Liberation Serif" panose="02020603050405020304" charset="0"/>
                <a:sym typeface="+mn-ea"/>
              </a:rPr>
              <a:t>n Ecommerce Business </a:t>
            </a:r>
            <a:r>
              <a:rPr lang="en-US" sz="2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eration Serif" panose="02020603050405020304" charset="0"/>
                <a:cs typeface="Liberation Serif" panose="02020603050405020304" charset="0"/>
                <a:sym typeface="+mn-ea"/>
              </a:rPr>
              <a:t> Application to</a:t>
            </a:r>
            <a:r>
              <a:rPr lang="en-US" altLang="en-US" sz="2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eration Serif" panose="02020603050405020304" charset="0"/>
                <a:cs typeface="Liberation Serif" panose="02020603050405020304" charset="0"/>
                <a:sym typeface="+mn-ea"/>
              </a:rPr>
              <a:t> </a:t>
            </a:r>
            <a:r>
              <a:rPr lang="en-US" sz="2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eration Serif" panose="02020603050405020304" charset="0"/>
                <a:cs typeface="Liberation Serif" panose="02020603050405020304" charset="0"/>
                <a:sym typeface="+mn-ea"/>
              </a:rPr>
              <a:t>support sellers and customers for selling and buying of craft products as well as the accessories.</a:t>
            </a:r>
            <a:endParaRPr lang="en-US" altLang="en-US" sz="20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iberation Serif" panose="02020603050405020304" charset="0"/>
              <a:ea typeface="微软雅黑" panose="020B0503020204020204" pitchFamily="34" charset="-122"/>
              <a:cs typeface="Liberation Serif" panose="02020603050405020304" charset="0"/>
              <a:sym typeface="+mn-ea"/>
            </a:endParaRPr>
          </a:p>
          <a:p>
            <a:pPr algn="just" eaLnBrk="1" hangingPunct="1"/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44" name="TextBox 35"/>
          <p:cNvSpPr txBox="1"/>
          <p:nvPr/>
        </p:nvSpPr>
        <p:spPr>
          <a:xfrm>
            <a:off x="4632960" y="3007360"/>
            <a:ext cx="7167245" cy="1599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en-US" altLang="en-US" sz="2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eration Serif" panose="02020603050405020304" charset="0"/>
                <a:cs typeface="Liberation Serif" panose="02020603050405020304" charset="0"/>
                <a:sym typeface="+mn-ea"/>
              </a:rPr>
              <a:t>The Proposed System </a:t>
            </a:r>
            <a:r>
              <a:rPr lang="en-US" sz="2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eration Serif" panose="02020603050405020304" charset="0"/>
                <a:cs typeface="Liberation Serif" panose="02020603050405020304" charset="0"/>
                <a:sym typeface="+mn-ea"/>
              </a:rPr>
              <a:t>promotes tutors for online teaching of making crafts.</a:t>
            </a:r>
            <a:r>
              <a:rPr lang="en-US" altLang="en-US" sz="2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eration Serif" panose="02020603050405020304" charset="0"/>
                <a:cs typeface="Liberation Serif" panose="02020603050405020304" charset="0"/>
                <a:sym typeface="+mn-ea"/>
              </a:rPr>
              <a:t> </a:t>
            </a:r>
            <a:r>
              <a:rPr lang="en-US" sz="2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eration Serif" panose="02020603050405020304" charset="0"/>
                <a:cs typeface="Liberation Serif" panose="02020603050405020304" charset="0"/>
                <a:sym typeface="+mn-ea"/>
              </a:rPr>
              <a:t>It also provides an opportunity for</a:t>
            </a:r>
            <a:r>
              <a:rPr lang="en-US" altLang="en-US" sz="2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eration Serif" panose="02020603050405020304" charset="0"/>
                <a:cs typeface="Liberation Serif" panose="02020603050405020304" charset="0"/>
                <a:sym typeface="+mn-ea"/>
              </a:rPr>
              <a:t> </a:t>
            </a:r>
            <a:r>
              <a:rPr lang="en-US" sz="2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eration Serif" panose="02020603050405020304" charset="0"/>
                <a:cs typeface="Liberation Serif" panose="02020603050405020304" charset="0"/>
                <a:sym typeface="+mn-ea"/>
              </a:rPr>
              <a:t>an online photo exhibition.</a:t>
            </a:r>
            <a:r>
              <a:rPr lang="en-US" altLang="en-US" sz="2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eration Serif" panose="02020603050405020304" charset="0"/>
                <a:cs typeface="Liberation Serif" panose="02020603050405020304" charset="0"/>
                <a:sym typeface="+mn-ea"/>
              </a:rPr>
              <a:t> </a:t>
            </a:r>
            <a:r>
              <a:rPr lang="en-US" sz="2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eration Serif" panose="02020603050405020304" charset="0"/>
                <a:cs typeface="Liberation Serif" panose="02020603050405020304" charset="0"/>
                <a:sym typeface="+mn-ea"/>
              </a:rPr>
              <a:t>Tutorials will be provided</a:t>
            </a:r>
            <a:r>
              <a:rPr lang="en-US" altLang="en-US" sz="2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eration Serif" panose="02020603050405020304" charset="0"/>
                <a:cs typeface="Liberation Serif" panose="02020603050405020304" charset="0"/>
                <a:sym typeface="+mn-ea"/>
              </a:rPr>
              <a:t> free for 7 days, continue to access the tutorials only after subscribe the applications </a:t>
            </a:r>
            <a:endParaRPr lang="en-US" altLang="en-US" sz="18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iberation Serif" panose="02020603050405020304" charset="0"/>
              <a:ea typeface="微软雅黑" panose="020B0503020204020204" pitchFamily="34" charset="-122"/>
              <a:cs typeface="Liberation Serif" panose="02020603050405020304" charset="0"/>
              <a:sym typeface="+mn-ea"/>
            </a:endParaRPr>
          </a:p>
          <a:p>
            <a:pPr algn="just" eaLnBrk="1" hangingPunct="1"/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46" name="TextBox 35"/>
          <p:cNvSpPr txBox="1"/>
          <p:nvPr/>
        </p:nvSpPr>
        <p:spPr>
          <a:xfrm>
            <a:off x="4632960" y="5013960"/>
            <a:ext cx="716724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en-US" altLang="en-US" sz="2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eration Serif" panose="02020603050405020304" charset="0"/>
                <a:cs typeface="Liberation Serif" panose="02020603050405020304" charset="0"/>
                <a:sym typeface="+mn-ea"/>
              </a:rPr>
              <a:t>The existing system is not efficient, and no opportunities for online tutors. There is no option for an online photo exhibition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300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94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 1"/>
          <p:cNvSpPr txBox="1"/>
          <p:nvPr/>
        </p:nvSpPr>
        <p:spPr>
          <a:xfrm>
            <a:off x="347980" y="219075"/>
            <a:ext cx="700468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" altLang="en-US" sz="3200" b="1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ER</a:t>
            </a:r>
            <a:r>
              <a:rPr lang="en-US" altLang="en-US" sz="3200" b="1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DIAGRAM</a:t>
            </a:r>
          </a:p>
        </p:txBody>
      </p:sp>
      <p:grpSp>
        <p:nvGrpSpPr>
          <p:cNvPr id="98" name="组合 7"/>
          <p:cNvGrpSpPr/>
          <p:nvPr/>
        </p:nvGrpSpPr>
        <p:grpSpPr>
          <a:xfrm>
            <a:off x="852805" y="1078230"/>
            <a:ext cx="10617835" cy="5076190"/>
            <a:chOff x="795525" y="1444752"/>
            <a:chExt cx="10533891" cy="4773168"/>
          </a:xfrm>
        </p:grpSpPr>
        <p:sp>
          <p:nvSpPr>
            <p:cNvPr id="1048723" name="矩形 8"/>
            <p:cNvSpPr/>
            <p:nvPr/>
          </p:nvSpPr>
          <p:spPr>
            <a:xfrm flipH="1">
              <a:off x="795528" y="1444752"/>
              <a:ext cx="10533888" cy="4773168"/>
            </a:xfrm>
            <a:prstGeom prst="rect">
              <a:avLst/>
            </a:prstGeom>
            <a:noFill/>
            <a:ln w="28575">
              <a:gradFill>
                <a:gsLst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  <a:gs pos="100000">
                    <a:srgbClr val="858585">
                      <a:alpha val="42000"/>
                    </a:srgbClr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8724" name="任意多边形 9"/>
            <p:cNvSpPr/>
            <p:nvPr/>
          </p:nvSpPr>
          <p:spPr>
            <a:xfrm flipH="1">
              <a:off x="795525" y="1444753"/>
              <a:ext cx="10511848" cy="3064922"/>
            </a:xfrm>
            <a:custGeom>
              <a:avLst/>
              <a:gdLst>
                <a:gd name="connsiteX0" fmla="*/ 10511848 w 10511848"/>
                <a:gd name="connsiteY0" fmla="*/ 0 h 3064922"/>
                <a:gd name="connsiteX1" fmla="*/ 0 w 10511848"/>
                <a:gd name="connsiteY1" fmla="*/ 0 h 3064922"/>
                <a:gd name="connsiteX2" fmla="*/ 0 w 10511848"/>
                <a:gd name="connsiteY2" fmla="*/ 3064922 h 3064922"/>
                <a:gd name="connsiteX3" fmla="*/ 87949 w 10511848"/>
                <a:gd name="connsiteY3" fmla="*/ 3020965 h 3064922"/>
                <a:gd name="connsiteX4" fmla="*/ 6048113 w 10511848"/>
                <a:gd name="connsiteY4" fmla="*/ 1747487 h 3064922"/>
                <a:gd name="connsiteX5" fmla="*/ 10511198 w 10511848"/>
                <a:gd name="connsiteY5" fmla="*/ 1239930 h 3064922"/>
                <a:gd name="connsiteX6" fmla="*/ 10511848 w 10511848"/>
                <a:gd name="connsiteY6" fmla="*/ 1239895 h 3064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11848" h="3064922">
                  <a:moveTo>
                    <a:pt x="10511848" y="0"/>
                  </a:moveTo>
                  <a:lnTo>
                    <a:pt x="0" y="0"/>
                  </a:lnTo>
                  <a:lnTo>
                    <a:pt x="0" y="3064922"/>
                  </a:lnTo>
                  <a:lnTo>
                    <a:pt x="87949" y="3020965"/>
                  </a:lnTo>
                  <a:cubicBezTo>
                    <a:pt x="858709" y="2684075"/>
                    <a:pt x="3227310" y="2169093"/>
                    <a:pt x="6048113" y="1747487"/>
                  </a:cubicBezTo>
                  <a:cubicBezTo>
                    <a:pt x="7783991" y="1488037"/>
                    <a:pt x="9362448" y="1313073"/>
                    <a:pt x="10511198" y="1239930"/>
                  </a:cubicBezTo>
                  <a:lnTo>
                    <a:pt x="10511848" y="1239895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0"/>
                    <a:lumMod val="0"/>
                  </a:schemeClr>
                </a:gs>
                <a:gs pos="100000">
                  <a:schemeClr val="bg1">
                    <a:alpha val="5800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2" name="Picture 0" descr="/home/user/Desktop/6.jpg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54735" y="1232535"/>
            <a:ext cx="10178415" cy="478028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94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4" name="文本框 1"/>
          <p:cNvSpPr txBox="1"/>
          <p:nvPr/>
        </p:nvSpPr>
        <p:spPr>
          <a:xfrm>
            <a:off x="347980" y="219075"/>
            <a:ext cx="536638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PROJECT PLAN</a:t>
            </a:r>
          </a:p>
        </p:txBody>
      </p:sp>
      <p:grpSp>
        <p:nvGrpSpPr>
          <p:cNvPr id="164" name="组合 7"/>
          <p:cNvGrpSpPr/>
          <p:nvPr/>
        </p:nvGrpSpPr>
        <p:grpSpPr>
          <a:xfrm>
            <a:off x="467360" y="1287145"/>
            <a:ext cx="11375390" cy="4864735"/>
            <a:chOff x="795525" y="1444752"/>
            <a:chExt cx="10533891" cy="4773168"/>
          </a:xfrm>
        </p:grpSpPr>
        <p:sp>
          <p:nvSpPr>
            <p:cNvPr id="1048878" name="矩形 8"/>
            <p:cNvSpPr/>
            <p:nvPr/>
          </p:nvSpPr>
          <p:spPr>
            <a:xfrm flipH="1">
              <a:off x="795528" y="1444752"/>
              <a:ext cx="10533888" cy="4773168"/>
            </a:xfrm>
            <a:prstGeom prst="rect">
              <a:avLst/>
            </a:prstGeom>
            <a:noFill/>
            <a:ln w="28575">
              <a:gradFill>
                <a:gsLst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  <a:gs pos="100000">
                    <a:srgbClr val="858585">
                      <a:alpha val="42000"/>
                    </a:srgbClr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8879" name="任意多边形 9"/>
            <p:cNvSpPr/>
            <p:nvPr/>
          </p:nvSpPr>
          <p:spPr>
            <a:xfrm flipH="1">
              <a:off x="795525" y="1444753"/>
              <a:ext cx="10511848" cy="3064922"/>
            </a:xfrm>
            <a:custGeom>
              <a:avLst/>
              <a:gdLst>
                <a:gd name="connsiteX0" fmla="*/ 10511848 w 10511848"/>
                <a:gd name="connsiteY0" fmla="*/ 0 h 3064922"/>
                <a:gd name="connsiteX1" fmla="*/ 0 w 10511848"/>
                <a:gd name="connsiteY1" fmla="*/ 0 h 3064922"/>
                <a:gd name="connsiteX2" fmla="*/ 0 w 10511848"/>
                <a:gd name="connsiteY2" fmla="*/ 3064922 h 3064922"/>
                <a:gd name="connsiteX3" fmla="*/ 87949 w 10511848"/>
                <a:gd name="connsiteY3" fmla="*/ 3020965 h 3064922"/>
                <a:gd name="connsiteX4" fmla="*/ 6048113 w 10511848"/>
                <a:gd name="connsiteY4" fmla="*/ 1747487 h 3064922"/>
                <a:gd name="connsiteX5" fmla="*/ 10511198 w 10511848"/>
                <a:gd name="connsiteY5" fmla="*/ 1239930 h 3064922"/>
                <a:gd name="connsiteX6" fmla="*/ 10511848 w 10511848"/>
                <a:gd name="connsiteY6" fmla="*/ 1239895 h 3064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11848" h="3064922">
                  <a:moveTo>
                    <a:pt x="10511848" y="0"/>
                  </a:moveTo>
                  <a:lnTo>
                    <a:pt x="0" y="0"/>
                  </a:lnTo>
                  <a:lnTo>
                    <a:pt x="0" y="3064922"/>
                  </a:lnTo>
                  <a:lnTo>
                    <a:pt x="87949" y="3020965"/>
                  </a:lnTo>
                  <a:cubicBezTo>
                    <a:pt x="858709" y="2684075"/>
                    <a:pt x="3227310" y="2169093"/>
                    <a:pt x="6048113" y="1747487"/>
                  </a:cubicBezTo>
                  <a:cubicBezTo>
                    <a:pt x="7783991" y="1488037"/>
                    <a:pt x="9362448" y="1313073"/>
                    <a:pt x="10511198" y="1239930"/>
                  </a:cubicBezTo>
                  <a:lnTo>
                    <a:pt x="10511848" y="1239895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0"/>
                    <a:lumMod val="0"/>
                  </a:schemeClr>
                </a:gs>
                <a:gs pos="100000">
                  <a:schemeClr val="bg1">
                    <a:alpha val="5800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1619672" y="2780928"/>
            <a:ext cx="1944216" cy="2880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852936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2022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619672" y="249289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2420888"/>
            <a:ext cx="936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Project Guide Allocation</a:t>
            </a:r>
          </a:p>
          <a:p>
            <a:r>
              <a:rPr lang="en-IN" sz="1100" dirty="0">
                <a:solidFill>
                  <a:schemeClr val="bg1"/>
                </a:solidFill>
              </a:rPr>
              <a:t>Feb1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411760" y="249289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563888" y="2780928"/>
            <a:ext cx="165618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20072" y="2780928"/>
            <a:ext cx="1728192" cy="2880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948170" y="2780665"/>
            <a:ext cx="1080135" cy="288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May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19672" y="1844824"/>
            <a:ext cx="13388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Topic Submission </a:t>
            </a:r>
          </a:p>
          <a:p>
            <a:r>
              <a:rPr lang="en-IN" sz="1100" dirty="0">
                <a:solidFill>
                  <a:schemeClr val="bg1"/>
                </a:solidFill>
              </a:rPr>
              <a:t>Feb 14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3203848" y="249289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851920" y="249289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15816" y="1844824"/>
            <a:ext cx="8322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0</a:t>
            </a:r>
            <a:r>
              <a:rPr lang="en-IN" sz="1100" baseline="30000" dirty="0">
                <a:solidFill>
                  <a:schemeClr val="bg1"/>
                </a:solidFill>
              </a:rPr>
              <a:t>th </a:t>
            </a:r>
            <a:r>
              <a:rPr lang="en-IN" sz="1100" dirty="0">
                <a:solidFill>
                  <a:schemeClr val="bg1"/>
                </a:solidFill>
              </a:rPr>
              <a:t>Review</a:t>
            </a:r>
          </a:p>
          <a:p>
            <a:r>
              <a:rPr lang="en-IN" sz="1100" dirty="0">
                <a:solidFill>
                  <a:schemeClr val="bg1"/>
                </a:solidFill>
              </a:rPr>
              <a:t>Feb 17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51920" y="2132856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1</a:t>
            </a:r>
            <a:r>
              <a:rPr lang="en-IN" sz="1100" baseline="30000" dirty="0">
                <a:solidFill>
                  <a:schemeClr val="bg1"/>
                </a:solidFill>
              </a:rPr>
              <a:t>st </a:t>
            </a:r>
            <a:r>
              <a:rPr lang="en-IN" sz="1100" dirty="0">
                <a:solidFill>
                  <a:schemeClr val="bg1"/>
                </a:solidFill>
              </a:rPr>
              <a:t>Review</a:t>
            </a:r>
          </a:p>
        </p:txBody>
      </p:sp>
      <p:sp>
        <p:nvSpPr>
          <p:cNvPr id="27" name="Isosceles Triangle 26"/>
          <p:cNvSpPr/>
          <p:nvPr/>
        </p:nvSpPr>
        <p:spPr>
          <a:xfrm>
            <a:off x="5112395" y="3068960"/>
            <a:ext cx="72008" cy="216024"/>
          </a:xfrm>
          <a:prstGeom prst="triangl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859541" y="328498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Today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7596336" y="249289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52320" y="1844824"/>
            <a:ext cx="9957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Final Review</a:t>
            </a:r>
          </a:p>
          <a:p>
            <a:r>
              <a:rPr lang="en-IN" sz="1100" dirty="0">
                <a:solidFill>
                  <a:schemeClr val="bg1"/>
                </a:solidFill>
              </a:rPr>
              <a:t>May 12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099891" y="2852936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2022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267744" y="3573016"/>
            <a:ext cx="1152128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260138" y="3515613"/>
            <a:ext cx="1152128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Topic Study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47864" y="3501008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Feb17-Mar 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43808" y="371703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419872" y="3789040"/>
            <a:ext cx="1152128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572000" y="3717032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Mar 7-Mar 12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23928" y="3933056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Coding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572000" y="4005064"/>
            <a:ext cx="1152128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724525" y="3887470"/>
            <a:ext cx="136525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Mar 13- Apr 18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724128" y="4221088"/>
            <a:ext cx="1152128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075674" y="4162415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Testing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76003" y="4147557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Apr 19- Apr 25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876256" y="4437112"/>
            <a:ext cx="1152128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649595" y="4364990"/>
            <a:ext cx="144018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Implementation</a:t>
            </a:r>
            <a:r>
              <a:rPr lang="en-IN" sz="1100" dirty="0"/>
              <a:t> </a:t>
            </a:r>
            <a:endParaRPr 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7991872" y="4365104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Apr 25-May 4</a:t>
            </a:r>
          </a:p>
        </p:txBody>
      </p:sp>
    </p:spTree>
  </p:cSld>
  <p:clrMapOvr>
    <a:masterClrMapping/>
  </p:clrMapOvr>
  <p:transition spd="slow" advClick="0" advTm="3000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94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2" name="文本框 1"/>
          <p:cNvSpPr txBox="1"/>
          <p:nvPr/>
        </p:nvSpPr>
        <p:spPr>
          <a:xfrm>
            <a:off x="5901690" y="2795270"/>
            <a:ext cx="533336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6000" b="1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 THANK YOU</a:t>
            </a:r>
          </a:p>
        </p:txBody>
      </p:sp>
      <p:sp>
        <p:nvSpPr>
          <p:cNvPr id="1048943" name="矩形 3"/>
          <p:cNvSpPr/>
          <p:nvPr/>
        </p:nvSpPr>
        <p:spPr>
          <a:xfrm rot="20493403">
            <a:off x="1127125" y="1571625"/>
            <a:ext cx="2859405" cy="2008505"/>
          </a:xfrm>
          <a:prstGeom prst="rect">
            <a:avLst/>
          </a:prstGeom>
          <a:solidFill>
            <a:srgbClr val="4AA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944" name="矩形 6"/>
          <p:cNvSpPr/>
          <p:nvPr/>
        </p:nvSpPr>
        <p:spPr>
          <a:xfrm>
            <a:off x="2354580" y="2649855"/>
            <a:ext cx="2533650" cy="1847850"/>
          </a:xfrm>
          <a:prstGeom prst="rect">
            <a:avLst/>
          </a:prstGeom>
          <a:solidFill>
            <a:srgbClr val="1F3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945" name="矩形 9"/>
          <p:cNvSpPr/>
          <p:nvPr/>
        </p:nvSpPr>
        <p:spPr>
          <a:xfrm rot="1349179">
            <a:off x="1529080" y="4044950"/>
            <a:ext cx="2860675" cy="2006600"/>
          </a:xfrm>
          <a:prstGeom prst="rect">
            <a:avLst/>
          </a:prstGeom>
          <a:solidFill>
            <a:srgbClr val="90AE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145738" name="直接连接符 19"/>
          <p:cNvCxnSpPr/>
          <p:nvPr/>
        </p:nvCxnSpPr>
        <p:spPr>
          <a:xfrm>
            <a:off x="5900738" y="2614613"/>
            <a:ext cx="533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9" name="直接连接符 23"/>
          <p:cNvCxnSpPr/>
          <p:nvPr/>
        </p:nvCxnSpPr>
        <p:spPr>
          <a:xfrm>
            <a:off x="5900738" y="3980815"/>
            <a:ext cx="533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0" descr="/home/user/Desktop/craft imgs/2.jpeg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20520000">
            <a:off x="1109980" y="1436370"/>
            <a:ext cx="2965450" cy="2254250"/>
          </a:xfrm>
          <a:prstGeom prst="rect">
            <a:avLst/>
          </a:prstGeom>
        </p:spPr>
      </p:pic>
      <p:pic>
        <p:nvPicPr>
          <p:cNvPr id="2" name="Picture 1" descr="/home/user/Desktop/craft imgs/img.jpegim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667000" y="2293620"/>
            <a:ext cx="2631440" cy="2579370"/>
          </a:xfrm>
          <a:prstGeom prst="rect">
            <a:avLst/>
          </a:prstGeom>
        </p:spPr>
      </p:pic>
      <p:pic>
        <p:nvPicPr>
          <p:cNvPr id="3" name="Picture 2" descr="paintbrushes-amalia-suruceanu-ar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0000">
            <a:off x="1477010" y="3940175"/>
            <a:ext cx="3054350" cy="232537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94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文本框 1"/>
          <p:cNvSpPr txBox="1"/>
          <p:nvPr/>
        </p:nvSpPr>
        <p:spPr>
          <a:xfrm>
            <a:off x="347980" y="219075"/>
            <a:ext cx="482028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OBJECTIVES</a:t>
            </a:r>
          </a:p>
        </p:txBody>
      </p:sp>
      <p:grpSp>
        <p:nvGrpSpPr>
          <p:cNvPr id="63" name="组合 2"/>
          <p:cNvGrpSpPr/>
          <p:nvPr/>
        </p:nvGrpSpPr>
        <p:grpSpPr>
          <a:xfrm>
            <a:off x="0" y="1724025"/>
            <a:ext cx="3206750" cy="977900"/>
            <a:chOff x="0" y="1813581"/>
            <a:chExt cx="3947892" cy="978408"/>
          </a:xfrm>
        </p:grpSpPr>
        <p:sp>
          <p:nvSpPr>
            <p:cNvPr id="1048635" name="右箭头 3"/>
            <p:cNvSpPr/>
            <p:nvPr/>
          </p:nvSpPr>
          <p:spPr>
            <a:xfrm>
              <a:off x="0" y="1813581"/>
              <a:ext cx="3947110" cy="978408"/>
            </a:xfrm>
            <a:prstGeom prst="rightArrow">
              <a:avLst>
                <a:gd name="adj1" fmla="val 50000"/>
                <a:gd name="adj2" fmla="val 49065"/>
              </a:avLst>
            </a:prstGeom>
            <a:noFill/>
            <a:ln w="28575">
              <a:gradFill>
                <a:gsLst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  <a:gs pos="100000">
                    <a:srgbClr val="858585">
                      <a:alpha val="42000"/>
                    </a:srgbClr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8636" name="任意多边形 4"/>
            <p:cNvSpPr/>
            <p:nvPr/>
          </p:nvSpPr>
          <p:spPr>
            <a:xfrm>
              <a:off x="1216420" y="1813581"/>
              <a:ext cx="2731472" cy="978408"/>
            </a:xfrm>
            <a:custGeom>
              <a:avLst/>
              <a:gdLst>
                <a:gd name="connsiteX0" fmla="*/ 1839214 w 2319270"/>
                <a:gd name="connsiteY0" fmla="*/ 0 h 978408"/>
                <a:gd name="connsiteX1" fmla="*/ 2319270 w 2319270"/>
                <a:gd name="connsiteY1" fmla="*/ 489204 h 978408"/>
                <a:gd name="connsiteX2" fmla="*/ 1839214 w 2319270"/>
                <a:gd name="connsiteY2" fmla="*/ 978408 h 978408"/>
                <a:gd name="connsiteX3" fmla="*/ 1839214 w 2319270"/>
                <a:gd name="connsiteY3" fmla="*/ 733806 h 978408"/>
                <a:gd name="connsiteX4" fmla="*/ 1166114 w 2319270"/>
                <a:gd name="connsiteY4" fmla="*/ 733806 h 978408"/>
                <a:gd name="connsiteX5" fmla="*/ 1112318 w 2319270"/>
                <a:gd name="connsiteY5" fmla="*/ 687059 h 978408"/>
                <a:gd name="connsiteX6" fmla="*/ 235477 w 2319270"/>
                <a:gd name="connsiteY6" fmla="*/ 300992 h 978408"/>
                <a:gd name="connsiteX7" fmla="*/ 0 w 2319270"/>
                <a:gd name="connsiteY7" fmla="*/ 244602 h 978408"/>
                <a:gd name="connsiteX8" fmla="*/ 1839214 w 2319270"/>
                <a:gd name="connsiteY8" fmla="*/ 244602 h 97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19270" h="978408">
                  <a:moveTo>
                    <a:pt x="1839214" y="0"/>
                  </a:moveTo>
                  <a:lnTo>
                    <a:pt x="2319270" y="489204"/>
                  </a:lnTo>
                  <a:lnTo>
                    <a:pt x="1839214" y="978408"/>
                  </a:lnTo>
                  <a:lnTo>
                    <a:pt x="1839214" y="733806"/>
                  </a:lnTo>
                  <a:lnTo>
                    <a:pt x="1166114" y="733806"/>
                  </a:lnTo>
                  <a:lnTo>
                    <a:pt x="1112318" y="687059"/>
                  </a:lnTo>
                  <a:cubicBezTo>
                    <a:pt x="904000" y="538780"/>
                    <a:pt x="599798" y="403992"/>
                    <a:pt x="235477" y="300992"/>
                  </a:cubicBezTo>
                  <a:lnTo>
                    <a:pt x="0" y="244602"/>
                  </a:lnTo>
                  <a:lnTo>
                    <a:pt x="1839214" y="24460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0"/>
                    <a:lumMod val="0"/>
                  </a:schemeClr>
                </a:gs>
                <a:gs pos="100000">
                  <a:schemeClr val="bg1">
                    <a:alpha val="5800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64" name="组合 5"/>
          <p:cNvGrpSpPr/>
          <p:nvPr/>
        </p:nvGrpSpPr>
        <p:grpSpPr>
          <a:xfrm>
            <a:off x="0" y="2938780"/>
            <a:ext cx="4059555" cy="1508125"/>
            <a:chOff x="0" y="1813581"/>
            <a:chExt cx="3947110" cy="978408"/>
          </a:xfrm>
        </p:grpSpPr>
        <p:sp>
          <p:nvSpPr>
            <p:cNvPr id="1048637" name="右箭头 6"/>
            <p:cNvSpPr/>
            <p:nvPr/>
          </p:nvSpPr>
          <p:spPr>
            <a:xfrm>
              <a:off x="0" y="1813581"/>
              <a:ext cx="3947110" cy="978408"/>
            </a:xfrm>
            <a:prstGeom prst="rightArrow">
              <a:avLst>
                <a:gd name="adj1" fmla="val 50000"/>
                <a:gd name="adj2" fmla="val 49065"/>
              </a:avLst>
            </a:prstGeom>
            <a:noFill/>
            <a:ln w="28575">
              <a:gradFill>
                <a:gsLst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  <a:gs pos="100000">
                    <a:srgbClr val="858585">
                      <a:alpha val="42000"/>
                    </a:srgbClr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8638" name="任意多边形 7"/>
            <p:cNvSpPr/>
            <p:nvPr/>
          </p:nvSpPr>
          <p:spPr>
            <a:xfrm>
              <a:off x="574810" y="1813581"/>
              <a:ext cx="3372300" cy="978408"/>
            </a:xfrm>
            <a:custGeom>
              <a:avLst/>
              <a:gdLst>
                <a:gd name="connsiteX0" fmla="*/ 1839214 w 2319270"/>
                <a:gd name="connsiteY0" fmla="*/ 0 h 978408"/>
                <a:gd name="connsiteX1" fmla="*/ 2319270 w 2319270"/>
                <a:gd name="connsiteY1" fmla="*/ 489204 h 978408"/>
                <a:gd name="connsiteX2" fmla="*/ 1839214 w 2319270"/>
                <a:gd name="connsiteY2" fmla="*/ 978408 h 978408"/>
                <a:gd name="connsiteX3" fmla="*/ 1839214 w 2319270"/>
                <a:gd name="connsiteY3" fmla="*/ 733806 h 978408"/>
                <a:gd name="connsiteX4" fmla="*/ 1166114 w 2319270"/>
                <a:gd name="connsiteY4" fmla="*/ 733806 h 978408"/>
                <a:gd name="connsiteX5" fmla="*/ 1112318 w 2319270"/>
                <a:gd name="connsiteY5" fmla="*/ 687059 h 978408"/>
                <a:gd name="connsiteX6" fmla="*/ 235477 w 2319270"/>
                <a:gd name="connsiteY6" fmla="*/ 300992 h 978408"/>
                <a:gd name="connsiteX7" fmla="*/ 0 w 2319270"/>
                <a:gd name="connsiteY7" fmla="*/ 244602 h 978408"/>
                <a:gd name="connsiteX8" fmla="*/ 1839214 w 2319270"/>
                <a:gd name="connsiteY8" fmla="*/ 244602 h 97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19270" h="978408">
                  <a:moveTo>
                    <a:pt x="1839214" y="0"/>
                  </a:moveTo>
                  <a:lnTo>
                    <a:pt x="2319270" y="489204"/>
                  </a:lnTo>
                  <a:lnTo>
                    <a:pt x="1839214" y="978408"/>
                  </a:lnTo>
                  <a:lnTo>
                    <a:pt x="1839214" y="733806"/>
                  </a:lnTo>
                  <a:lnTo>
                    <a:pt x="1166114" y="733806"/>
                  </a:lnTo>
                  <a:lnTo>
                    <a:pt x="1112318" y="687059"/>
                  </a:lnTo>
                  <a:cubicBezTo>
                    <a:pt x="904000" y="538780"/>
                    <a:pt x="599798" y="403992"/>
                    <a:pt x="235477" y="300992"/>
                  </a:cubicBezTo>
                  <a:lnTo>
                    <a:pt x="0" y="244602"/>
                  </a:lnTo>
                  <a:lnTo>
                    <a:pt x="1839214" y="24460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0"/>
                    <a:lumMod val="0"/>
                  </a:schemeClr>
                </a:gs>
                <a:gs pos="100000">
                  <a:schemeClr val="bg1">
                    <a:alpha val="5800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65" name="组合 8"/>
          <p:cNvGrpSpPr/>
          <p:nvPr/>
        </p:nvGrpSpPr>
        <p:grpSpPr>
          <a:xfrm>
            <a:off x="0" y="4683760"/>
            <a:ext cx="3206115" cy="1160780"/>
            <a:chOff x="0" y="1813581"/>
            <a:chExt cx="3947110" cy="978408"/>
          </a:xfrm>
        </p:grpSpPr>
        <p:sp>
          <p:nvSpPr>
            <p:cNvPr id="1048639" name="右箭头 9"/>
            <p:cNvSpPr/>
            <p:nvPr/>
          </p:nvSpPr>
          <p:spPr>
            <a:xfrm>
              <a:off x="0" y="1813581"/>
              <a:ext cx="3947110" cy="978408"/>
            </a:xfrm>
            <a:prstGeom prst="rightArrow">
              <a:avLst>
                <a:gd name="adj1" fmla="val 50000"/>
                <a:gd name="adj2" fmla="val 49065"/>
              </a:avLst>
            </a:prstGeom>
            <a:noFill/>
            <a:ln w="28575">
              <a:gradFill>
                <a:gsLst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  <a:gs pos="100000">
                    <a:srgbClr val="858585">
                      <a:alpha val="42000"/>
                    </a:srgbClr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8640" name="任意多边形 10"/>
            <p:cNvSpPr/>
            <p:nvPr/>
          </p:nvSpPr>
          <p:spPr>
            <a:xfrm>
              <a:off x="727819" y="1813581"/>
              <a:ext cx="3219291" cy="978408"/>
            </a:xfrm>
            <a:custGeom>
              <a:avLst/>
              <a:gdLst>
                <a:gd name="connsiteX0" fmla="*/ 1839214 w 2319270"/>
                <a:gd name="connsiteY0" fmla="*/ 0 h 978408"/>
                <a:gd name="connsiteX1" fmla="*/ 2319270 w 2319270"/>
                <a:gd name="connsiteY1" fmla="*/ 489204 h 978408"/>
                <a:gd name="connsiteX2" fmla="*/ 1839214 w 2319270"/>
                <a:gd name="connsiteY2" fmla="*/ 978408 h 978408"/>
                <a:gd name="connsiteX3" fmla="*/ 1839214 w 2319270"/>
                <a:gd name="connsiteY3" fmla="*/ 733806 h 978408"/>
                <a:gd name="connsiteX4" fmla="*/ 1166114 w 2319270"/>
                <a:gd name="connsiteY4" fmla="*/ 733806 h 978408"/>
                <a:gd name="connsiteX5" fmla="*/ 1112318 w 2319270"/>
                <a:gd name="connsiteY5" fmla="*/ 687059 h 978408"/>
                <a:gd name="connsiteX6" fmla="*/ 235477 w 2319270"/>
                <a:gd name="connsiteY6" fmla="*/ 300992 h 978408"/>
                <a:gd name="connsiteX7" fmla="*/ 0 w 2319270"/>
                <a:gd name="connsiteY7" fmla="*/ 244602 h 978408"/>
                <a:gd name="connsiteX8" fmla="*/ 1839214 w 2319270"/>
                <a:gd name="connsiteY8" fmla="*/ 244602 h 97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19270" h="978408">
                  <a:moveTo>
                    <a:pt x="1839214" y="0"/>
                  </a:moveTo>
                  <a:lnTo>
                    <a:pt x="2319270" y="489204"/>
                  </a:lnTo>
                  <a:lnTo>
                    <a:pt x="1839214" y="978408"/>
                  </a:lnTo>
                  <a:lnTo>
                    <a:pt x="1839214" y="733806"/>
                  </a:lnTo>
                  <a:lnTo>
                    <a:pt x="1166114" y="733806"/>
                  </a:lnTo>
                  <a:lnTo>
                    <a:pt x="1112318" y="687059"/>
                  </a:lnTo>
                  <a:cubicBezTo>
                    <a:pt x="904000" y="538780"/>
                    <a:pt x="599798" y="403992"/>
                    <a:pt x="235477" y="300992"/>
                  </a:cubicBezTo>
                  <a:lnTo>
                    <a:pt x="0" y="244602"/>
                  </a:lnTo>
                  <a:lnTo>
                    <a:pt x="1839214" y="24460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0"/>
                    <a:lumMod val="0"/>
                  </a:schemeClr>
                </a:gs>
                <a:gs pos="100000">
                  <a:schemeClr val="bg1">
                    <a:alpha val="5800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48642" name="TextBox 35"/>
          <p:cNvSpPr txBox="1"/>
          <p:nvPr/>
        </p:nvSpPr>
        <p:spPr>
          <a:xfrm>
            <a:off x="4493260" y="1724025"/>
            <a:ext cx="730694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en-US" sz="2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eration Serif" panose="02020603050405020304" charset="0"/>
                <a:cs typeface="Liberation Serif" panose="02020603050405020304" charset="0"/>
                <a:sym typeface="+mn-ea"/>
              </a:rPr>
              <a:t>The main objective of the system is that all process is online.</a:t>
            </a:r>
            <a:r>
              <a:rPr lang="en-US" altLang="en-US" sz="2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eration Serif" panose="02020603050405020304" charset="0"/>
                <a:cs typeface="Liberation Serif" panose="02020603050405020304" charset="0"/>
                <a:sym typeface="+mn-ea"/>
              </a:rPr>
              <a:t> The system gives more interaction between sellers and customers which helps to improve quality of service</a:t>
            </a:r>
          </a:p>
        </p:txBody>
      </p:sp>
      <p:sp>
        <p:nvSpPr>
          <p:cNvPr id="1048644" name="TextBox 35"/>
          <p:cNvSpPr txBox="1"/>
          <p:nvPr/>
        </p:nvSpPr>
        <p:spPr>
          <a:xfrm>
            <a:off x="4493260" y="3227705"/>
            <a:ext cx="730694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en-US" sz="2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eration Serif" panose="02020603050405020304" charset="0"/>
                <a:cs typeface="Liberation Serif" panose="02020603050405020304" charset="0"/>
                <a:sym typeface="+mn-ea"/>
              </a:rPr>
              <a:t>It manages the smooth working of a craft shop.</a:t>
            </a:r>
            <a:r>
              <a:rPr lang="en-US" altLang="en-US" sz="2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eration Serif" panose="02020603050405020304" charset="0"/>
                <a:cs typeface="Liberation Serif" panose="02020603050405020304" charset="0"/>
                <a:sym typeface="+mn-ea"/>
              </a:rPr>
              <a:t> </a:t>
            </a:r>
            <a:r>
              <a:rPr lang="en-US" sz="2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eration Serif" panose="02020603050405020304" charset="0"/>
                <a:cs typeface="Liberation Serif" panose="02020603050405020304" charset="0"/>
                <a:sym typeface="+mn-ea"/>
              </a:rPr>
              <a:t>It reduces the effort and time wastage of customers</a:t>
            </a:r>
            <a:r>
              <a:rPr lang="en-US" altLang="en-US" sz="2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eration Serif" panose="02020603050405020304" charset="0"/>
                <a:cs typeface="Liberation Serif" panose="02020603050405020304" charset="0"/>
                <a:sym typeface="+mn-ea"/>
              </a:rPr>
              <a:t>. It provides an online photo exhibition.</a:t>
            </a:r>
          </a:p>
          <a:p>
            <a:pPr algn="just" eaLnBrk="1" hangingPunct="1"/>
            <a:endParaRPr lang="en-US" sz="20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iberation Serif" panose="02020603050405020304" charset="0"/>
              <a:cs typeface="Liberation Serif" panose="02020603050405020304" charset="0"/>
              <a:sym typeface="+mn-ea"/>
            </a:endParaRPr>
          </a:p>
          <a:p>
            <a:pPr algn="just" eaLnBrk="1" hangingPunct="1"/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46" name="TextBox 35"/>
          <p:cNvSpPr txBox="1"/>
          <p:nvPr/>
        </p:nvSpPr>
        <p:spPr>
          <a:xfrm>
            <a:off x="4493895" y="4972050"/>
            <a:ext cx="730631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en-US" altLang="en-US" sz="2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eration Serif" panose="02020603050405020304" charset="0"/>
                <a:cs typeface="Liberation Serif" panose="02020603050405020304" charset="0"/>
                <a:sym typeface="+mn-ea"/>
              </a:rPr>
              <a:t>It provides personal login for the registered customers, sellers and tutors. It also sells craft accessories.</a:t>
            </a:r>
          </a:p>
        </p:txBody>
      </p:sp>
    </p:spTree>
  </p:cSld>
  <p:clrMapOvr>
    <a:masterClrMapping/>
  </p:clrMapOvr>
  <p:transition spd="slow" advClick="0" advTm="300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94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 1"/>
          <p:cNvSpPr txBox="1"/>
          <p:nvPr/>
        </p:nvSpPr>
        <p:spPr>
          <a:xfrm>
            <a:off x="347980" y="219075"/>
            <a:ext cx="700468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FUNCTIONAL REQUIREMENTS </a:t>
            </a:r>
          </a:p>
        </p:txBody>
      </p:sp>
      <p:grpSp>
        <p:nvGrpSpPr>
          <p:cNvPr id="98" name="组合 7"/>
          <p:cNvGrpSpPr/>
          <p:nvPr/>
        </p:nvGrpSpPr>
        <p:grpSpPr>
          <a:xfrm>
            <a:off x="852805" y="1078230"/>
            <a:ext cx="10617835" cy="5076190"/>
            <a:chOff x="795525" y="1444752"/>
            <a:chExt cx="10533891" cy="4773168"/>
          </a:xfrm>
        </p:grpSpPr>
        <p:sp>
          <p:nvSpPr>
            <p:cNvPr id="1048723" name="矩形 8"/>
            <p:cNvSpPr/>
            <p:nvPr/>
          </p:nvSpPr>
          <p:spPr>
            <a:xfrm flipH="1">
              <a:off x="795528" y="1444752"/>
              <a:ext cx="10533888" cy="4773168"/>
            </a:xfrm>
            <a:prstGeom prst="rect">
              <a:avLst/>
            </a:prstGeom>
            <a:noFill/>
            <a:ln w="28575">
              <a:gradFill>
                <a:gsLst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  <a:gs pos="100000">
                    <a:srgbClr val="858585">
                      <a:alpha val="42000"/>
                    </a:srgbClr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8724" name="任意多边形 9"/>
            <p:cNvSpPr/>
            <p:nvPr/>
          </p:nvSpPr>
          <p:spPr>
            <a:xfrm flipH="1">
              <a:off x="795525" y="1444753"/>
              <a:ext cx="10511848" cy="3064922"/>
            </a:xfrm>
            <a:custGeom>
              <a:avLst/>
              <a:gdLst>
                <a:gd name="connsiteX0" fmla="*/ 10511848 w 10511848"/>
                <a:gd name="connsiteY0" fmla="*/ 0 h 3064922"/>
                <a:gd name="connsiteX1" fmla="*/ 0 w 10511848"/>
                <a:gd name="connsiteY1" fmla="*/ 0 h 3064922"/>
                <a:gd name="connsiteX2" fmla="*/ 0 w 10511848"/>
                <a:gd name="connsiteY2" fmla="*/ 3064922 h 3064922"/>
                <a:gd name="connsiteX3" fmla="*/ 87949 w 10511848"/>
                <a:gd name="connsiteY3" fmla="*/ 3020965 h 3064922"/>
                <a:gd name="connsiteX4" fmla="*/ 6048113 w 10511848"/>
                <a:gd name="connsiteY4" fmla="*/ 1747487 h 3064922"/>
                <a:gd name="connsiteX5" fmla="*/ 10511198 w 10511848"/>
                <a:gd name="connsiteY5" fmla="*/ 1239930 h 3064922"/>
                <a:gd name="connsiteX6" fmla="*/ 10511848 w 10511848"/>
                <a:gd name="connsiteY6" fmla="*/ 1239895 h 3064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11848" h="3064922">
                  <a:moveTo>
                    <a:pt x="10511848" y="0"/>
                  </a:moveTo>
                  <a:lnTo>
                    <a:pt x="0" y="0"/>
                  </a:lnTo>
                  <a:lnTo>
                    <a:pt x="0" y="3064922"/>
                  </a:lnTo>
                  <a:lnTo>
                    <a:pt x="87949" y="3020965"/>
                  </a:lnTo>
                  <a:cubicBezTo>
                    <a:pt x="858709" y="2684075"/>
                    <a:pt x="3227310" y="2169093"/>
                    <a:pt x="6048113" y="1747487"/>
                  </a:cubicBezTo>
                  <a:cubicBezTo>
                    <a:pt x="7783991" y="1488037"/>
                    <a:pt x="9362448" y="1313073"/>
                    <a:pt x="10511198" y="1239930"/>
                  </a:cubicBezTo>
                  <a:lnTo>
                    <a:pt x="10511848" y="1239895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0"/>
                    <a:lumMod val="0"/>
                  </a:schemeClr>
                </a:gs>
                <a:gs pos="100000">
                  <a:schemeClr val="bg1">
                    <a:alpha val="5800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48726" name="文本框 11"/>
          <p:cNvSpPr txBox="1"/>
          <p:nvPr/>
        </p:nvSpPr>
        <p:spPr>
          <a:xfrm>
            <a:off x="1001395" y="1908810"/>
            <a:ext cx="10746105" cy="3230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1: Admin</a:t>
            </a:r>
            <a:endParaRPr sz="2000" dirty="0">
              <a:solidFill>
                <a:schemeClr val="bg1"/>
              </a:solidFill>
              <a:latin typeface="Liberation Serif" panose="02020603050405020304" charset="0"/>
              <a:ea typeface="微软雅黑" panose="020B0503020204020204" pitchFamily="34" charset="-122"/>
              <a:cs typeface="Liberation Serif" panose="02020603050405020304" charset="0"/>
              <a:sym typeface="+mn-ea"/>
            </a:endParaRPr>
          </a:p>
          <a:p>
            <a:pPr eaLnBrk="1" hangingPunct="1"/>
            <a:r>
              <a:rPr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	View registered tutor </a:t>
            </a:r>
          </a:p>
          <a:p>
            <a:pPr eaLnBrk="1" hangingPunct="1"/>
            <a:r>
              <a:rPr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	Description: View basic details of tutor and approve or reject based on their basic details</a:t>
            </a:r>
          </a:p>
          <a:p>
            <a:pPr eaLnBrk="1" hangingPunct="1"/>
            <a:endParaRPr sz="2000" dirty="0">
              <a:solidFill>
                <a:schemeClr val="bg1"/>
              </a:solidFill>
              <a:latin typeface="Liberation Serif" panose="02020603050405020304" charset="0"/>
              <a:ea typeface="微软雅黑" panose="020B0503020204020204" pitchFamily="34" charset="-122"/>
              <a:cs typeface="Liberation Serif" panose="02020603050405020304" charset="0"/>
              <a:sym typeface="+mn-ea"/>
            </a:endParaRPr>
          </a:p>
          <a:p>
            <a:pPr eaLnBrk="1" hangingPunct="1"/>
            <a:r>
              <a:rPr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	Exhibition management </a:t>
            </a:r>
          </a:p>
          <a:p>
            <a:pPr algn="ctr" eaLnBrk="1" hangingPunct="1"/>
            <a:r>
              <a:rPr lang="en-US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        </a:t>
            </a:r>
            <a:r>
              <a:rPr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Description: The admin add, view, edit, delete Exhibition and also view exhibition request, </a:t>
            </a:r>
            <a:r>
              <a:rPr lang="en-US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   </a:t>
            </a:r>
            <a:r>
              <a:rPr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f</a:t>
            </a:r>
            <a:r>
              <a:rPr lang="en-US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i</a:t>
            </a:r>
            <a:r>
              <a:rPr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nally update the winner for exhibition.</a:t>
            </a:r>
          </a:p>
          <a:p>
            <a:pPr eaLnBrk="1" hangingPunct="1"/>
            <a:endParaRPr sz="2000" dirty="0">
              <a:solidFill>
                <a:schemeClr val="bg1"/>
              </a:solidFill>
              <a:latin typeface="Liberation Serif" panose="02020603050405020304" charset="0"/>
              <a:ea typeface="微软雅黑" panose="020B0503020204020204" pitchFamily="34" charset="-122"/>
              <a:cs typeface="Liberation Serif" panose="02020603050405020304" charset="0"/>
              <a:sym typeface="+mn-ea"/>
            </a:endParaRPr>
          </a:p>
          <a:p>
            <a:pPr eaLnBrk="1" hangingPunct="1"/>
            <a:r>
              <a:rPr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 </a:t>
            </a:r>
            <a:r>
              <a:rPr lang=""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              </a:t>
            </a:r>
            <a:r>
              <a:rPr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Subscription package management </a:t>
            </a:r>
          </a:p>
          <a:p>
            <a:pPr eaLnBrk="1" hangingPunct="1"/>
            <a:r>
              <a:rPr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	Description: The admin add, view, edit, delete Subscription package </a:t>
            </a:r>
          </a:p>
        </p:txBody>
      </p:sp>
      <p:sp>
        <p:nvSpPr>
          <p:cNvPr id="1048725" name="文本框 10"/>
          <p:cNvSpPr txBox="1"/>
          <p:nvPr/>
        </p:nvSpPr>
        <p:spPr>
          <a:xfrm>
            <a:off x="1002030" y="1311910"/>
            <a:ext cx="773557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000">
                <a:solidFill>
                  <a:schemeClr val="bg1"/>
                </a:solidFill>
                <a:effectLst/>
                <a:latin typeface="Liberation Serif" panose="02020603050405020304" charset="0"/>
                <a:cs typeface="Liberation Serif" panose="02020603050405020304" charset="0"/>
                <a:sym typeface="+mn-ea"/>
              </a:rPr>
              <a:t>This section specifies all the fundamental action of the software system.</a:t>
            </a:r>
            <a:endParaRPr lang="en-US" altLang="en-US" sz="2000" b="1" dirty="0">
              <a:solidFill>
                <a:schemeClr val="bg1"/>
              </a:solidFill>
              <a:effectLst/>
              <a:latin typeface="Liberation Serif" panose="02020603050405020304" charset="0"/>
              <a:ea typeface="微软雅黑" panose="020B0503020204020204" pitchFamily="34" charset="-122"/>
              <a:cs typeface="Liberation Serif" panose="02020603050405020304" charset="0"/>
              <a:sym typeface="+mn-ea"/>
            </a:endParaRPr>
          </a:p>
        </p:txBody>
      </p:sp>
    </p:spTree>
  </p:cSld>
  <p:clrMapOvr>
    <a:masterClrMapping/>
  </p:clrMapOvr>
  <p:transition spd="slow" advClick="0" advTm="300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94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组合 7"/>
          <p:cNvGrpSpPr/>
          <p:nvPr/>
        </p:nvGrpSpPr>
        <p:grpSpPr>
          <a:xfrm>
            <a:off x="306070" y="444500"/>
            <a:ext cx="11164570" cy="5709920"/>
            <a:chOff x="795525" y="1444752"/>
            <a:chExt cx="10533891" cy="4773168"/>
          </a:xfrm>
        </p:grpSpPr>
        <p:sp>
          <p:nvSpPr>
            <p:cNvPr id="1048723" name="矩形 8"/>
            <p:cNvSpPr/>
            <p:nvPr/>
          </p:nvSpPr>
          <p:spPr>
            <a:xfrm flipH="1">
              <a:off x="795528" y="1444752"/>
              <a:ext cx="10533888" cy="4773168"/>
            </a:xfrm>
            <a:prstGeom prst="rect">
              <a:avLst/>
            </a:prstGeom>
            <a:noFill/>
            <a:ln w="28575">
              <a:gradFill>
                <a:gsLst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  <a:gs pos="100000">
                    <a:srgbClr val="858585">
                      <a:alpha val="42000"/>
                    </a:srgbClr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8724" name="任意多边形 9"/>
            <p:cNvSpPr/>
            <p:nvPr/>
          </p:nvSpPr>
          <p:spPr>
            <a:xfrm flipH="1">
              <a:off x="795525" y="1444753"/>
              <a:ext cx="10511848" cy="3064922"/>
            </a:xfrm>
            <a:custGeom>
              <a:avLst/>
              <a:gdLst>
                <a:gd name="connsiteX0" fmla="*/ 10511848 w 10511848"/>
                <a:gd name="connsiteY0" fmla="*/ 0 h 3064922"/>
                <a:gd name="connsiteX1" fmla="*/ 0 w 10511848"/>
                <a:gd name="connsiteY1" fmla="*/ 0 h 3064922"/>
                <a:gd name="connsiteX2" fmla="*/ 0 w 10511848"/>
                <a:gd name="connsiteY2" fmla="*/ 3064922 h 3064922"/>
                <a:gd name="connsiteX3" fmla="*/ 87949 w 10511848"/>
                <a:gd name="connsiteY3" fmla="*/ 3020965 h 3064922"/>
                <a:gd name="connsiteX4" fmla="*/ 6048113 w 10511848"/>
                <a:gd name="connsiteY4" fmla="*/ 1747487 h 3064922"/>
                <a:gd name="connsiteX5" fmla="*/ 10511198 w 10511848"/>
                <a:gd name="connsiteY5" fmla="*/ 1239930 h 3064922"/>
                <a:gd name="connsiteX6" fmla="*/ 10511848 w 10511848"/>
                <a:gd name="connsiteY6" fmla="*/ 1239895 h 3064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11848" h="3064922">
                  <a:moveTo>
                    <a:pt x="10511848" y="0"/>
                  </a:moveTo>
                  <a:lnTo>
                    <a:pt x="0" y="0"/>
                  </a:lnTo>
                  <a:lnTo>
                    <a:pt x="0" y="3064922"/>
                  </a:lnTo>
                  <a:lnTo>
                    <a:pt x="87949" y="3020965"/>
                  </a:lnTo>
                  <a:cubicBezTo>
                    <a:pt x="858709" y="2684075"/>
                    <a:pt x="3227310" y="2169093"/>
                    <a:pt x="6048113" y="1747487"/>
                  </a:cubicBezTo>
                  <a:cubicBezTo>
                    <a:pt x="7783991" y="1488037"/>
                    <a:pt x="9362448" y="1313073"/>
                    <a:pt x="10511198" y="1239930"/>
                  </a:cubicBezTo>
                  <a:lnTo>
                    <a:pt x="10511848" y="1239895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0"/>
                    <a:lumMod val="0"/>
                  </a:schemeClr>
                </a:gs>
                <a:gs pos="100000">
                  <a:schemeClr val="bg1">
                    <a:alpha val="5800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48726" name="文本框 11"/>
          <p:cNvSpPr txBox="1"/>
          <p:nvPr/>
        </p:nvSpPr>
        <p:spPr>
          <a:xfrm>
            <a:off x="648970" y="869315"/>
            <a:ext cx="11098530" cy="38461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2: </a:t>
            </a:r>
            <a:r>
              <a:rPr lang=""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Seller</a:t>
            </a:r>
            <a:endParaRPr sz="2000" dirty="0">
              <a:solidFill>
                <a:schemeClr val="bg1"/>
              </a:solidFill>
              <a:latin typeface="Liberation Serif" panose="02020603050405020304" charset="0"/>
              <a:ea typeface="微软雅黑" panose="020B0503020204020204" pitchFamily="34" charset="-122"/>
              <a:cs typeface="Liberation Serif" panose="02020603050405020304" charset="0"/>
              <a:sym typeface="+mn-ea"/>
            </a:endParaRPr>
          </a:p>
          <a:p>
            <a:pPr eaLnBrk="1" hangingPunct="1"/>
            <a:r>
              <a:rPr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	Tutorial management</a:t>
            </a:r>
          </a:p>
          <a:p>
            <a:pPr eaLnBrk="1" hangingPunct="1"/>
            <a:r>
              <a:rPr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	Description: The admin add, view, edit, delete Tutorial </a:t>
            </a:r>
          </a:p>
          <a:p>
            <a:pPr eaLnBrk="1" hangingPunct="1"/>
            <a:endParaRPr sz="2000" dirty="0">
              <a:solidFill>
                <a:schemeClr val="bg1"/>
              </a:solidFill>
              <a:latin typeface="Liberation Serif" panose="02020603050405020304" charset="0"/>
              <a:ea typeface="微软雅黑" panose="020B0503020204020204" pitchFamily="34" charset="-122"/>
              <a:cs typeface="Liberation Serif" panose="02020603050405020304" charset="0"/>
              <a:sym typeface="+mn-ea"/>
            </a:endParaRPr>
          </a:p>
          <a:p>
            <a:pPr eaLnBrk="1" hangingPunct="1"/>
            <a:r>
              <a:rPr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	Doubt Clarification</a:t>
            </a:r>
          </a:p>
          <a:p>
            <a:pPr eaLnBrk="1" hangingPunct="1"/>
            <a:r>
              <a:rPr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	Description: View doubt and send clarification</a:t>
            </a:r>
          </a:p>
          <a:p>
            <a:pPr eaLnBrk="1" hangingPunct="1"/>
            <a:endParaRPr sz="2000" dirty="0">
              <a:solidFill>
                <a:schemeClr val="bg1"/>
              </a:solidFill>
              <a:latin typeface="Liberation Serif" panose="02020603050405020304" charset="0"/>
              <a:ea typeface="微软雅黑" panose="020B0503020204020204" pitchFamily="34" charset="-122"/>
              <a:cs typeface="Liberation Serif" panose="02020603050405020304" charset="0"/>
              <a:sym typeface="+mn-ea"/>
            </a:endParaRPr>
          </a:p>
          <a:p>
            <a:pPr eaLnBrk="1" hangingPunct="1"/>
            <a:r>
              <a:rPr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	Product management</a:t>
            </a:r>
          </a:p>
          <a:p>
            <a:pPr eaLnBrk="1" hangingPunct="1"/>
            <a:r>
              <a:rPr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	Description: The admin add, view, edit, delete Product</a:t>
            </a:r>
          </a:p>
          <a:p>
            <a:pPr eaLnBrk="1" hangingPunct="1"/>
            <a:endParaRPr sz="2000" dirty="0">
              <a:solidFill>
                <a:schemeClr val="bg1"/>
              </a:solidFill>
              <a:latin typeface="Liberation Serif" panose="02020603050405020304" charset="0"/>
              <a:ea typeface="微软雅黑" panose="020B0503020204020204" pitchFamily="34" charset="-122"/>
              <a:cs typeface="Liberation Serif" panose="02020603050405020304" charset="0"/>
              <a:sym typeface="+mn-ea"/>
            </a:endParaRPr>
          </a:p>
          <a:p>
            <a:pPr eaLnBrk="1" hangingPunct="1"/>
            <a:r>
              <a:rPr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	Apply for Exhibition</a:t>
            </a:r>
          </a:p>
          <a:p>
            <a:pPr eaLnBrk="1" hangingPunct="1"/>
            <a:r>
              <a:rPr sz="20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	Description: Apply for Exhibition and view Winners</a:t>
            </a:r>
          </a:p>
        </p:txBody>
      </p:sp>
    </p:spTree>
  </p:cSld>
  <p:clrMapOvr>
    <a:masterClrMapping/>
  </p:clrMapOvr>
  <p:transition spd="slow" advClick="0" advTm="300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94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组合 7"/>
          <p:cNvGrpSpPr/>
          <p:nvPr/>
        </p:nvGrpSpPr>
        <p:grpSpPr>
          <a:xfrm>
            <a:off x="306070" y="444500"/>
            <a:ext cx="11164570" cy="5709920"/>
            <a:chOff x="795525" y="1444752"/>
            <a:chExt cx="10533891" cy="4773168"/>
          </a:xfrm>
        </p:grpSpPr>
        <p:sp>
          <p:nvSpPr>
            <p:cNvPr id="1048723" name="矩形 8"/>
            <p:cNvSpPr/>
            <p:nvPr/>
          </p:nvSpPr>
          <p:spPr>
            <a:xfrm flipH="1">
              <a:off x="795528" y="1444752"/>
              <a:ext cx="10533888" cy="4773168"/>
            </a:xfrm>
            <a:prstGeom prst="rect">
              <a:avLst/>
            </a:prstGeom>
            <a:noFill/>
            <a:ln w="28575">
              <a:gradFill>
                <a:gsLst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  <a:gs pos="100000">
                    <a:srgbClr val="858585">
                      <a:alpha val="42000"/>
                    </a:srgbClr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8724" name="任意多边形 9"/>
            <p:cNvSpPr/>
            <p:nvPr/>
          </p:nvSpPr>
          <p:spPr>
            <a:xfrm flipH="1">
              <a:off x="795525" y="1444753"/>
              <a:ext cx="10511848" cy="3064922"/>
            </a:xfrm>
            <a:custGeom>
              <a:avLst/>
              <a:gdLst>
                <a:gd name="connsiteX0" fmla="*/ 10511848 w 10511848"/>
                <a:gd name="connsiteY0" fmla="*/ 0 h 3064922"/>
                <a:gd name="connsiteX1" fmla="*/ 0 w 10511848"/>
                <a:gd name="connsiteY1" fmla="*/ 0 h 3064922"/>
                <a:gd name="connsiteX2" fmla="*/ 0 w 10511848"/>
                <a:gd name="connsiteY2" fmla="*/ 3064922 h 3064922"/>
                <a:gd name="connsiteX3" fmla="*/ 87949 w 10511848"/>
                <a:gd name="connsiteY3" fmla="*/ 3020965 h 3064922"/>
                <a:gd name="connsiteX4" fmla="*/ 6048113 w 10511848"/>
                <a:gd name="connsiteY4" fmla="*/ 1747487 h 3064922"/>
                <a:gd name="connsiteX5" fmla="*/ 10511198 w 10511848"/>
                <a:gd name="connsiteY5" fmla="*/ 1239930 h 3064922"/>
                <a:gd name="connsiteX6" fmla="*/ 10511848 w 10511848"/>
                <a:gd name="connsiteY6" fmla="*/ 1239895 h 3064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11848" h="3064922">
                  <a:moveTo>
                    <a:pt x="10511848" y="0"/>
                  </a:moveTo>
                  <a:lnTo>
                    <a:pt x="0" y="0"/>
                  </a:lnTo>
                  <a:lnTo>
                    <a:pt x="0" y="3064922"/>
                  </a:lnTo>
                  <a:lnTo>
                    <a:pt x="87949" y="3020965"/>
                  </a:lnTo>
                  <a:cubicBezTo>
                    <a:pt x="858709" y="2684075"/>
                    <a:pt x="3227310" y="2169093"/>
                    <a:pt x="6048113" y="1747487"/>
                  </a:cubicBezTo>
                  <a:cubicBezTo>
                    <a:pt x="7783991" y="1488037"/>
                    <a:pt x="9362448" y="1313073"/>
                    <a:pt x="10511198" y="1239930"/>
                  </a:cubicBezTo>
                  <a:lnTo>
                    <a:pt x="10511848" y="1239895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0"/>
                    <a:lumMod val="0"/>
                  </a:schemeClr>
                </a:gs>
                <a:gs pos="100000">
                  <a:schemeClr val="bg1">
                    <a:alpha val="5800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48726" name="文本框 11"/>
          <p:cNvSpPr txBox="1"/>
          <p:nvPr/>
        </p:nvSpPr>
        <p:spPr>
          <a:xfrm>
            <a:off x="648970" y="869315"/>
            <a:ext cx="1109853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 4: User</a:t>
            </a:r>
          </a:p>
          <a:p>
            <a:pPr eaLnBrk="1" hangingPunct="1"/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	</a:t>
            </a:r>
            <a:r>
              <a:rPr lang=""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T</a:t>
            </a:r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utors and tutorials</a:t>
            </a:r>
          </a:p>
          <a:p>
            <a:pPr eaLnBrk="1" hangingPunct="1"/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	Description: View tutors and tutorials and buy subscription packages</a:t>
            </a:r>
          </a:p>
          <a:p>
            <a:pPr eaLnBrk="1" hangingPunct="1"/>
            <a:endParaRPr sz="2400" dirty="0">
              <a:solidFill>
                <a:schemeClr val="bg1"/>
              </a:solidFill>
              <a:latin typeface="Liberation Serif" panose="02020603050405020304" charset="0"/>
              <a:ea typeface="微软雅黑" panose="020B0503020204020204" pitchFamily="34" charset="-122"/>
              <a:cs typeface="Liberation Serif" panose="02020603050405020304" charset="0"/>
              <a:sym typeface="+mn-ea"/>
            </a:endParaRPr>
          </a:p>
          <a:p>
            <a:pPr eaLnBrk="1" hangingPunct="1"/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	Purchase</a:t>
            </a:r>
          </a:p>
          <a:p>
            <a:pPr eaLnBrk="1" hangingPunct="1"/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	Description: Purchase products from exhibition and also from seller</a:t>
            </a:r>
          </a:p>
          <a:p>
            <a:pPr eaLnBrk="1" hangingPunct="1"/>
            <a:endParaRPr sz="2400" dirty="0">
              <a:solidFill>
                <a:schemeClr val="bg1"/>
              </a:solidFill>
              <a:latin typeface="Liberation Serif" panose="02020603050405020304" charset="0"/>
              <a:ea typeface="微软雅黑" panose="020B0503020204020204" pitchFamily="34" charset="-122"/>
              <a:cs typeface="Liberation Serif" panose="02020603050405020304" charset="0"/>
              <a:sym typeface="+mn-ea"/>
            </a:endParaRPr>
          </a:p>
          <a:p>
            <a:pPr eaLnBrk="1" hangingPunct="1"/>
            <a:r>
              <a:rPr lang=""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            Payment Management</a:t>
            </a:r>
          </a:p>
          <a:p>
            <a:pPr eaLnBrk="1" hangingPunct="1"/>
            <a:r>
              <a:rPr lang=""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            Description: Pay the cash for purchase products</a:t>
            </a:r>
          </a:p>
        </p:txBody>
      </p:sp>
    </p:spTree>
  </p:cSld>
  <p:clrMapOvr>
    <a:masterClrMapping/>
  </p:clrMapOvr>
  <p:transition spd="slow" advClick="0" advTm="300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94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 1"/>
          <p:cNvSpPr txBox="1"/>
          <p:nvPr/>
        </p:nvSpPr>
        <p:spPr>
          <a:xfrm>
            <a:off x="347980" y="219075"/>
            <a:ext cx="1112266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NON FUNCTIONAL REQUIREMENTS </a:t>
            </a:r>
          </a:p>
        </p:txBody>
      </p:sp>
      <p:grpSp>
        <p:nvGrpSpPr>
          <p:cNvPr id="98" name="组合 7"/>
          <p:cNvGrpSpPr/>
          <p:nvPr/>
        </p:nvGrpSpPr>
        <p:grpSpPr>
          <a:xfrm>
            <a:off x="483235" y="1095375"/>
            <a:ext cx="10987405" cy="5059045"/>
            <a:chOff x="795525" y="1444752"/>
            <a:chExt cx="10533891" cy="4773168"/>
          </a:xfrm>
        </p:grpSpPr>
        <p:sp>
          <p:nvSpPr>
            <p:cNvPr id="1048723" name="矩形 8"/>
            <p:cNvSpPr/>
            <p:nvPr/>
          </p:nvSpPr>
          <p:spPr>
            <a:xfrm flipH="1">
              <a:off x="795528" y="1444752"/>
              <a:ext cx="10533888" cy="4773168"/>
            </a:xfrm>
            <a:prstGeom prst="rect">
              <a:avLst/>
            </a:prstGeom>
            <a:noFill/>
            <a:ln w="28575">
              <a:gradFill>
                <a:gsLst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  <a:gs pos="100000">
                    <a:srgbClr val="858585">
                      <a:alpha val="42000"/>
                    </a:srgbClr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8724" name="任意多边形 9"/>
            <p:cNvSpPr/>
            <p:nvPr/>
          </p:nvSpPr>
          <p:spPr>
            <a:xfrm flipH="1">
              <a:off x="795525" y="1444753"/>
              <a:ext cx="10511848" cy="3064922"/>
            </a:xfrm>
            <a:custGeom>
              <a:avLst/>
              <a:gdLst>
                <a:gd name="connsiteX0" fmla="*/ 10511848 w 10511848"/>
                <a:gd name="connsiteY0" fmla="*/ 0 h 3064922"/>
                <a:gd name="connsiteX1" fmla="*/ 0 w 10511848"/>
                <a:gd name="connsiteY1" fmla="*/ 0 h 3064922"/>
                <a:gd name="connsiteX2" fmla="*/ 0 w 10511848"/>
                <a:gd name="connsiteY2" fmla="*/ 3064922 h 3064922"/>
                <a:gd name="connsiteX3" fmla="*/ 87949 w 10511848"/>
                <a:gd name="connsiteY3" fmla="*/ 3020965 h 3064922"/>
                <a:gd name="connsiteX4" fmla="*/ 6048113 w 10511848"/>
                <a:gd name="connsiteY4" fmla="*/ 1747487 h 3064922"/>
                <a:gd name="connsiteX5" fmla="*/ 10511198 w 10511848"/>
                <a:gd name="connsiteY5" fmla="*/ 1239930 h 3064922"/>
                <a:gd name="connsiteX6" fmla="*/ 10511848 w 10511848"/>
                <a:gd name="connsiteY6" fmla="*/ 1239895 h 3064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11848" h="3064922">
                  <a:moveTo>
                    <a:pt x="10511848" y="0"/>
                  </a:moveTo>
                  <a:lnTo>
                    <a:pt x="0" y="0"/>
                  </a:lnTo>
                  <a:lnTo>
                    <a:pt x="0" y="3064922"/>
                  </a:lnTo>
                  <a:lnTo>
                    <a:pt x="87949" y="3020965"/>
                  </a:lnTo>
                  <a:cubicBezTo>
                    <a:pt x="858709" y="2684075"/>
                    <a:pt x="3227310" y="2169093"/>
                    <a:pt x="6048113" y="1747487"/>
                  </a:cubicBezTo>
                  <a:cubicBezTo>
                    <a:pt x="7783991" y="1488037"/>
                    <a:pt x="9362448" y="1313073"/>
                    <a:pt x="10511198" y="1239930"/>
                  </a:cubicBezTo>
                  <a:lnTo>
                    <a:pt x="10511848" y="1239895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0"/>
                    <a:lumMod val="0"/>
                  </a:schemeClr>
                </a:gs>
                <a:gs pos="100000">
                  <a:schemeClr val="bg1">
                    <a:alpha val="5800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48726" name="文本框 11"/>
          <p:cNvSpPr txBox="1"/>
          <p:nvPr/>
        </p:nvSpPr>
        <p:spPr>
          <a:xfrm>
            <a:off x="702310" y="1345565"/>
            <a:ext cx="1060450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algn="l" eaLnBrk="1" hangingPunct="1">
              <a:buFont typeface="Arial" panose="02080604020202020204" pitchFamily="34" charset="0"/>
              <a:buChar char="•"/>
            </a:pPr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Error handling:</a:t>
            </a:r>
          </a:p>
          <a:p>
            <a:pPr algn="ctr" eaLnBrk="1" hangingPunct="1"/>
            <a:r>
              <a:rPr lang="en-US"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                 </a:t>
            </a:r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The system shall handle expected and non-expected errors that prevent loss in information.</a:t>
            </a:r>
          </a:p>
          <a:p>
            <a:pPr algn="l" eaLnBrk="1" hangingPunct="1"/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•</a:t>
            </a:r>
            <a:r>
              <a:rPr lang="en-US"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   </a:t>
            </a:r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Performance Requirements</a:t>
            </a:r>
          </a:p>
          <a:p>
            <a:pPr algn="l" eaLnBrk="1" hangingPunct="1"/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                 </a:t>
            </a:r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Speed of the system is an important constraint. </a:t>
            </a:r>
          </a:p>
          <a:p>
            <a:pPr algn="l" eaLnBrk="1" hangingPunct="1"/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•</a:t>
            </a:r>
            <a:r>
              <a:rPr lang="en-US"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   </a:t>
            </a:r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Safety Requirements</a:t>
            </a:r>
          </a:p>
          <a:p>
            <a:pPr algn="l" eaLnBrk="1" hangingPunct="1"/>
            <a:r>
              <a:rPr lang="en-US"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                  </a:t>
            </a:r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System use shall not cause any harm to human users</a:t>
            </a:r>
          </a:p>
          <a:p>
            <a:pPr algn="l" eaLnBrk="1" hangingPunct="1"/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•</a:t>
            </a:r>
            <a:r>
              <a:rPr lang="en-US"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   </a:t>
            </a:r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Security Requirements</a:t>
            </a:r>
          </a:p>
          <a:p>
            <a:pPr algn="l" eaLnBrk="1" hangingPunct="1"/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•</a:t>
            </a:r>
            <a:r>
              <a:rPr lang="en-US"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   </a:t>
            </a:r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System will use secured database.</a:t>
            </a:r>
          </a:p>
          <a:p>
            <a:pPr algn="l" eaLnBrk="1" hangingPunct="1"/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•</a:t>
            </a:r>
            <a:r>
              <a:rPr lang="en-US"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   </a:t>
            </a:r>
            <a:r>
              <a:rPr sz="2400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  <a:sym typeface="+mn-ea"/>
              </a:rPr>
              <a:t>The system shall permit only administrator/owner to modify the contents.</a:t>
            </a:r>
          </a:p>
        </p:txBody>
      </p:sp>
    </p:spTree>
  </p:cSld>
  <p:clrMapOvr>
    <a:masterClrMapping/>
  </p:clrMapOvr>
  <p:transition spd="slow" advClick="0" advTm="300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94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 1"/>
          <p:cNvSpPr txBox="1"/>
          <p:nvPr/>
        </p:nvSpPr>
        <p:spPr>
          <a:xfrm>
            <a:off x="225425" y="219075"/>
            <a:ext cx="497776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S</a:t>
            </a:r>
            <a:r>
              <a:rPr lang="en-US" altLang="en-US" sz="3200" b="1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ystem Architecture</a:t>
            </a:r>
          </a:p>
        </p:txBody>
      </p:sp>
      <p:grpSp>
        <p:nvGrpSpPr>
          <p:cNvPr id="79" name="组合 29"/>
          <p:cNvGrpSpPr/>
          <p:nvPr/>
        </p:nvGrpSpPr>
        <p:grpSpPr>
          <a:xfrm>
            <a:off x="347980" y="828674"/>
            <a:ext cx="11179175" cy="5756914"/>
            <a:chOff x="758769" y="3188118"/>
            <a:chExt cx="10583550" cy="1258280"/>
          </a:xfrm>
        </p:grpSpPr>
        <p:grpSp>
          <p:nvGrpSpPr>
            <p:cNvPr id="80" name="组合 30"/>
            <p:cNvGrpSpPr/>
            <p:nvPr/>
          </p:nvGrpSpPr>
          <p:grpSpPr>
            <a:xfrm>
              <a:off x="758949" y="3206620"/>
              <a:ext cx="10533890" cy="1206665"/>
              <a:chOff x="795525" y="1444748"/>
              <a:chExt cx="10533890" cy="3833255"/>
            </a:xfrm>
          </p:grpSpPr>
          <p:sp>
            <p:nvSpPr>
              <p:cNvPr id="1048666" name="矩形 35"/>
              <p:cNvSpPr/>
              <p:nvPr/>
            </p:nvSpPr>
            <p:spPr>
              <a:xfrm flipH="1">
                <a:off x="795527" y="1444752"/>
                <a:ext cx="10533888" cy="3833251"/>
              </a:xfrm>
              <a:prstGeom prst="rect">
                <a:avLst/>
              </a:prstGeom>
              <a:noFill/>
              <a:ln w="28575">
                <a:gradFill>
                  <a:gsLst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  <a:gs pos="100000">
                      <a:srgbClr val="858585">
                        <a:alpha val="42000"/>
                      </a:srgbClr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48667" name="任意多边形 36"/>
              <p:cNvSpPr/>
              <p:nvPr/>
            </p:nvSpPr>
            <p:spPr>
              <a:xfrm flipH="1">
                <a:off x="795525" y="1444748"/>
                <a:ext cx="10511848" cy="3241881"/>
              </a:xfrm>
              <a:custGeom>
                <a:avLst/>
                <a:gdLst>
                  <a:gd name="connsiteX0" fmla="*/ 10511848 w 10511848"/>
                  <a:gd name="connsiteY0" fmla="*/ 0 h 3064922"/>
                  <a:gd name="connsiteX1" fmla="*/ 0 w 10511848"/>
                  <a:gd name="connsiteY1" fmla="*/ 0 h 3064922"/>
                  <a:gd name="connsiteX2" fmla="*/ 0 w 10511848"/>
                  <a:gd name="connsiteY2" fmla="*/ 3064922 h 3064922"/>
                  <a:gd name="connsiteX3" fmla="*/ 87949 w 10511848"/>
                  <a:gd name="connsiteY3" fmla="*/ 3020965 h 3064922"/>
                  <a:gd name="connsiteX4" fmla="*/ 6048113 w 10511848"/>
                  <a:gd name="connsiteY4" fmla="*/ 1747487 h 3064922"/>
                  <a:gd name="connsiteX5" fmla="*/ 10511198 w 10511848"/>
                  <a:gd name="connsiteY5" fmla="*/ 1239930 h 3064922"/>
                  <a:gd name="connsiteX6" fmla="*/ 10511848 w 10511848"/>
                  <a:gd name="connsiteY6" fmla="*/ 1239895 h 3064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11848" h="3064922">
                    <a:moveTo>
                      <a:pt x="10511848" y="0"/>
                    </a:moveTo>
                    <a:lnTo>
                      <a:pt x="0" y="0"/>
                    </a:lnTo>
                    <a:lnTo>
                      <a:pt x="0" y="3064922"/>
                    </a:lnTo>
                    <a:lnTo>
                      <a:pt x="87949" y="3020965"/>
                    </a:lnTo>
                    <a:cubicBezTo>
                      <a:pt x="858709" y="2684075"/>
                      <a:pt x="3227310" y="2169093"/>
                      <a:pt x="6048113" y="1747487"/>
                    </a:cubicBezTo>
                    <a:cubicBezTo>
                      <a:pt x="7783991" y="1488037"/>
                      <a:pt x="9362448" y="1313073"/>
                      <a:pt x="10511198" y="1239930"/>
                    </a:cubicBezTo>
                    <a:lnTo>
                      <a:pt x="10511848" y="1239895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alpha val="0"/>
                      <a:lumMod val="0"/>
                    </a:schemeClr>
                  </a:gs>
                  <a:gs pos="100000">
                    <a:schemeClr val="bg1">
                      <a:alpha val="58000"/>
                    </a:schemeClr>
                  </a:gs>
                </a:gsLst>
                <a:lin ang="19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pic>
          <p:nvPicPr>
            <p:cNvPr id="2097158" name="图片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7683" y="3194086"/>
              <a:ext cx="467708" cy="19180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97159" name="图片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8769" y="4261667"/>
              <a:ext cx="526623" cy="18473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97160" name="图片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64391" y="3188118"/>
              <a:ext cx="477928" cy="19777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97161" name="图片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64391" y="4252784"/>
              <a:ext cx="477928" cy="193613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48668" name="矩形 37"/>
          <p:cNvSpPr/>
          <p:nvPr/>
        </p:nvSpPr>
        <p:spPr>
          <a:xfrm>
            <a:off x="904240" y="1517015"/>
            <a:ext cx="1011809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eaLnBrk="1" hangingPunct="1"/>
            <a:endParaRPr lang="zh-CN" altLang="en-US" sz="3200" dirty="0">
              <a:solidFill>
                <a:schemeClr val="bg1"/>
              </a:solidFill>
              <a:latin typeface="Liberation Serif" panose="02020603050405020304" charset="0"/>
              <a:ea typeface="微软雅黑" panose="020B0503020204020204" pitchFamily="34" charset="-122"/>
              <a:cs typeface="Liberation Serif" panose="02020603050405020304" charset="0"/>
            </a:endParaRPr>
          </a:p>
          <a:p>
            <a:pPr algn="ctr" eaLnBrk="1" hangingPunct="1"/>
            <a:endParaRPr lang="en-US" altLang="zh-CN" sz="3200" dirty="0">
              <a:solidFill>
                <a:schemeClr val="bg1"/>
              </a:solidFill>
              <a:latin typeface="Liberation Serif" panose="02020603050405020304" charset="0"/>
              <a:ea typeface="微软雅黑" panose="020B0503020204020204" pitchFamily="34" charset="-122"/>
              <a:cs typeface="Liberation Serif" panose="02020603050405020304" charset="0"/>
            </a:endParaRPr>
          </a:p>
        </p:txBody>
      </p:sp>
      <p:pic>
        <p:nvPicPr>
          <p:cNvPr id="2" name="Picture 1" descr="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40" y="1394460"/>
            <a:ext cx="10117455" cy="463740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94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文本框 1"/>
          <p:cNvSpPr txBox="1"/>
          <p:nvPr/>
        </p:nvSpPr>
        <p:spPr>
          <a:xfrm>
            <a:off x="347663" y="219075"/>
            <a:ext cx="2794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MODULES</a:t>
            </a:r>
          </a:p>
        </p:txBody>
      </p:sp>
      <p:pic>
        <p:nvPicPr>
          <p:cNvPr id="2097162" name="图片 5"/>
          <p:cNvPicPr>
            <a:picLocks noChangeAspect="1"/>
          </p:cNvPicPr>
          <p:nvPr/>
        </p:nvPicPr>
        <p:blipFill>
          <a:blip r:embed="rId2"/>
          <a:srcRect l="11812"/>
          <a:stretch>
            <a:fillRect/>
          </a:stretch>
        </p:blipFill>
        <p:spPr>
          <a:xfrm>
            <a:off x="690880" y="2335213"/>
            <a:ext cx="2108200" cy="1790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7163" name="图片 6"/>
          <p:cNvPicPr>
            <a:picLocks noChangeAspect="1"/>
          </p:cNvPicPr>
          <p:nvPr/>
        </p:nvPicPr>
        <p:blipFill>
          <a:blip r:embed="rId3"/>
          <a:srcRect l="11812"/>
          <a:stretch>
            <a:fillRect/>
          </a:stretch>
        </p:blipFill>
        <p:spPr>
          <a:xfrm>
            <a:off x="3503613" y="2328863"/>
            <a:ext cx="2108200" cy="1797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693" name="矩形 9"/>
          <p:cNvSpPr/>
          <p:nvPr/>
        </p:nvSpPr>
        <p:spPr>
          <a:xfrm>
            <a:off x="543339" y="1232452"/>
            <a:ext cx="11006676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Font typeface="Arial" panose="02080604020202020204" pitchFamily="34" charset="0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eration Serif" panose="02020603050405020304" charset="0"/>
                <a:cs typeface="Liberation Serif" panose="02020603050405020304" charset="0"/>
                <a:sym typeface="+mn-ea"/>
              </a:rPr>
              <a:t>Proposed system consists of mainly </a:t>
            </a:r>
            <a:r>
              <a:rPr lang="" altLang="en-US" sz="18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eration Serif" panose="02020603050405020304" charset="0"/>
                <a:cs typeface="Liberation Serif" panose="02020603050405020304" charset="0"/>
                <a:sym typeface="+mn-ea"/>
              </a:rPr>
              <a:t>Three</a:t>
            </a:r>
            <a:r>
              <a:rPr lang="en-US" altLang="en-US" sz="18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eration Serif" panose="02020603050405020304" charset="0"/>
                <a:cs typeface="Liberation Serif" panose="02020603050405020304" charset="0"/>
                <a:sym typeface="+mn-ea"/>
              </a:rPr>
              <a:t> </a:t>
            </a:r>
            <a:r>
              <a:rPr lang="en-US" sz="18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eration Serif" panose="02020603050405020304" charset="0"/>
                <a:cs typeface="Liberation Serif" panose="02020603050405020304" charset="0"/>
                <a:sym typeface="+mn-ea"/>
              </a:rPr>
              <a:t>modules. </a:t>
            </a:r>
          </a:p>
          <a:p>
            <a:pPr>
              <a:buFont typeface="Arial" panose="02080604020202020204" pitchFamily="34" charset="0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eration Serif" panose="02020603050405020304" charset="0"/>
                <a:cs typeface="Liberation Serif" panose="02020603050405020304" charset="0"/>
                <a:sym typeface="+mn-ea"/>
              </a:rPr>
              <a:t>Admin – Website  </a:t>
            </a:r>
          </a:p>
          <a:p>
            <a:pPr>
              <a:buFont typeface="Arial" panose="02080604020202020204" pitchFamily="34" charset="0"/>
            </a:pPr>
            <a:r>
              <a:rPr lang="en-US" altLang="en-US" sz="18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eration Serif" panose="02020603050405020304" charset="0"/>
                <a:cs typeface="Liberation Serif" panose="02020603050405020304" charset="0"/>
                <a:sym typeface="+mn-ea"/>
              </a:rPr>
              <a:t>Seller and User – </a:t>
            </a:r>
            <a:r>
              <a:rPr lang="en-US" altLang="en-US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eration Serif" panose="02020603050405020304" charset="0"/>
                <a:cs typeface="Liberation Serif" panose="02020603050405020304" charset="0"/>
                <a:sym typeface="+mn-ea"/>
              </a:rPr>
              <a:t>Mobile App</a:t>
            </a:r>
            <a:endParaRPr lang="en-US" altLang="en-US" sz="18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iberation Serif" panose="02020603050405020304" charset="0"/>
              <a:cs typeface="Liberation Serif" panose="02020603050405020304" charset="0"/>
              <a:sym typeface="+mn-ea"/>
            </a:endParaRPr>
          </a:p>
        </p:txBody>
      </p:sp>
      <p:sp>
        <p:nvSpPr>
          <p:cNvPr id="1048697" name="文本框 13"/>
          <p:cNvSpPr txBox="1"/>
          <p:nvPr/>
        </p:nvSpPr>
        <p:spPr>
          <a:xfrm>
            <a:off x="1157288" y="4414838"/>
            <a:ext cx="1368425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ADMIN</a:t>
            </a:r>
          </a:p>
        </p:txBody>
      </p:sp>
      <p:sp>
        <p:nvSpPr>
          <p:cNvPr id="1048702" name="文本框 18"/>
          <p:cNvSpPr txBox="1"/>
          <p:nvPr/>
        </p:nvSpPr>
        <p:spPr>
          <a:xfrm>
            <a:off x="4103688" y="4414838"/>
            <a:ext cx="1368425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" altLang="en-US" sz="2000" b="1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SELLER</a:t>
            </a:r>
          </a:p>
        </p:txBody>
      </p:sp>
      <p:sp>
        <p:nvSpPr>
          <p:cNvPr id="1048704" name="文本框 20"/>
          <p:cNvSpPr txBox="1"/>
          <p:nvPr/>
        </p:nvSpPr>
        <p:spPr>
          <a:xfrm>
            <a:off x="6755448" y="4414838"/>
            <a:ext cx="1368425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chemeClr val="bg1"/>
                </a:solidFill>
                <a:latin typeface="Liberation Serif" panose="02020603050405020304" charset="0"/>
                <a:ea typeface="微软雅黑" panose="020B0503020204020204" pitchFamily="34" charset="-122"/>
                <a:cs typeface="Liberation Serif" panose="02020603050405020304" charset="0"/>
              </a:rPr>
              <a:t>USER</a:t>
            </a:r>
          </a:p>
        </p:txBody>
      </p:sp>
      <p:pic>
        <p:nvPicPr>
          <p:cNvPr id="2" name="Picture 1" descr="1"/>
          <p:cNvPicPr>
            <a:picLocks noChangeAspect="1"/>
          </p:cNvPicPr>
          <p:nvPr/>
        </p:nvPicPr>
        <p:blipFill>
          <a:blip r:embed="rId4"/>
          <a:srcRect l="492" r="-816" b="9419"/>
          <a:stretch>
            <a:fillRect/>
          </a:stretch>
        </p:blipFill>
        <p:spPr>
          <a:xfrm>
            <a:off x="3504565" y="2335530"/>
            <a:ext cx="2107565" cy="1772285"/>
          </a:xfrm>
          <a:prstGeom prst="rect">
            <a:avLst/>
          </a:prstGeom>
        </p:spPr>
      </p:pic>
      <p:pic>
        <p:nvPicPr>
          <p:cNvPr id="3" name="Picture 2" descr="1"/>
          <p:cNvPicPr>
            <a:picLocks noChangeAspect="1"/>
          </p:cNvPicPr>
          <p:nvPr/>
        </p:nvPicPr>
        <p:blipFill>
          <a:blip r:embed="rId4"/>
          <a:srcRect l="492" r="-816" b="9419"/>
          <a:stretch>
            <a:fillRect/>
          </a:stretch>
        </p:blipFill>
        <p:spPr>
          <a:xfrm>
            <a:off x="667385" y="2353945"/>
            <a:ext cx="2107565" cy="1772285"/>
          </a:xfrm>
          <a:prstGeom prst="rect">
            <a:avLst/>
          </a:prstGeom>
        </p:spPr>
      </p:pic>
      <p:pic>
        <p:nvPicPr>
          <p:cNvPr id="5" name="Picture 4" descr="1"/>
          <p:cNvPicPr>
            <a:picLocks noChangeAspect="1"/>
          </p:cNvPicPr>
          <p:nvPr/>
        </p:nvPicPr>
        <p:blipFill>
          <a:blip r:embed="rId4"/>
          <a:srcRect l="492" r="-816" b="9419"/>
          <a:stretch>
            <a:fillRect/>
          </a:stretch>
        </p:blipFill>
        <p:spPr>
          <a:xfrm>
            <a:off x="6386195" y="2317750"/>
            <a:ext cx="2107565" cy="177228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1299</Words>
  <Application>Microsoft Office PowerPoint</Application>
  <PresentationFormat>Widescreen</PresentationFormat>
  <Paragraphs>159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微软雅黑</vt:lpstr>
      <vt:lpstr>SimSun</vt:lpstr>
      <vt:lpstr>SimSun</vt:lpstr>
      <vt:lpstr>Arial</vt:lpstr>
      <vt:lpstr>Calibri</vt:lpstr>
      <vt:lpstr>Calibri Light</vt:lpstr>
      <vt:lpstr>Liberation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user</cp:lastModifiedBy>
  <cp:revision>18</cp:revision>
  <dcterms:created xsi:type="dcterms:W3CDTF">2022-03-08T07:44:23Z</dcterms:created>
  <dcterms:modified xsi:type="dcterms:W3CDTF">2022-03-12T07:19:21Z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