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#</a:t>
            </a:fld>
            <a:r>
              <a:rPr dirty="0" spc="15"/>
              <a:t>/40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#</a:t>
            </a:fld>
            <a:r>
              <a:rPr dirty="0" spc="15"/>
              <a:t>/40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#</a:t>
            </a:fld>
            <a:r>
              <a:rPr dirty="0" spc="15"/>
              <a:t>/40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#</a:t>
            </a:fld>
            <a:r>
              <a:rPr dirty="0" spc="15"/>
              <a:t>/40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#</a:t>
            </a:fld>
            <a:r>
              <a:rPr dirty="0" spc="15"/>
              <a:t>/40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7616" y="1390961"/>
            <a:ext cx="1494866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092" y="1054619"/>
            <a:ext cx="4253915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008246" y="3351784"/>
            <a:ext cx="29082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#</a:t>
            </a:fld>
            <a:r>
              <a:rPr dirty="0" spc="15"/>
              <a:t>/40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slide" Target="slide10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slide" Target="slide1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slide" Target="slide1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4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slide" Target="slide5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39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" Target="slide3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slide" Target="slide39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" Target="slide4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9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" Target="slide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slide" Target="slide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slide" Target="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47166"/>
            <a:ext cx="4483735" cy="494030"/>
            <a:chOff x="87743" y="647166"/>
            <a:chExt cx="4483735" cy="494030"/>
          </a:xfrm>
        </p:grpSpPr>
        <p:sp>
          <p:nvSpPr>
            <p:cNvPr id="3" name="object 3"/>
            <p:cNvSpPr/>
            <p:nvPr/>
          </p:nvSpPr>
          <p:spPr>
            <a:xfrm>
              <a:off x="87743" y="64716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8544" y="710417"/>
              <a:ext cx="4432935" cy="431165"/>
            </a:xfrm>
            <a:custGeom>
              <a:avLst/>
              <a:gdLst/>
              <a:ahLst/>
              <a:cxnLst/>
              <a:rect l="l" t="t" r="r" b="b"/>
              <a:pathLst>
                <a:path w="4432935" h="431165">
                  <a:moveTo>
                    <a:pt x="4432566" y="0"/>
                  </a:moveTo>
                  <a:lnTo>
                    <a:pt x="0" y="0"/>
                  </a:lnTo>
                  <a:lnTo>
                    <a:pt x="0" y="430666"/>
                  </a:lnTo>
                  <a:lnTo>
                    <a:pt x="4432566" y="430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3" y="691580"/>
              <a:ext cx="4432935" cy="398780"/>
            </a:xfrm>
            <a:custGeom>
              <a:avLst/>
              <a:gdLst/>
              <a:ahLst/>
              <a:cxnLst/>
              <a:rect l="l" t="t" r="r" b="b"/>
              <a:pathLst>
                <a:path w="4432935" h="398780">
                  <a:moveTo>
                    <a:pt x="4432566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79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4381765" y="398702"/>
                  </a:lnTo>
                  <a:lnTo>
                    <a:pt x="4401490" y="394694"/>
                  </a:lnTo>
                  <a:lnTo>
                    <a:pt x="4417643" y="383779"/>
                  </a:lnTo>
                  <a:lnTo>
                    <a:pt x="4428558" y="367627"/>
                  </a:lnTo>
                  <a:lnTo>
                    <a:pt x="4432566" y="3479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2614" y="749742"/>
            <a:ext cx="862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5" i="0">
                <a:solidFill>
                  <a:srgbClr val="FFFFFF"/>
                </a:solidFill>
                <a:latin typeface="Tahoma"/>
                <a:cs typeface="Tahoma"/>
              </a:rPr>
              <a:t>CRAFTIFY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240" y="1300364"/>
            <a:ext cx="3394710" cy="1276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379855" algn="l"/>
              </a:tabLst>
            </a:pPr>
            <a:r>
              <a:rPr dirty="0" sz="1100" spc="-20">
                <a:latin typeface="Microsoft Sans Serif"/>
                <a:cs typeface="Microsoft Sans Serif"/>
              </a:rPr>
              <a:t>ANJANA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GOPAN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K	</a:t>
            </a:r>
            <a:r>
              <a:rPr dirty="0" sz="1100" spc="-40">
                <a:latin typeface="Microsoft Sans Serif"/>
                <a:cs typeface="Microsoft Sans Serif"/>
              </a:rPr>
              <a:t>Assistant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Prof.HUSAIN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AHAMED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861060" marR="848994" indent="437515">
              <a:lnSpc>
                <a:spcPts val="950"/>
              </a:lnSpc>
            </a:pPr>
            <a:r>
              <a:rPr dirty="0" sz="800" spc="15">
                <a:latin typeface="Microsoft Sans Serif"/>
                <a:cs typeface="Microsoft Sans Serif"/>
              </a:rPr>
              <a:t>MCA, </a:t>
            </a:r>
            <a:r>
              <a:rPr dirty="0" sz="800" spc="-30">
                <a:latin typeface="Microsoft Sans Serif"/>
                <a:cs typeface="Microsoft Sans Serif"/>
              </a:rPr>
              <a:t>Semester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20">
                <a:latin typeface="Microsoft Sans Serif"/>
                <a:cs typeface="Microsoft Sans Serif"/>
              </a:rPr>
              <a:t>VI </a:t>
            </a:r>
            <a:r>
              <a:rPr dirty="0" sz="800" spc="2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Department</a:t>
            </a:r>
            <a:r>
              <a:rPr dirty="0" sz="800" spc="4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Computer</a:t>
            </a:r>
            <a:r>
              <a:rPr dirty="0" sz="800" spc="4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Application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Microsoft Sans Serif"/>
              <a:cs typeface="Microsoft Sans Serif"/>
            </a:endParaRPr>
          </a:p>
          <a:p>
            <a:pPr algn="ctr" marL="3810">
              <a:lnSpc>
                <a:spcPct val="100000"/>
              </a:lnSpc>
            </a:pPr>
            <a:r>
              <a:rPr dirty="0" sz="800" spc="-15">
                <a:latin typeface="Microsoft Sans Serif"/>
                <a:cs typeface="Microsoft Sans Serif"/>
              </a:rPr>
              <a:t>Government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Engineering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College,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Thrissur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 marL="5080">
              <a:lnSpc>
                <a:spcPct val="100000"/>
              </a:lnSpc>
            </a:pPr>
            <a:r>
              <a:rPr dirty="0" sz="1100" spc="-25">
                <a:latin typeface="Microsoft Sans Serif"/>
                <a:cs typeface="Microsoft Sans Serif"/>
              </a:rPr>
              <a:t>Main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Project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Final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Review,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2022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48569" y="3351784"/>
            <a:ext cx="25082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fld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02996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DFD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-Level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85" y="1252633"/>
            <a:ext cx="3600249" cy="8171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3351784"/>
            <a:ext cx="1885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DFD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10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548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DFD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-Level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1(Admin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dfd)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97" y="888049"/>
            <a:ext cx="3600236" cy="172863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11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4669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DFD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-Level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1(Seller</a:t>
            </a: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dfd)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999" y="691095"/>
            <a:ext cx="3600019" cy="22210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11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3939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DFD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-Level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1(User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dfd)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974" y="573189"/>
            <a:ext cx="3600076" cy="251576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11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3789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968" y="447982"/>
            <a:ext cx="2880083" cy="283508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3351784"/>
            <a:ext cx="51562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ER</a:t>
            </a:r>
            <a:r>
              <a:rPr dirty="0" sz="600" spc="-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DIAGRAM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14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5125" y="2944843"/>
            <a:ext cx="1338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admin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login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page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3333640"/>
            <a:ext cx="3638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RESULTS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33646" y="3333640"/>
            <a:ext cx="22732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</a:rPr>
              <a:t>15/40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4154" y="2944843"/>
            <a:ext cx="1019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sellers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16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5823" y="2944843"/>
            <a:ext cx="1136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2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add</a:t>
            </a:r>
            <a:r>
              <a:rPr dirty="0" sz="1000" spc="2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packages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16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5960" y="2975335"/>
            <a:ext cx="117602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packages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18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91182" y="2975335"/>
            <a:ext cx="122555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add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exhibitions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19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 i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643305"/>
            <a:ext cx="160096" cy="160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743" y="64264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F2F2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73" y="615212"/>
            <a:ext cx="1065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007F7F"/>
                </a:solidFill>
                <a:latin typeface="Microsoft Sans Serif"/>
                <a:cs typeface="Microsoft Sans Serif"/>
                <a:hlinkClick r:id="rId3" action="ppaction://hlinksldjump"/>
              </a:rPr>
              <a:t>INTRODUCTION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954824"/>
            <a:ext cx="160096" cy="160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743" y="9541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5F2F2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73" y="926730"/>
            <a:ext cx="841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007F7F"/>
                </a:solidFill>
                <a:latin typeface="Microsoft Sans Serif"/>
                <a:cs typeface="Microsoft Sans Serif"/>
                <a:hlinkClick r:id="rId5" action="ppaction://hlinksldjump"/>
              </a:rPr>
              <a:t>OBJECTIVES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1266342"/>
            <a:ext cx="160096" cy="1600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1577873"/>
            <a:ext cx="160096" cy="1600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80" y="1889391"/>
            <a:ext cx="160096" cy="1600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80" y="2200922"/>
            <a:ext cx="160096" cy="1600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80" y="2512441"/>
            <a:ext cx="160096" cy="1600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80" y="2823959"/>
            <a:ext cx="160096" cy="1600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9743" y="1238248"/>
            <a:ext cx="2607945" cy="1749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0"/>
              </a:spcBef>
              <a:buClr>
                <a:srgbClr val="E5F2F2"/>
              </a:buClr>
              <a:buSzPct val="72727"/>
              <a:buAutoNum type="arabicPlain" startAt="3"/>
              <a:tabLst>
                <a:tab pos="178435" algn="l"/>
              </a:tabLst>
            </a:pPr>
            <a:r>
              <a:rPr dirty="0" sz="1100" spc="-65">
                <a:solidFill>
                  <a:srgbClr val="007F7F"/>
                </a:solidFill>
                <a:latin typeface="Microsoft Sans Serif"/>
                <a:cs typeface="Microsoft Sans Serif"/>
                <a:hlinkClick r:id="rId8" action="ppaction://hlinksldjump"/>
              </a:rPr>
              <a:t>PROPOSED</a:t>
            </a:r>
            <a:r>
              <a:rPr dirty="0" sz="1100" spc="35">
                <a:solidFill>
                  <a:srgbClr val="007F7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dirty="0" sz="1100" spc="-40">
                <a:solidFill>
                  <a:srgbClr val="007F7F"/>
                </a:solidFill>
                <a:latin typeface="Microsoft Sans Serif"/>
                <a:cs typeface="Microsoft Sans Serif"/>
                <a:hlinkClick r:id="rId8" action="ppaction://hlinksldjump"/>
              </a:rPr>
              <a:t>SYSTEM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5F2F2"/>
              </a:buClr>
              <a:buFont typeface="Microsoft Sans Serif"/>
              <a:buAutoNum type="arabicPlain" startAt="3"/>
            </a:pPr>
            <a:endParaRPr sz="1000">
              <a:latin typeface="Microsoft Sans Serif"/>
              <a:cs typeface="Microsoft Sans Serif"/>
            </a:endParaRPr>
          </a:p>
          <a:p>
            <a:pPr marL="177800" indent="-165735">
              <a:lnSpc>
                <a:spcPct val="100000"/>
              </a:lnSpc>
              <a:buClr>
                <a:srgbClr val="E5F2F2"/>
              </a:buClr>
              <a:buSzPct val="72727"/>
              <a:buAutoNum type="arabicPlain" startAt="3"/>
              <a:tabLst>
                <a:tab pos="178435" algn="l"/>
              </a:tabLst>
            </a:pPr>
            <a:r>
              <a:rPr dirty="0" sz="1100" spc="-40">
                <a:solidFill>
                  <a:srgbClr val="007F7F"/>
                </a:solidFill>
                <a:latin typeface="Microsoft Sans Serif"/>
                <a:cs typeface="Microsoft Sans Serif"/>
                <a:hlinkClick r:id="rId9" action="ppaction://hlinksldjump"/>
              </a:rPr>
              <a:t>SYSTEM</a:t>
            </a:r>
            <a:r>
              <a:rPr dirty="0" sz="1100" spc="20">
                <a:solidFill>
                  <a:srgbClr val="00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007F7F"/>
                </a:solidFill>
                <a:latin typeface="Microsoft Sans Serif"/>
                <a:cs typeface="Microsoft Sans Serif"/>
                <a:hlinkClick r:id="rId9" action="ppaction://hlinksldjump"/>
              </a:rPr>
              <a:t>ARCHITECTURE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5F2F2"/>
              </a:buClr>
              <a:buFont typeface="Microsoft Sans Serif"/>
              <a:buAutoNum type="arabicPlain" startAt="3"/>
            </a:pPr>
            <a:endParaRPr sz="1000">
              <a:latin typeface="Microsoft Sans Serif"/>
              <a:cs typeface="Microsoft Sans Serif"/>
            </a:endParaRPr>
          </a:p>
          <a:p>
            <a:pPr marL="177800" indent="-165735">
              <a:lnSpc>
                <a:spcPct val="100000"/>
              </a:lnSpc>
              <a:buClr>
                <a:srgbClr val="E5F2F2"/>
              </a:buClr>
              <a:buSzPct val="72727"/>
              <a:buAutoNum type="arabicPlain" startAt="3"/>
              <a:tabLst>
                <a:tab pos="178435" algn="l"/>
              </a:tabLst>
            </a:pPr>
            <a:r>
              <a:rPr dirty="0" sz="1100" spc="-25">
                <a:solidFill>
                  <a:srgbClr val="007F7F"/>
                </a:solidFill>
                <a:latin typeface="Microsoft Sans Serif"/>
                <a:cs typeface="Microsoft Sans Serif"/>
                <a:hlinkClick r:id="rId10" action="ppaction://hlinksldjump"/>
              </a:rPr>
              <a:t>DFD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5F2F2"/>
              </a:buClr>
              <a:buFont typeface="Microsoft Sans Serif"/>
              <a:buAutoNum type="arabicPlain" startAt="3"/>
            </a:pPr>
            <a:endParaRPr sz="1000">
              <a:latin typeface="Microsoft Sans Serif"/>
              <a:cs typeface="Microsoft Sans Serif"/>
            </a:endParaRPr>
          </a:p>
          <a:p>
            <a:pPr marL="177800" indent="-165735">
              <a:lnSpc>
                <a:spcPct val="100000"/>
              </a:lnSpc>
              <a:spcBef>
                <a:spcPts val="5"/>
              </a:spcBef>
              <a:buClr>
                <a:srgbClr val="E5F2F2"/>
              </a:buClr>
              <a:buSzPct val="72727"/>
              <a:buAutoNum type="arabicPlain" startAt="3"/>
              <a:tabLst>
                <a:tab pos="178435" algn="l"/>
              </a:tabLst>
            </a:pPr>
            <a:r>
              <a:rPr dirty="0" sz="1100" spc="-90">
                <a:solidFill>
                  <a:srgbClr val="007F7F"/>
                </a:solidFill>
                <a:latin typeface="Microsoft Sans Serif"/>
                <a:cs typeface="Microsoft Sans Serif"/>
                <a:hlinkClick r:id="rId11" action="ppaction://hlinksldjump"/>
              </a:rPr>
              <a:t>ER</a:t>
            </a:r>
            <a:r>
              <a:rPr dirty="0" sz="1100" spc="35">
                <a:solidFill>
                  <a:srgbClr val="007F7F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dirty="0" sz="1100" spc="-40">
                <a:solidFill>
                  <a:srgbClr val="007F7F"/>
                </a:solidFill>
                <a:latin typeface="Microsoft Sans Serif"/>
                <a:cs typeface="Microsoft Sans Serif"/>
                <a:hlinkClick r:id="rId11" action="ppaction://hlinksldjump"/>
              </a:rPr>
              <a:t>DIAGRAM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5F2F2"/>
              </a:buClr>
              <a:buFont typeface="Microsoft Sans Serif"/>
              <a:buAutoNum type="arabicPlain" startAt="3"/>
            </a:pPr>
            <a:endParaRPr sz="1000">
              <a:latin typeface="Microsoft Sans Serif"/>
              <a:cs typeface="Microsoft Sans Serif"/>
            </a:endParaRPr>
          </a:p>
          <a:p>
            <a:pPr marL="177800" indent="-165735">
              <a:lnSpc>
                <a:spcPct val="100000"/>
              </a:lnSpc>
              <a:buClr>
                <a:srgbClr val="E5F2F2"/>
              </a:buClr>
              <a:buSzPct val="72727"/>
              <a:buAutoNum type="arabicPlain" startAt="3"/>
              <a:tabLst>
                <a:tab pos="178435" algn="l"/>
              </a:tabLst>
            </a:pPr>
            <a:r>
              <a:rPr dirty="0" sz="1100" spc="-75">
                <a:solidFill>
                  <a:srgbClr val="007F7F"/>
                </a:solidFill>
                <a:latin typeface="Microsoft Sans Serif"/>
                <a:cs typeface="Microsoft Sans Serif"/>
                <a:hlinkClick r:id="rId12" action="ppaction://hlinksldjump"/>
              </a:rPr>
              <a:t>RESULTS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5F2F2"/>
              </a:buClr>
              <a:buFont typeface="Microsoft Sans Serif"/>
              <a:buAutoNum type="arabicPlain" startAt="3"/>
            </a:pPr>
            <a:endParaRPr sz="1000">
              <a:latin typeface="Microsoft Sans Serif"/>
              <a:cs typeface="Microsoft Sans Serif"/>
            </a:endParaRPr>
          </a:p>
          <a:p>
            <a:pPr marL="177800" indent="-165735">
              <a:lnSpc>
                <a:spcPct val="100000"/>
              </a:lnSpc>
              <a:buClr>
                <a:srgbClr val="E5F2F2"/>
              </a:buClr>
              <a:buSzPct val="72727"/>
              <a:buAutoNum type="arabicPlain" startAt="3"/>
              <a:tabLst>
                <a:tab pos="178435" algn="l"/>
              </a:tabLst>
            </a:pPr>
            <a:r>
              <a:rPr dirty="0" sz="1100" spc="-80">
                <a:solidFill>
                  <a:srgbClr val="007F7F"/>
                </a:solidFill>
                <a:latin typeface="Microsoft Sans Serif"/>
                <a:cs typeface="Microsoft Sans Serif"/>
                <a:hlinkClick r:id="rId13" action="ppaction://hlinksldjump"/>
              </a:rPr>
              <a:t>SCOPE</a:t>
            </a:r>
            <a:r>
              <a:rPr dirty="0" sz="1100" spc="60">
                <a:solidFill>
                  <a:srgbClr val="007F7F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dirty="0" sz="1100" spc="-75">
                <a:solidFill>
                  <a:srgbClr val="007F7F"/>
                </a:solidFill>
                <a:latin typeface="Microsoft Sans Serif"/>
                <a:cs typeface="Microsoft Sans Serif"/>
                <a:hlinkClick r:id="rId13" action="ppaction://hlinksldjump"/>
              </a:rPr>
              <a:t>FOR</a:t>
            </a:r>
            <a:r>
              <a:rPr dirty="0" sz="1100" spc="65">
                <a:solidFill>
                  <a:srgbClr val="007F7F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dirty="0" sz="1100" spc="-45">
                <a:solidFill>
                  <a:srgbClr val="007F7F"/>
                </a:solidFill>
                <a:latin typeface="Microsoft Sans Serif"/>
                <a:cs typeface="Microsoft Sans Serif"/>
                <a:hlinkClick r:id="rId13" action="ppaction://hlinksldjump"/>
              </a:rPr>
              <a:t>FUTURE</a:t>
            </a:r>
            <a:r>
              <a:rPr dirty="0" sz="1100" spc="65">
                <a:solidFill>
                  <a:srgbClr val="007F7F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dirty="0" sz="1100" spc="-35">
                <a:solidFill>
                  <a:srgbClr val="007F7F"/>
                </a:solidFill>
                <a:latin typeface="Microsoft Sans Serif"/>
                <a:cs typeface="Microsoft Sans Serif"/>
                <a:hlinkClick r:id="rId13" action="ppaction://hlinksldjump"/>
              </a:rPr>
              <a:t>ENHANCEMENT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48569" y="3351784"/>
            <a:ext cx="25082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fld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1320" y="2975335"/>
            <a:ext cx="126492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exhibitions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20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24215" y="2975335"/>
            <a:ext cx="116014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2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products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21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19821" y="2944843"/>
            <a:ext cx="968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80">
                <a:latin typeface="Microsoft Sans Serif"/>
                <a:cs typeface="Microsoft Sans Serif"/>
              </a:rPr>
              <a:t>users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33646" y="3351784"/>
            <a:ext cx="22732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15">
                <a:solidFill>
                  <a:srgbClr val="FFFFFF"/>
                </a:solidFill>
                <a:latin typeface="Microsoft Sans Serif"/>
                <a:cs typeface="Microsoft Sans Serif"/>
              </a:rPr>
              <a:t>22/40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5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495924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800" y="2944843"/>
            <a:ext cx="9886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5">
                <a:latin typeface="Microsoft Sans Serif"/>
                <a:cs typeface="Microsoft Sans Serif"/>
              </a:rPr>
              <a:t>profit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23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17357" y="3129272"/>
            <a:ext cx="974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login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page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23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00834" y="3159765"/>
            <a:ext cx="100711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2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home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page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25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44078" y="3159765"/>
            <a:ext cx="112014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add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products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26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5851" y="3159765"/>
            <a:ext cx="109664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5">
                <a:latin typeface="Microsoft Sans Serif"/>
                <a:cs typeface="Microsoft Sans Serif"/>
              </a:rPr>
              <a:t>add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tutorials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27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95576" y="3159765"/>
            <a:ext cx="121666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exhibition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28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6067" y="3159765"/>
            <a:ext cx="189547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5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25">
                <a:latin typeface="Microsoft Sans Serif"/>
                <a:cs typeface="Microsoft Sans Serif"/>
              </a:rPr>
              <a:t>exhibition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40">
                <a:latin typeface="Microsoft Sans Serif"/>
                <a:cs typeface="Microsoft Sans Serif"/>
              </a:rPr>
              <a:t>apply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status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29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576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 i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3807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37490" marR="5080">
              <a:lnSpc>
                <a:spcPct val="102600"/>
              </a:lnSpc>
              <a:spcBef>
                <a:spcPts val="55"/>
              </a:spcBef>
            </a:pPr>
            <a:r>
              <a:rPr dirty="0" spc="-40"/>
              <a:t>The </a:t>
            </a:r>
            <a:r>
              <a:rPr dirty="0" spc="-30"/>
              <a:t>project </a:t>
            </a:r>
            <a:r>
              <a:rPr dirty="0" spc="-50"/>
              <a:t>work</a:t>
            </a:r>
            <a:r>
              <a:rPr dirty="0" spc="-45"/>
              <a:t> </a:t>
            </a:r>
            <a:r>
              <a:rPr dirty="0" spc="-20"/>
              <a:t>entitled, </a:t>
            </a:r>
            <a:r>
              <a:rPr dirty="0" spc="10"/>
              <a:t>“CRAFTIFY” </a:t>
            </a:r>
            <a:r>
              <a:rPr dirty="0" spc="-65"/>
              <a:t>is</a:t>
            </a:r>
            <a:r>
              <a:rPr dirty="0" spc="-60"/>
              <a:t> </a:t>
            </a:r>
            <a:r>
              <a:rPr dirty="0" spc="-70"/>
              <a:t>an</a:t>
            </a:r>
            <a:r>
              <a:rPr dirty="0" spc="-65"/>
              <a:t> </a:t>
            </a:r>
            <a:r>
              <a:rPr dirty="0" spc="-70"/>
              <a:t>Ecommerce</a:t>
            </a:r>
            <a:r>
              <a:rPr dirty="0" spc="-65"/>
              <a:t> </a:t>
            </a:r>
            <a:r>
              <a:rPr dirty="0" spc="-80"/>
              <a:t>Business </a:t>
            </a:r>
            <a:r>
              <a:rPr dirty="0" spc="-75"/>
              <a:t> </a:t>
            </a:r>
            <a:r>
              <a:rPr dirty="0" spc="-35"/>
              <a:t>Mobile </a:t>
            </a:r>
            <a:r>
              <a:rPr dirty="0" spc="-65"/>
              <a:t>app</a:t>
            </a:r>
            <a:r>
              <a:rPr dirty="0" spc="-60"/>
              <a:t> </a:t>
            </a:r>
            <a:r>
              <a:rPr dirty="0" spc="10"/>
              <a:t>to </a:t>
            </a:r>
            <a:r>
              <a:rPr dirty="0" spc="-40"/>
              <a:t>support </a:t>
            </a:r>
            <a:r>
              <a:rPr dirty="0" spc="-75"/>
              <a:t>sellers</a:t>
            </a:r>
            <a:r>
              <a:rPr dirty="0" spc="-70"/>
              <a:t> </a:t>
            </a:r>
            <a:r>
              <a:rPr dirty="0" spc="-65"/>
              <a:t>and</a:t>
            </a:r>
            <a:r>
              <a:rPr dirty="0" spc="-60"/>
              <a:t> customers</a:t>
            </a:r>
            <a:r>
              <a:rPr dirty="0" spc="-55"/>
              <a:t> </a:t>
            </a:r>
            <a:r>
              <a:rPr dirty="0" spc="-25"/>
              <a:t>for </a:t>
            </a:r>
            <a:r>
              <a:rPr dirty="0" spc="-50"/>
              <a:t>selling</a:t>
            </a:r>
            <a:r>
              <a:rPr dirty="0" spc="-45"/>
              <a:t> </a:t>
            </a:r>
            <a:r>
              <a:rPr dirty="0" spc="-65"/>
              <a:t>and</a:t>
            </a:r>
            <a:r>
              <a:rPr dirty="0" spc="-60"/>
              <a:t> </a:t>
            </a:r>
            <a:r>
              <a:rPr dirty="0" spc="-45"/>
              <a:t>buying </a:t>
            </a:r>
            <a:r>
              <a:rPr dirty="0" spc="-20"/>
              <a:t>of </a:t>
            </a:r>
            <a:r>
              <a:rPr dirty="0" spc="-280"/>
              <a:t> </a:t>
            </a:r>
            <a:r>
              <a:rPr dirty="0" spc="-10"/>
              <a:t>craft</a:t>
            </a:r>
            <a:r>
              <a:rPr dirty="0" spc="65"/>
              <a:t> </a:t>
            </a:r>
            <a:r>
              <a:rPr dirty="0" spc="-40"/>
              <a:t>products</a:t>
            </a:r>
            <a:r>
              <a:rPr dirty="0" spc="70"/>
              <a:t> </a:t>
            </a:r>
            <a:r>
              <a:rPr dirty="0" spc="-114"/>
              <a:t>as</a:t>
            </a:r>
            <a:r>
              <a:rPr dirty="0" spc="-105"/>
              <a:t> </a:t>
            </a:r>
            <a:r>
              <a:rPr dirty="0" spc="-50"/>
              <a:t>well</a:t>
            </a:r>
            <a:r>
              <a:rPr dirty="0" spc="70"/>
              <a:t> </a:t>
            </a:r>
            <a:r>
              <a:rPr dirty="0" spc="-114"/>
              <a:t>as</a:t>
            </a:r>
            <a:r>
              <a:rPr dirty="0" spc="-105"/>
              <a:t> </a:t>
            </a:r>
            <a:r>
              <a:rPr dirty="0" spc="-30"/>
              <a:t>the</a:t>
            </a:r>
            <a:r>
              <a:rPr dirty="0" spc="70"/>
              <a:t> </a:t>
            </a:r>
            <a:r>
              <a:rPr dirty="0" spc="-80"/>
              <a:t>accessories.</a:t>
            </a:r>
          </a:p>
          <a:p>
            <a:pPr marL="237490" marR="127635">
              <a:lnSpc>
                <a:spcPct val="102600"/>
              </a:lnSpc>
              <a:spcBef>
                <a:spcPts val="300"/>
              </a:spcBef>
            </a:pPr>
            <a:r>
              <a:rPr dirty="0" spc="40"/>
              <a:t>It</a:t>
            </a:r>
            <a:r>
              <a:rPr dirty="0" spc="70"/>
              <a:t> </a:t>
            </a:r>
            <a:r>
              <a:rPr dirty="0" spc="-70"/>
              <a:t>also</a:t>
            </a:r>
            <a:r>
              <a:rPr dirty="0" spc="70"/>
              <a:t> </a:t>
            </a:r>
            <a:r>
              <a:rPr dirty="0" spc="-55"/>
              <a:t>promotes</a:t>
            </a:r>
            <a:r>
              <a:rPr dirty="0" spc="70"/>
              <a:t> </a:t>
            </a:r>
            <a:r>
              <a:rPr dirty="0" spc="-20"/>
              <a:t>tutors</a:t>
            </a:r>
            <a:r>
              <a:rPr dirty="0" spc="70"/>
              <a:t> </a:t>
            </a:r>
            <a:r>
              <a:rPr dirty="0" spc="-25"/>
              <a:t>for</a:t>
            </a:r>
            <a:r>
              <a:rPr dirty="0" spc="70"/>
              <a:t> </a:t>
            </a:r>
            <a:r>
              <a:rPr dirty="0" spc="-50"/>
              <a:t>online</a:t>
            </a:r>
            <a:r>
              <a:rPr dirty="0" spc="70"/>
              <a:t> </a:t>
            </a:r>
            <a:r>
              <a:rPr dirty="0" spc="-45"/>
              <a:t>teaching</a:t>
            </a:r>
            <a:r>
              <a:rPr dirty="0" spc="70"/>
              <a:t> </a:t>
            </a:r>
            <a:r>
              <a:rPr dirty="0" spc="-20"/>
              <a:t>of</a:t>
            </a:r>
            <a:r>
              <a:rPr dirty="0" spc="70"/>
              <a:t> </a:t>
            </a:r>
            <a:r>
              <a:rPr dirty="0" spc="-45"/>
              <a:t>making</a:t>
            </a:r>
            <a:r>
              <a:rPr dirty="0" spc="70"/>
              <a:t> </a:t>
            </a:r>
            <a:r>
              <a:rPr dirty="0" spc="-25"/>
              <a:t>crafts.</a:t>
            </a:r>
            <a:r>
              <a:rPr dirty="0" spc="195"/>
              <a:t> </a:t>
            </a:r>
            <a:r>
              <a:rPr dirty="0" spc="40"/>
              <a:t>It</a:t>
            </a:r>
            <a:r>
              <a:rPr dirty="0" spc="70"/>
              <a:t> </a:t>
            </a:r>
            <a:r>
              <a:rPr dirty="0" spc="-70"/>
              <a:t>also </a:t>
            </a:r>
            <a:r>
              <a:rPr dirty="0" spc="-275"/>
              <a:t> </a:t>
            </a:r>
            <a:r>
              <a:rPr dirty="0" spc="-65"/>
              <a:t>provides</a:t>
            </a:r>
            <a:r>
              <a:rPr dirty="0" spc="70"/>
              <a:t> </a:t>
            </a:r>
            <a:r>
              <a:rPr dirty="0" spc="-70"/>
              <a:t>an</a:t>
            </a:r>
            <a:r>
              <a:rPr dirty="0" spc="70"/>
              <a:t> </a:t>
            </a:r>
            <a:r>
              <a:rPr dirty="0" spc="-20"/>
              <a:t>opportunity</a:t>
            </a:r>
            <a:r>
              <a:rPr dirty="0" spc="75"/>
              <a:t> </a:t>
            </a:r>
            <a:r>
              <a:rPr dirty="0" spc="-25"/>
              <a:t>for</a:t>
            </a:r>
            <a:r>
              <a:rPr dirty="0" spc="70"/>
              <a:t> </a:t>
            </a:r>
            <a:r>
              <a:rPr dirty="0" spc="-70"/>
              <a:t>an</a:t>
            </a:r>
            <a:r>
              <a:rPr dirty="0" spc="70"/>
              <a:t> </a:t>
            </a:r>
            <a:r>
              <a:rPr dirty="0" spc="-50"/>
              <a:t>online</a:t>
            </a:r>
            <a:r>
              <a:rPr dirty="0" spc="75"/>
              <a:t> </a:t>
            </a:r>
            <a:r>
              <a:rPr dirty="0" spc="-30"/>
              <a:t>photo</a:t>
            </a:r>
            <a:r>
              <a:rPr dirty="0" spc="70"/>
              <a:t> </a:t>
            </a:r>
            <a:r>
              <a:rPr dirty="0" spc="-30"/>
              <a:t>exhibition.</a:t>
            </a:r>
          </a:p>
          <a:p>
            <a:pPr marL="237490" marR="302260">
              <a:lnSpc>
                <a:spcPct val="102699"/>
              </a:lnSpc>
              <a:spcBef>
                <a:spcPts val="300"/>
              </a:spcBef>
            </a:pPr>
            <a:r>
              <a:rPr dirty="0" spc="-35"/>
              <a:t>Tutorials</a:t>
            </a:r>
            <a:r>
              <a:rPr dirty="0" spc="75"/>
              <a:t> </a:t>
            </a:r>
            <a:r>
              <a:rPr dirty="0" spc="-10"/>
              <a:t>will</a:t>
            </a:r>
            <a:r>
              <a:rPr dirty="0" spc="75"/>
              <a:t> </a:t>
            </a:r>
            <a:r>
              <a:rPr dirty="0" spc="-75"/>
              <a:t>be</a:t>
            </a:r>
            <a:r>
              <a:rPr dirty="0" spc="75"/>
              <a:t> </a:t>
            </a:r>
            <a:r>
              <a:rPr dirty="0" spc="-55"/>
              <a:t>provided</a:t>
            </a:r>
            <a:r>
              <a:rPr dirty="0" spc="75"/>
              <a:t> </a:t>
            </a:r>
            <a:r>
              <a:rPr dirty="0" spc="-60"/>
              <a:t>free</a:t>
            </a:r>
            <a:r>
              <a:rPr dirty="0" spc="75"/>
              <a:t> </a:t>
            </a:r>
            <a:r>
              <a:rPr dirty="0" spc="-25"/>
              <a:t>for</a:t>
            </a:r>
            <a:r>
              <a:rPr dirty="0" spc="80"/>
              <a:t> </a:t>
            </a:r>
            <a:r>
              <a:rPr dirty="0" spc="-70"/>
              <a:t>7</a:t>
            </a:r>
            <a:r>
              <a:rPr dirty="0" spc="75"/>
              <a:t> </a:t>
            </a:r>
            <a:r>
              <a:rPr dirty="0" spc="-70"/>
              <a:t>days,</a:t>
            </a:r>
            <a:r>
              <a:rPr dirty="0" spc="75"/>
              <a:t> </a:t>
            </a:r>
            <a:r>
              <a:rPr dirty="0" spc="-40"/>
              <a:t>continue</a:t>
            </a:r>
            <a:r>
              <a:rPr dirty="0" spc="75"/>
              <a:t> </a:t>
            </a:r>
            <a:r>
              <a:rPr dirty="0" spc="10"/>
              <a:t>to</a:t>
            </a:r>
            <a:r>
              <a:rPr dirty="0" spc="75"/>
              <a:t> </a:t>
            </a:r>
            <a:r>
              <a:rPr dirty="0" spc="-105"/>
              <a:t>access</a:t>
            </a:r>
            <a:r>
              <a:rPr dirty="0" spc="80"/>
              <a:t> </a:t>
            </a:r>
            <a:r>
              <a:rPr dirty="0" spc="-30"/>
              <a:t>the </a:t>
            </a:r>
            <a:r>
              <a:rPr dirty="0" spc="-280"/>
              <a:t> </a:t>
            </a:r>
            <a:r>
              <a:rPr dirty="0" spc="-20"/>
              <a:t>tutorials</a:t>
            </a:r>
            <a:r>
              <a:rPr dirty="0" spc="65"/>
              <a:t> </a:t>
            </a:r>
            <a:r>
              <a:rPr dirty="0" spc="-40"/>
              <a:t>only</a:t>
            </a:r>
            <a:r>
              <a:rPr dirty="0" spc="70"/>
              <a:t> </a:t>
            </a:r>
            <a:r>
              <a:rPr dirty="0" spc="-20"/>
              <a:t>after</a:t>
            </a:r>
            <a:r>
              <a:rPr dirty="0" spc="70"/>
              <a:t> </a:t>
            </a:r>
            <a:r>
              <a:rPr dirty="0" spc="-65"/>
              <a:t>subscribe</a:t>
            </a:r>
            <a:r>
              <a:rPr dirty="0" spc="65"/>
              <a:t> </a:t>
            </a:r>
            <a:r>
              <a:rPr dirty="0" spc="-30"/>
              <a:t>the</a:t>
            </a:r>
            <a:r>
              <a:rPr dirty="0" spc="70"/>
              <a:t> </a:t>
            </a:r>
            <a:r>
              <a:rPr dirty="0" spc="-65"/>
              <a:t>app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9224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74354"/>
            <a:ext cx="65265" cy="6526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3333640"/>
            <a:ext cx="6305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73982" y="3333640"/>
            <a:ext cx="1873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3/40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6658" y="3159765"/>
            <a:ext cx="11741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bookings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30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00834" y="3159765"/>
            <a:ext cx="100711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2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home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page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31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35988" y="3159765"/>
            <a:ext cx="113601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tutorials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32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71320" y="3159765"/>
            <a:ext cx="126492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exhibitions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33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00834" y="3159765"/>
            <a:ext cx="100711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25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home</a:t>
            </a:r>
            <a:r>
              <a:rPr dirty="0" sz="1000" spc="30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page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34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2503" y="3159765"/>
            <a:ext cx="132334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4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all</a:t>
            </a:r>
            <a:r>
              <a:rPr dirty="0" sz="1000" spc="40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products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35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23530" y="3159765"/>
            <a:ext cx="156146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5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purchase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000" spc="-30">
                <a:latin typeface="Microsoft Sans Serif"/>
                <a:cs typeface="Microsoft Sans Serif"/>
              </a:rPr>
              <a:t>history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36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5960" y="3159765"/>
            <a:ext cx="117602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view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75">
                <a:latin typeface="Microsoft Sans Serif"/>
                <a:cs typeface="Microsoft Sans Serif"/>
              </a:rPr>
              <a:t>packages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37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655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038" y="448023"/>
            <a:ext cx="1151924" cy="25278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1982" y="3159765"/>
            <a:ext cx="132397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 sz="1000" spc="-35">
                <a:solidFill>
                  <a:srgbClr val="007F7F"/>
                </a:solidFill>
                <a:latin typeface="Microsoft Sans Serif"/>
                <a:cs typeface="Microsoft Sans Serif"/>
              </a:rPr>
              <a:t>Figure:</a:t>
            </a:r>
            <a:r>
              <a:rPr dirty="0" sz="1000" spc="30">
                <a:solidFill>
                  <a:srgbClr val="007F7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5">
                <a:latin typeface="Microsoft Sans Serif"/>
                <a:cs typeface="Microsoft Sans Serif"/>
              </a:rPr>
              <a:t>payment</a:t>
            </a:r>
            <a:r>
              <a:rPr dirty="0" sz="1000" spc="35"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Microsoft Sans Serif"/>
                <a:cs typeface="Microsoft Sans Serif"/>
              </a:rPr>
              <a:t>method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38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61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 i="0">
                <a:solidFill>
                  <a:srgbClr val="FFFFFF"/>
                </a:solidFill>
                <a:latin typeface="Tahoma"/>
                <a:cs typeface="Tahoma"/>
              </a:rPr>
              <a:t>SCOPE</a:t>
            </a:r>
            <a:r>
              <a:rPr dirty="0" sz="1400" spc="20" i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35" i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400" spc="25" i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0" i="0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dirty="0" sz="1400" spc="25" i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65" i="0">
                <a:solidFill>
                  <a:srgbClr val="FFFFFF"/>
                </a:solidFill>
                <a:latin typeface="Tahoma"/>
                <a:cs typeface="Tahoma"/>
              </a:rPr>
              <a:t>ENHANCEMENT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17586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8965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6173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3380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105875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1105621"/>
            <a:ext cx="3056890" cy="11087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89560" marR="339725" indent="-277495">
              <a:lnSpc>
                <a:spcPct val="110200"/>
              </a:lnSpc>
              <a:spcBef>
                <a:spcPts val="200"/>
              </a:spcBef>
            </a:pPr>
            <a:r>
              <a:rPr dirty="0" sz="1100" spc="-30">
                <a:latin typeface="Microsoft Sans Serif"/>
                <a:cs typeface="Microsoft Sans Serif"/>
              </a:rPr>
              <a:t>In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future,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implement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facilities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like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Live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Delivery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tracking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using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GPS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facilities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Introduce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delivery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</a:pPr>
            <a:r>
              <a:rPr dirty="0" sz="1100" spc="-35">
                <a:latin typeface="Microsoft Sans Serif"/>
                <a:cs typeface="Microsoft Sans Serif"/>
              </a:rPr>
              <a:t>Introduce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Rewards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coin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programs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customers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Order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now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pay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later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options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Online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chat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video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call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3351784"/>
            <a:ext cx="14338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SCOPE</a:t>
            </a:r>
            <a:r>
              <a:rPr dirty="0" sz="600" spc="3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FOR</a:t>
            </a:r>
            <a:r>
              <a:rPr dirty="0" sz="600" spc="3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FUTURE</a:t>
            </a:r>
            <a:r>
              <a:rPr dirty="0" sz="600" spc="3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ENHANCEMENT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39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725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5" i="0">
                <a:solidFill>
                  <a:srgbClr val="FFFFFF"/>
                </a:solidFill>
                <a:latin typeface="Tahoma"/>
                <a:cs typeface="Tahoma"/>
              </a:rPr>
              <a:t>OBJECTIVES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4884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65389"/>
            <a:ext cx="4078604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18351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main </a:t>
            </a:r>
            <a:r>
              <a:rPr dirty="0" sz="1100" spc="-40">
                <a:latin typeface="Microsoft Sans Serif"/>
                <a:cs typeface="Microsoft Sans Serif"/>
              </a:rPr>
              <a:t>objective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70">
                <a:latin typeface="Microsoft Sans Serif"/>
                <a:cs typeface="Microsoft Sans Serif"/>
              </a:rPr>
              <a:t>system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25">
                <a:latin typeface="Microsoft Sans Serif"/>
                <a:cs typeface="Microsoft Sans Serif"/>
              </a:rPr>
              <a:t>all </a:t>
            </a:r>
            <a:r>
              <a:rPr dirty="0" sz="1100" spc="-85">
                <a:latin typeface="Microsoft Sans Serif"/>
                <a:cs typeface="Microsoft Sans Serif"/>
              </a:rPr>
              <a:t>process </a:t>
            </a:r>
            <a:r>
              <a:rPr dirty="0" sz="1100" spc="-65">
                <a:latin typeface="Microsoft Sans Serif"/>
                <a:cs typeface="Microsoft Sans Serif"/>
              </a:rPr>
              <a:t>is </a:t>
            </a:r>
            <a:r>
              <a:rPr dirty="0" sz="1100" spc="-40">
                <a:latin typeface="Microsoft Sans Serif"/>
                <a:cs typeface="Microsoft Sans Serif"/>
              </a:rPr>
              <a:t>online.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 </a:t>
            </a:r>
            <a:r>
              <a:rPr dirty="0" sz="1100" spc="-75">
                <a:latin typeface="Microsoft Sans Serif"/>
                <a:cs typeface="Microsoft Sans Serif"/>
              </a:rPr>
              <a:t>gives </a:t>
            </a:r>
            <a:r>
              <a:rPr dirty="0" sz="1100" spc="-70">
                <a:latin typeface="Microsoft Sans Serif"/>
                <a:cs typeface="Microsoft Sans Serif"/>
              </a:rPr>
              <a:t>more </a:t>
            </a:r>
            <a:r>
              <a:rPr dirty="0" sz="1100" spc="-25">
                <a:latin typeface="Microsoft Sans Serif"/>
                <a:cs typeface="Microsoft Sans Serif"/>
              </a:rPr>
              <a:t>interaction </a:t>
            </a:r>
            <a:r>
              <a:rPr dirty="0" sz="1100" spc="-70">
                <a:latin typeface="Microsoft Sans Serif"/>
                <a:cs typeface="Microsoft Sans Serif"/>
              </a:rPr>
              <a:t>between </a:t>
            </a:r>
            <a:r>
              <a:rPr dirty="0" sz="1100" spc="-75">
                <a:latin typeface="Microsoft Sans Serif"/>
                <a:cs typeface="Microsoft Sans Serif"/>
              </a:rPr>
              <a:t>sellers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60">
                <a:latin typeface="Microsoft Sans Serif"/>
                <a:cs typeface="Microsoft Sans Serif"/>
              </a:rPr>
              <a:t>customers </a:t>
            </a:r>
            <a:r>
              <a:rPr dirty="0" sz="1100" spc="-45">
                <a:latin typeface="Microsoft Sans Serif"/>
                <a:cs typeface="Microsoft Sans Serif"/>
              </a:rPr>
              <a:t>which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helps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improve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quality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service.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40">
                <a:latin typeface="Microsoft Sans Serif"/>
                <a:cs typeface="Microsoft Sans Serif"/>
              </a:rPr>
              <a:t>It </a:t>
            </a:r>
            <a:r>
              <a:rPr dirty="0" sz="1100" spc="-90">
                <a:latin typeface="Microsoft Sans Serif"/>
                <a:cs typeface="Microsoft Sans Serif"/>
              </a:rPr>
              <a:t>manages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smooth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working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craft </a:t>
            </a:r>
            <a:r>
              <a:rPr dirty="0" sz="1100" spc="-60">
                <a:latin typeface="Microsoft Sans Serif"/>
                <a:cs typeface="Microsoft Sans Serif"/>
              </a:rPr>
              <a:t>shop.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It </a:t>
            </a:r>
            <a:r>
              <a:rPr dirty="0" sz="1100" spc="-80">
                <a:latin typeface="Microsoft Sans Serif"/>
                <a:cs typeface="Microsoft Sans Serif"/>
              </a:rPr>
              <a:t>reduces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23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effort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time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wastage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customers.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provides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online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photo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exhibition.</a:t>
            </a:r>
            <a:endParaRPr sz="1100">
              <a:latin typeface="Microsoft Sans Serif"/>
              <a:cs typeface="Microsoft Sans Serif"/>
            </a:endParaRPr>
          </a:p>
          <a:p>
            <a:pPr marL="12700" marR="267970">
              <a:lnSpc>
                <a:spcPct val="102600"/>
              </a:lnSpc>
              <a:spcBef>
                <a:spcPts val="300"/>
              </a:spcBef>
            </a:pP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provides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personal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login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registered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customers,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sellers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tutors.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It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sells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craft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accessories.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0301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85136"/>
            <a:ext cx="65265" cy="6526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3333640"/>
            <a:ext cx="5016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OBJECTIVES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73982" y="3333640"/>
            <a:ext cx="1873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4/40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59878"/>
            <a:ext cx="737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5">
                <a:solidFill>
                  <a:srgbClr val="FFFFFF"/>
                </a:solidFill>
                <a:latin typeface="Tahoma"/>
                <a:cs typeface="Tahoma"/>
              </a:rPr>
              <a:t>THANKS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14"/>
              </a:spcBef>
            </a:pPr>
            <a:r>
              <a:rPr dirty="0" spc="80"/>
              <a:t>THANK</a:t>
            </a:r>
            <a:r>
              <a:rPr dirty="0" spc="-35"/>
              <a:t> </a:t>
            </a:r>
            <a:r>
              <a:rPr dirty="0" spc="55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3351784"/>
            <a:ext cx="14338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SCOPE</a:t>
            </a:r>
            <a:r>
              <a:rPr dirty="0" sz="6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FUTURE</a:t>
            </a:r>
            <a:r>
              <a:rPr dirty="0" sz="6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ENHANCEMENT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15"/>
              <a:t>39</a:t>
            </a:fld>
            <a:r>
              <a:rPr dirty="0" spc="15"/>
              <a:t>/40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338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 i="0">
                <a:solidFill>
                  <a:srgbClr val="FFFFFF"/>
                </a:solidFill>
                <a:latin typeface="Tahoma"/>
                <a:cs typeface="Tahoma"/>
              </a:rPr>
              <a:t>PROPOSED</a:t>
            </a:r>
            <a:r>
              <a:rPr dirty="0" sz="1400" spc="-5" i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70" i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68069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5018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6020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950021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101850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253691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084629"/>
            <a:ext cx="3992245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26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existing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efficient,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8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no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opportunities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online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tutors.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There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no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option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online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photo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exhibition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proposed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overcome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drawbacks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Existing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Proposed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consists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mainly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three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modules,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are:</a:t>
            </a:r>
            <a:endParaRPr sz="1100">
              <a:latin typeface="Microsoft Sans Serif"/>
              <a:cs typeface="Microsoft Sans Serif"/>
            </a:endParaRPr>
          </a:p>
          <a:p>
            <a:pPr marL="289560" marR="300926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Microsoft Sans Serif"/>
                <a:cs typeface="Microsoft Sans Serif"/>
              </a:rPr>
              <a:t>ADMIN </a:t>
            </a:r>
            <a:r>
              <a:rPr dirty="0" sz="1000" spc="5">
                <a:latin typeface="Microsoft Sans Serif"/>
                <a:cs typeface="Microsoft Sans Serif"/>
              </a:rPr>
              <a:t> </a:t>
            </a:r>
            <a:r>
              <a:rPr dirty="0" sz="1000" spc="-65">
                <a:latin typeface="Microsoft Sans Serif"/>
                <a:cs typeface="Microsoft Sans Serif"/>
              </a:rPr>
              <a:t>SELLER </a:t>
            </a:r>
            <a:r>
              <a:rPr dirty="0" sz="1000" spc="-60">
                <a:latin typeface="Microsoft Sans Serif"/>
                <a:cs typeface="Microsoft Sans Serif"/>
              </a:rPr>
              <a:t> </a:t>
            </a:r>
            <a:r>
              <a:rPr dirty="0" sz="1000" spc="-50">
                <a:latin typeface="Microsoft Sans Serif"/>
                <a:cs typeface="Microsoft Sans Serif"/>
              </a:rPr>
              <a:t>CUSTOMER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3351784"/>
            <a:ext cx="7956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PROPOSED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SYSTEM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8582" y="3351784"/>
            <a:ext cx="25082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fld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08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 i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dirty="0" sz="1400" spc="-25" i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 i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20825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9289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6498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3705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0912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1067929"/>
            <a:ext cx="4152900" cy="12496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Admin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has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control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over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system.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Admin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following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activities.</a:t>
            </a:r>
            <a:endParaRPr sz="1100">
              <a:latin typeface="Microsoft Sans Serif"/>
              <a:cs typeface="Microsoft Sans Serif"/>
            </a:endParaRPr>
          </a:p>
          <a:p>
            <a:pPr marL="289560" marR="2058035">
              <a:lnSpc>
                <a:spcPct val="102600"/>
              </a:lnSpc>
              <a:spcBef>
                <a:spcPts val="200"/>
              </a:spcBef>
            </a:pPr>
            <a:r>
              <a:rPr dirty="0" sz="1100" spc="-45">
                <a:latin typeface="Microsoft Sans Serif"/>
                <a:cs typeface="Microsoft Sans Serif"/>
              </a:rPr>
              <a:t>View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Approved/Rejected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Seller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Exhibition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Management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Package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Management</a:t>
            </a:r>
            <a:endParaRPr sz="1100">
              <a:latin typeface="Microsoft Sans Serif"/>
              <a:cs typeface="Microsoft Sans Serif"/>
            </a:endParaRPr>
          </a:p>
          <a:p>
            <a:pPr marL="289560" marR="3196590">
              <a:lnSpc>
                <a:spcPct val="102600"/>
              </a:lnSpc>
            </a:pPr>
            <a:r>
              <a:rPr dirty="0" sz="1100" spc="-45">
                <a:latin typeface="Microsoft Sans Serif"/>
                <a:cs typeface="Microsoft Sans Serif"/>
              </a:rPr>
              <a:t>View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Users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View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Profit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3351784"/>
            <a:ext cx="7956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PROPOSED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SYSTEM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582" y="3351784"/>
            <a:ext cx="25082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fld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0274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 i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dirty="0" sz="1400" spc="-45" i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 i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13293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8536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95745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12952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301595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988312"/>
            <a:ext cx="4329430" cy="14217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-65">
                <a:latin typeface="Microsoft Sans Serif"/>
                <a:cs typeface="Microsoft Sans Serif"/>
              </a:rPr>
              <a:t>seller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sell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products.</a:t>
            </a:r>
            <a:r>
              <a:rPr dirty="0" sz="1100" spc="2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Typically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12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who</a:t>
            </a:r>
            <a:r>
              <a:rPr dirty="0" sz="1100" spc="18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teaches</a:t>
            </a:r>
            <a:r>
              <a:rPr dirty="0" sz="1100" spc="14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single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pupil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very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small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group.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function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seller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teaches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making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craft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products.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Seller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following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activities.</a:t>
            </a:r>
            <a:endParaRPr sz="1100">
              <a:latin typeface="Microsoft Sans Serif"/>
              <a:cs typeface="Microsoft Sans Serif"/>
            </a:endParaRPr>
          </a:p>
          <a:p>
            <a:pPr marL="289560" marR="2722245">
              <a:lnSpc>
                <a:spcPct val="102600"/>
              </a:lnSpc>
              <a:spcBef>
                <a:spcPts val="200"/>
              </a:spcBef>
            </a:pPr>
            <a:r>
              <a:rPr dirty="0" sz="1100" spc="-20">
                <a:latin typeface="Microsoft Sans Serif"/>
                <a:cs typeface="Microsoft Sans Serif"/>
              </a:rPr>
              <a:t>Tutorial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Management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Product</a:t>
            </a:r>
            <a:r>
              <a:rPr dirty="0" sz="1100" spc="5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Management 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View/Apply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Exhibition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View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Booking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Microsoft Sans Serif"/>
                <a:cs typeface="Microsoft Sans Serif"/>
              </a:rPr>
              <a:t>View</a:t>
            </a:r>
            <a:r>
              <a:rPr dirty="0" sz="1100" spc="2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Rating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3351784"/>
            <a:ext cx="7956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PROPOSED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SYSTEM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582" y="3351784"/>
            <a:ext cx="25082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fld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544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 i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400" spc="-40" i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5" i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10055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8212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54200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26272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198344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1057146"/>
            <a:ext cx="4300855" cy="12496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5">
                <a:latin typeface="Microsoft Sans Serif"/>
                <a:cs typeface="Microsoft Sans Serif"/>
              </a:rPr>
              <a:t>User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buy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products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access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tutorials.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user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do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following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activities.</a:t>
            </a:r>
            <a:endParaRPr sz="1100">
              <a:latin typeface="Microsoft Sans Serif"/>
              <a:cs typeface="Microsoft Sans Serif"/>
            </a:endParaRPr>
          </a:p>
          <a:p>
            <a:pPr marL="289560" marR="2715260">
              <a:lnSpc>
                <a:spcPct val="102600"/>
              </a:lnSpc>
              <a:spcBef>
                <a:spcPts val="200"/>
              </a:spcBef>
            </a:pPr>
            <a:r>
              <a:rPr dirty="0" sz="1100" spc="-45">
                <a:latin typeface="Microsoft Sans Serif"/>
                <a:cs typeface="Microsoft Sans Serif"/>
              </a:rPr>
              <a:t>View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Tutorials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payment</a:t>
            </a:r>
            <a:r>
              <a:rPr dirty="0" sz="1100" spc="3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Management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View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Exhibition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View/buy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Products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Add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Rating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3351784"/>
            <a:ext cx="79565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PROPOSED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SYSTEM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582" y="3351784"/>
            <a:ext cx="25082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fld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290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980" y="741346"/>
            <a:ext cx="2880063" cy="20953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3351784"/>
            <a:ext cx="972819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SYSTEM</a:t>
            </a:r>
            <a:r>
              <a:rPr dirty="0" sz="6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ARCHITECTURE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8582" y="3351784"/>
            <a:ext cx="25082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fld>
            <a:r>
              <a:rPr dirty="0" sz="600" spc="25">
                <a:solidFill>
                  <a:srgbClr val="FFFFFF"/>
                </a:solidFill>
                <a:latin typeface="Microsoft Sans Serif"/>
                <a:cs typeface="Microsoft Sans Serif"/>
              </a:rPr>
              <a:t>/40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ANJANA GOPAN K, Assistant Prof.HUSAIN AHAMED</dc:creator>
  <dc:subject>IMAGE PROCESSING</dc:subject>
  <dc:title>CRAFTIFY</dc:title>
  <dcterms:created xsi:type="dcterms:W3CDTF">2022-05-07T08:23:53Z</dcterms:created>
  <dcterms:modified xsi:type="dcterms:W3CDTF">2022-05-07T08:23:53Z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2022-05-07T00:00:00Z</vt:filetime>
  </property>
</Properties>
</file>