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Be Vietnam" charset="1" panose="00000500000000000000"/>
      <p:regular r:id="rId14"/>
    </p:embeddedFont>
    <p:embeddedFont>
      <p:font typeface="Be Vietnam Bold" charset="1" panose="00000900000000000000"/>
      <p:regular r:id="rId15"/>
    </p:embeddedFont>
    <p:embeddedFont>
      <p:font typeface="Be Vietnam Italics" charset="1" panose="00000500000000000000"/>
      <p:regular r:id="rId16"/>
    </p:embeddedFont>
    <p:embeddedFont>
      <p:font typeface="Be Vietnam Bold Italics" charset="1" panose="00000900000000000000"/>
      <p:regular r:id="rId17"/>
    </p:embeddedFont>
    <p:embeddedFont>
      <p:font typeface="IBM Plex Sans" charset="1" panose="020B0503050203000203"/>
      <p:regular r:id="rId18"/>
    </p:embeddedFont>
    <p:embeddedFont>
      <p:font typeface="IBM Plex Sans Bold" charset="1" panose="020B0803050203000203"/>
      <p:regular r:id="rId19"/>
    </p:embeddedFont>
    <p:embeddedFont>
      <p:font typeface="IBM Plex Sans Italics" charset="1" panose="020B0503050203000203"/>
      <p:regular r:id="rId20"/>
    </p:embeddedFont>
    <p:embeddedFont>
      <p:font typeface="IBM Plex Sans Bold Italics" charset="1" panose="020B0803050203000203"/>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 Id="rId5" Target="../media/image2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 Id="rId5" Target="../media/image2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https://homepages.inf.ed.ac.uk/rbf/HIPR2/freqdom.htm" TargetMode="External" Type="http://schemas.openxmlformats.org/officeDocument/2006/relationships/hyperlink"/><Relationship Id="rId5" Target="https://homepages.inf.ed.ac.uk/rbf/HIPR2/spatdom.htm" TargetMode="External" Type="http://schemas.openxmlformats.org/officeDocument/2006/relationships/hyperlink"/><Relationship Id="rId6"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https://www.sciencedirect.com/topics/engineering/frequency-coefficient" TargetMode="External" Type="http://schemas.openxmlformats.org/officeDocument/2006/relationships/hyperlink"/><Relationship Id="rId5"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alphaModFix amt="6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700000">
            <a:off x="4226452" y="2785792"/>
            <a:ext cx="16909587" cy="6118196"/>
          </a:xfrm>
          <a:prstGeom prst="rect">
            <a:avLst/>
          </a:prstGeom>
        </p:spPr>
      </p:pic>
      <p:sp>
        <p:nvSpPr>
          <p:cNvPr name="TextBox 4" id="4"/>
          <p:cNvSpPr txBox="true"/>
          <p:nvPr/>
        </p:nvSpPr>
        <p:spPr>
          <a:xfrm rot="0">
            <a:off x="1028700" y="1209675"/>
            <a:ext cx="11078006" cy="4582896"/>
          </a:xfrm>
          <a:prstGeom prst="rect">
            <a:avLst/>
          </a:prstGeom>
        </p:spPr>
        <p:txBody>
          <a:bodyPr anchor="t" rtlCol="false" tIns="0" lIns="0" bIns="0" rIns="0">
            <a:spAutoFit/>
          </a:bodyPr>
          <a:lstStyle/>
          <a:p>
            <a:pPr>
              <a:lnSpc>
                <a:spcPts val="11880"/>
              </a:lnSpc>
            </a:pPr>
            <a:r>
              <a:rPr lang="en-US" sz="11534">
                <a:solidFill>
                  <a:srgbClr val="F8F8F8"/>
                </a:solidFill>
                <a:latin typeface="Be Vietnam"/>
              </a:rPr>
              <a:t>IMAGE PROCESSING USING DFT</a:t>
            </a:r>
          </a:p>
        </p:txBody>
      </p:sp>
      <p:grpSp>
        <p:nvGrpSpPr>
          <p:cNvPr name="Group 5" id="5"/>
          <p:cNvGrpSpPr/>
          <p:nvPr/>
        </p:nvGrpSpPr>
        <p:grpSpPr>
          <a:xfrm rot="0">
            <a:off x="1028700" y="6774977"/>
            <a:ext cx="5103630" cy="2039348"/>
            <a:chOff x="0" y="0"/>
            <a:chExt cx="6804840" cy="2719131"/>
          </a:xfrm>
        </p:grpSpPr>
        <p:sp>
          <p:nvSpPr>
            <p:cNvPr name="TextBox 6" id="6"/>
            <p:cNvSpPr txBox="true"/>
            <p:nvPr/>
          </p:nvSpPr>
          <p:spPr>
            <a:xfrm rot="0">
              <a:off x="0" y="-19050"/>
              <a:ext cx="6804840" cy="464397"/>
            </a:xfrm>
            <a:prstGeom prst="rect">
              <a:avLst/>
            </a:prstGeom>
          </p:spPr>
          <p:txBody>
            <a:bodyPr anchor="t" rtlCol="false" tIns="0" lIns="0" bIns="0" rIns="0">
              <a:spAutoFit/>
            </a:bodyPr>
            <a:lstStyle/>
            <a:p>
              <a:pPr marL="0" indent="0" lvl="0">
                <a:lnSpc>
                  <a:spcPts val="2859"/>
                </a:lnSpc>
                <a:spcBef>
                  <a:spcPct val="0"/>
                </a:spcBef>
              </a:pPr>
              <a:r>
                <a:rPr lang="en-US" sz="2199" spc="191" u="none">
                  <a:solidFill>
                    <a:srgbClr val="F8F8F8"/>
                  </a:solidFill>
                  <a:latin typeface="Be Vietnam Bold"/>
                </a:rPr>
                <a:t>PRESENTED BY</a:t>
              </a:r>
            </a:p>
          </p:txBody>
        </p:sp>
        <p:sp>
          <p:nvSpPr>
            <p:cNvPr name="TextBox 7" id="7"/>
            <p:cNvSpPr txBox="true"/>
            <p:nvPr/>
          </p:nvSpPr>
          <p:spPr>
            <a:xfrm rot="0">
              <a:off x="0" y="517586"/>
              <a:ext cx="6804840" cy="2201545"/>
            </a:xfrm>
            <a:prstGeom prst="rect">
              <a:avLst/>
            </a:prstGeom>
          </p:spPr>
          <p:txBody>
            <a:bodyPr anchor="t" rtlCol="false" tIns="0" lIns="0" bIns="0" rIns="0">
              <a:spAutoFit/>
            </a:bodyPr>
            <a:lstStyle/>
            <a:p>
              <a:pPr>
                <a:lnSpc>
                  <a:spcPts val="3359"/>
                </a:lnSpc>
              </a:pPr>
              <a:r>
                <a:rPr lang="en-US" sz="2400">
                  <a:solidFill>
                    <a:srgbClr val="F8F8F8"/>
                  </a:solidFill>
                  <a:latin typeface="IBM Plex Sans"/>
                </a:rPr>
                <a:t>Anjanay Khare (RA2011032010007)</a:t>
              </a:r>
            </a:p>
            <a:p>
              <a:pPr>
                <a:lnSpc>
                  <a:spcPts val="3359"/>
                </a:lnSpc>
              </a:pPr>
              <a:r>
                <a:rPr lang="en-US" sz="2400">
                  <a:solidFill>
                    <a:srgbClr val="F8F8F8"/>
                  </a:solidFill>
                  <a:latin typeface="IBM Plex Sans"/>
                </a:rPr>
                <a:t>Paras Sharma (RA2011032010049)</a:t>
              </a:r>
            </a:p>
            <a:p>
              <a:pPr>
                <a:lnSpc>
                  <a:spcPts val="3359"/>
                </a:lnSpc>
              </a:pPr>
              <a:r>
                <a:rPr lang="en-US" sz="2400">
                  <a:solidFill>
                    <a:srgbClr val="F8F8F8"/>
                  </a:solidFill>
                  <a:latin typeface="IBM Plex Sans"/>
                </a:rPr>
                <a:t>Vinay Poddar (RA2011032010061)</a:t>
              </a:r>
            </a:p>
            <a:p>
              <a:pPr>
                <a:lnSpc>
                  <a:spcPts val="33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299174" y="69287"/>
            <a:ext cx="10148426" cy="10148426"/>
            <a:chOff x="0" y="0"/>
            <a:chExt cx="6350000" cy="6350000"/>
          </a:xfrm>
        </p:grpSpPr>
        <p:sp>
          <p:nvSpPr>
            <p:cNvPr name="Freeform 3" id="3"/>
            <p:cNvSpPr/>
            <p:nvPr/>
          </p:nvSpPr>
          <p:spPr>
            <a:xfrm flipH="false" flipV="false">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36020" r="-36020" t="0" b="0"/>
              </a:stretch>
            </a:blipFill>
          </p:spPr>
        </p:sp>
      </p:grpSp>
      <p:sp>
        <p:nvSpPr>
          <p:cNvPr name="TextBox 4" id="4"/>
          <p:cNvSpPr txBox="true"/>
          <p:nvPr/>
        </p:nvSpPr>
        <p:spPr>
          <a:xfrm rot="0">
            <a:off x="6473671" y="2010093"/>
            <a:ext cx="11377049" cy="6200140"/>
          </a:xfrm>
          <a:prstGeom prst="rect">
            <a:avLst/>
          </a:prstGeom>
        </p:spPr>
        <p:txBody>
          <a:bodyPr anchor="t" rtlCol="false" tIns="0" lIns="0" bIns="0" rIns="0">
            <a:spAutoFit/>
          </a:bodyPr>
          <a:lstStyle/>
          <a:p>
            <a:pPr marL="701674" indent="-350837" lvl="1">
              <a:lnSpc>
                <a:spcPts val="4549"/>
              </a:lnSpc>
              <a:buFont typeface="Arial"/>
              <a:buChar char="•"/>
            </a:pPr>
            <a:r>
              <a:rPr lang="en-US" sz="3249">
                <a:solidFill>
                  <a:srgbClr val="01003B"/>
                </a:solidFill>
                <a:latin typeface="IBM Plex Sans"/>
              </a:rPr>
              <a:t>The DFT is the sampled Fourier Transform and therefore does not contain all frequencies forming an image, but only a set of samples which is large enough to fully describe the spatial domain image.</a:t>
            </a:r>
          </a:p>
          <a:p>
            <a:pPr marL="701674" indent="-350837" lvl="1">
              <a:lnSpc>
                <a:spcPts val="4549"/>
              </a:lnSpc>
              <a:buFont typeface="Arial"/>
              <a:buChar char="•"/>
            </a:pPr>
            <a:r>
              <a:rPr lang="en-US" sz="3249" u="none">
                <a:solidFill>
                  <a:srgbClr val="01003B"/>
                </a:solidFill>
                <a:latin typeface="IBM Plex Sans"/>
              </a:rPr>
              <a:t>The number of frequencies corresponds to the number of pixels in the spatial domain image, i.e. the image in the spatial and Fourier domain are of the same size.</a:t>
            </a:r>
          </a:p>
          <a:p>
            <a:pPr marL="701674" indent="-350837" lvl="1">
              <a:lnSpc>
                <a:spcPts val="4549"/>
              </a:lnSpc>
              <a:buFont typeface="Arial"/>
              <a:buChar char="•"/>
            </a:pPr>
            <a:r>
              <a:rPr lang="en-US" sz="3249" u="none">
                <a:solidFill>
                  <a:srgbClr val="01003B"/>
                </a:solidFill>
                <a:latin typeface="IBM Plex Sans"/>
              </a:rPr>
              <a:t>A discrete transform is a transform whose input and output values are discrete samples, making it convenient for computer manipulation.</a:t>
            </a:r>
          </a:p>
          <a:p>
            <a:pPr algn="l">
              <a:lnSpc>
                <a:spcPts val="39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886339" y="2526914"/>
            <a:ext cx="8440052" cy="174198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28700" y="1136231"/>
            <a:ext cx="3799566" cy="377810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28700" y="5465876"/>
            <a:ext cx="3799566" cy="3792424"/>
          </a:xfrm>
          <a:prstGeom prst="rect">
            <a:avLst/>
          </a:prstGeom>
        </p:spPr>
      </p:pic>
      <p:sp>
        <p:nvSpPr>
          <p:cNvPr name="TextBox 5" id="5"/>
          <p:cNvSpPr txBox="true"/>
          <p:nvPr/>
        </p:nvSpPr>
        <p:spPr>
          <a:xfrm rot="0">
            <a:off x="6437828" y="1069556"/>
            <a:ext cx="11337074" cy="1708263"/>
          </a:xfrm>
          <a:prstGeom prst="rect">
            <a:avLst/>
          </a:prstGeom>
        </p:spPr>
        <p:txBody>
          <a:bodyPr anchor="t" rtlCol="false" tIns="0" lIns="0" bIns="0" rIns="0">
            <a:spAutoFit/>
          </a:bodyPr>
          <a:lstStyle/>
          <a:p>
            <a:pPr marL="701434" indent="-350717" lvl="1">
              <a:lnSpc>
                <a:spcPts val="4548"/>
              </a:lnSpc>
              <a:buFont typeface="Arial"/>
              <a:buChar char="•"/>
            </a:pPr>
            <a:r>
              <a:rPr lang="en-US" sz="3248">
                <a:solidFill>
                  <a:srgbClr val="01003B"/>
                </a:solidFill>
                <a:latin typeface="IBM Plex Sans"/>
              </a:rPr>
              <a:t>For a square image of size N×N, the two-dimensional DFT is given by:</a:t>
            </a:r>
          </a:p>
          <a:p>
            <a:pPr algn="l">
              <a:lnSpc>
                <a:spcPts val="4548"/>
              </a:lnSpc>
            </a:pPr>
          </a:p>
        </p:txBody>
      </p:sp>
      <p:sp>
        <p:nvSpPr>
          <p:cNvPr name="TextBox 6" id="6"/>
          <p:cNvSpPr txBox="true"/>
          <p:nvPr/>
        </p:nvSpPr>
        <p:spPr>
          <a:xfrm rot="0">
            <a:off x="6397853" y="4594644"/>
            <a:ext cx="11377049" cy="4556125"/>
          </a:xfrm>
          <a:prstGeom prst="rect">
            <a:avLst/>
          </a:prstGeom>
        </p:spPr>
        <p:txBody>
          <a:bodyPr anchor="t" rtlCol="false" tIns="0" lIns="0" bIns="0" rIns="0">
            <a:spAutoFit/>
          </a:bodyPr>
          <a:lstStyle/>
          <a:p>
            <a:pPr marL="701674" indent="-350837" lvl="1">
              <a:lnSpc>
                <a:spcPts val="4549"/>
              </a:lnSpc>
              <a:buFont typeface="Arial"/>
              <a:buChar char="•"/>
            </a:pPr>
            <a:r>
              <a:rPr lang="en-US" sz="3249">
                <a:solidFill>
                  <a:srgbClr val="01003B"/>
                </a:solidFill>
                <a:latin typeface="IBM Plex Sans"/>
              </a:rPr>
              <a:t>where f(a,b) is the image in the spatial domain and the exponential term is the basis function corresponding to each point F(k,l) in the Fourier space.</a:t>
            </a:r>
          </a:p>
          <a:p>
            <a:pPr marL="701674" indent="-350837" lvl="1">
              <a:lnSpc>
                <a:spcPts val="4549"/>
              </a:lnSpc>
              <a:buFont typeface="Arial"/>
              <a:buChar char="•"/>
            </a:pPr>
            <a:r>
              <a:rPr lang="en-US" sz="3249">
                <a:solidFill>
                  <a:srgbClr val="01003B"/>
                </a:solidFill>
                <a:latin typeface="IBM Plex Sans"/>
              </a:rPr>
              <a:t>The equation can be interpreted as: the value of each point F(k,l) is obtained by multiplying the spatial image with the corresponding base function and summing the result.</a:t>
            </a:r>
          </a:p>
          <a:p>
            <a:pPr algn="l">
              <a:lnSpc>
                <a:spcPts val="454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439886" y="5379129"/>
            <a:ext cx="9408228" cy="175105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264044" y="7466163"/>
            <a:ext cx="7192415" cy="308246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208292" y="8720649"/>
            <a:ext cx="682728" cy="286746"/>
          </a:xfrm>
          <a:prstGeom prst="rect">
            <a:avLst/>
          </a:prstGeom>
        </p:spPr>
      </p:pic>
      <p:sp>
        <p:nvSpPr>
          <p:cNvPr name="TextBox 5" id="5"/>
          <p:cNvSpPr txBox="true"/>
          <p:nvPr/>
        </p:nvSpPr>
        <p:spPr>
          <a:xfrm rot="0">
            <a:off x="3475463" y="222646"/>
            <a:ext cx="11337074" cy="5156483"/>
          </a:xfrm>
          <a:prstGeom prst="rect">
            <a:avLst/>
          </a:prstGeom>
        </p:spPr>
        <p:txBody>
          <a:bodyPr anchor="t" rtlCol="false" tIns="0" lIns="0" bIns="0" rIns="0">
            <a:spAutoFit/>
          </a:bodyPr>
          <a:lstStyle/>
          <a:p>
            <a:pPr marL="701434" indent="-350717" lvl="1">
              <a:lnSpc>
                <a:spcPts val="4548"/>
              </a:lnSpc>
              <a:buFont typeface="Arial"/>
              <a:buChar char="•"/>
            </a:pPr>
            <a:r>
              <a:rPr lang="en-US" sz="3248">
                <a:solidFill>
                  <a:srgbClr val="01003B"/>
                </a:solidFill>
                <a:latin typeface="IBM Plex Sans"/>
              </a:rPr>
              <a:t>The basis functions are sine and cosine waves with increasing frequencies, i.e. F(0,0) represents the DC-component of the image which corresponds to the average brightness and F(N-1,N-1) represents the highest frequency.</a:t>
            </a:r>
          </a:p>
          <a:p>
            <a:pPr marL="701434" indent="-350717" lvl="1">
              <a:lnSpc>
                <a:spcPts val="4548"/>
              </a:lnSpc>
              <a:buFont typeface="Arial"/>
              <a:buChar char="•"/>
            </a:pPr>
            <a:r>
              <a:rPr lang="en-US" sz="3248">
                <a:solidFill>
                  <a:srgbClr val="01003B"/>
                </a:solidFill>
                <a:latin typeface="IBM Plex Sans"/>
              </a:rPr>
              <a:t>In a similar way, the Fourier image can be re-transformed to the spatial domain. The inverse Fourier transform is given by:</a:t>
            </a:r>
          </a:p>
          <a:p>
            <a:pPr algn="l">
              <a:lnSpc>
                <a:spcPts val="4548"/>
              </a:lnSpc>
            </a:pP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798061" y="8720649"/>
            <a:ext cx="682728" cy="286746"/>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379186" y="2537921"/>
            <a:ext cx="5529629" cy="132084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290042" y="4392206"/>
            <a:ext cx="5707916" cy="1334916"/>
          </a:xfrm>
          <a:prstGeom prst="rect">
            <a:avLst/>
          </a:prstGeom>
        </p:spPr>
      </p:pic>
      <p:sp>
        <p:nvSpPr>
          <p:cNvPr name="TextBox 4" id="4"/>
          <p:cNvSpPr txBox="true"/>
          <p:nvPr/>
        </p:nvSpPr>
        <p:spPr>
          <a:xfrm rot="0">
            <a:off x="3475463" y="293047"/>
            <a:ext cx="11337074" cy="2857670"/>
          </a:xfrm>
          <a:prstGeom prst="rect">
            <a:avLst/>
          </a:prstGeom>
        </p:spPr>
        <p:txBody>
          <a:bodyPr anchor="t" rtlCol="false" tIns="0" lIns="0" bIns="0" rIns="0">
            <a:spAutoFit/>
          </a:bodyPr>
          <a:lstStyle/>
          <a:p>
            <a:pPr marL="701434" indent="-350717" lvl="1">
              <a:lnSpc>
                <a:spcPts val="4548"/>
              </a:lnSpc>
              <a:buFont typeface="Arial"/>
              <a:buChar char="•"/>
            </a:pPr>
            <a:r>
              <a:rPr lang="en-US" sz="3248">
                <a:solidFill>
                  <a:srgbClr val="01003B"/>
                </a:solidFill>
                <a:latin typeface="IBM Plex Sans"/>
              </a:rPr>
              <a:t>To obtain the result for the above equations, a double sum has to be calculated for each image point.</a:t>
            </a:r>
          </a:p>
          <a:p>
            <a:pPr marL="701434" indent="-350717" lvl="1">
              <a:lnSpc>
                <a:spcPts val="4548"/>
              </a:lnSpc>
              <a:buFont typeface="Arial"/>
              <a:buChar char="•"/>
            </a:pPr>
            <a:r>
              <a:rPr lang="en-US" sz="3248">
                <a:solidFill>
                  <a:srgbClr val="01003B"/>
                </a:solidFill>
                <a:latin typeface="IBM Plex Sans"/>
              </a:rPr>
              <a:t>However, because the Fourier Transform is separable, it can be written as</a:t>
            </a:r>
          </a:p>
          <a:p>
            <a:pPr algn="l">
              <a:lnSpc>
                <a:spcPts val="4548"/>
              </a:lnSpc>
            </a:pPr>
          </a:p>
        </p:txBody>
      </p:sp>
      <p:sp>
        <p:nvSpPr>
          <p:cNvPr name="TextBox 5" id="5"/>
          <p:cNvSpPr txBox="true"/>
          <p:nvPr/>
        </p:nvSpPr>
        <p:spPr>
          <a:xfrm rot="0">
            <a:off x="4156492" y="3792088"/>
            <a:ext cx="8433738" cy="1133560"/>
          </a:xfrm>
          <a:prstGeom prst="rect">
            <a:avLst/>
          </a:prstGeom>
        </p:spPr>
        <p:txBody>
          <a:bodyPr anchor="t" rtlCol="false" tIns="0" lIns="0" bIns="0" rIns="0">
            <a:spAutoFit/>
          </a:bodyPr>
          <a:lstStyle/>
          <a:p>
            <a:pPr>
              <a:lnSpc>
                <a:spcPts val="4548"/>
              </a:lnSpc>
            </a:pPr>
            <a:r>
              <a:rPr lang="en-US" sz="3248">
                <a:solidFill>
                  <a:srgbClr val="01003B"/>
                </a:solidFill>
                <a:latin typeface="IBM Plex Sans"/>
              </a:rPr>
              <a:t>where</a:t>
            </a:r>
          </a:p>
          <a:p>
            <a:pPr algn="l">
              <a:lnSpc>
                <a:spcPts val="4548"/>
              </a:lnSpc>
            </a:pPr>
          </a:p>
        </p:txBody>
      </p:sp>
      <p:sp>
        <p:nvSpPr>
          <p:cNvPr name="TextBox 6" id="6"/>
          <p:cNvSpPr txBox="true"/>
          <p:nvPr/>
        </p:nvSpPr>
        <p:spPr>
          <a:xfrm rot="0">
            <a:off x="3475463" y="5920201"/>
            <a:ext cx="11337074" cy="4007076"/>
          </a:xfrm>
          <a:prstGeom prst="rect">
            <a:avLst/>
          </a:prstGeom>
        </p:spPr>
        <p:txBody>
          <a:bodyPr anchor="t" rtlCol="false" tIns="0" lIns="0" bIns="0" rIns="0">
            <a:spAutoFit/>
          </a:bodyPr>
          <a:lstStyle/>
          <a:p>
            <a:pPr marL="701434" indent="-350717" lvl="1">
              <a:lnSpc>
                <a:spcPts val="4548"/>
              </a:lnSpc>
              <a:buFont typeface="Arial"/>
              <a:buChar char="•"/>
            </a:pPr>
            <a:r>
              <a:rPr lang="en-US" sz="3248">
                <a:solidFill>
                  <a:srgbClr val="01003B"/>
                </a:solidFill>
                <a:latin typeface="IBM Plex Sans"/>
              </a:rPr>
              <a:t>Using these two formulas, the spatial domain image is first transformed into an intermediate image using N one-dimensional Fourier Transforms. </a:t>
            </a:r>
          </a:p>
          <a:p>
            <a:pPr marL="701434" indent="-350717" lvl="1">
              <a:lnSpc>
                <a:spcPts val="4548"/>
              </a:lnSpc>
              <a:buFont typeface="Arial"/>
              <a:buChar char="•"/>
            </a:pPr>
            <a:r>
              <a:rPr lang="en-US" sz="3248">
                <a:solidFill>
                  <a:srgbClr val="01003B"/>
                </a:solidFill>
                <a:latin typeface="IBM Plex Sans"/>
              </a:rPr>
              <a:t>This intermediate image is then transformed into the final image, again using N one-dimensional Fourier Transforms.</a:t>
            </a:r>
          </a:p>
          <a:p>
            <a:pPr algn="l">
              <a:lnSpc>
                <a:spcPts val="454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28604">
            <a:off x="11050167" y="6208672"/>
            <a:ext cx="10103966" cy="8156656"/>
          </a:xfrm>
          <a:prstGeom prst="rect">
            <a:avLst/>
          </a:prstGeom>
        </p:spPr>
      </p:pic>
      <p:sp>
        <p:nvSpPr>
          <p:cNvPr name="TextBox 4" id="4"/>
          <p:cNvSpPr txBox="true"/>
          <p:nvPr/>
        </p:nvSpPr>
        <p:spPr>
          <a:xfrm rot="0">
            <a:off x="3102181" y="4186238"/>
            <a:ext cx="12083638" cy="1914525"/>
          </a:xfrm>
          <a:prstGeom prst="rect">
            <a:avLst/>
          </a:prstGeom>
        </p:spPr>
        <p:txBody>
          <a:bodyPr anchor="t" rtlCol="false" tIns="0" lIns="0" bIns="0" rIns="0">
            <a:spAutoFit/>
          </a:bodyPr>
          <a:lstStyle/>
          <a:p>
            <a:pPr>
              <a:lnSpc>
                <a:spcPts val="15115"/>
              </a:lnSpc>
            </a:pPr>
            <a:r>
              <a:rPr lang="en-US" sz="12596">
                <a:solidFill>
                  <a:srgbClr val="F8F8F8"/>
                </a:solidFill>
                <a:latin typeface="Be Vietnam Bold"/>
              </a:rPr>
              <a:t>Algorithm Used</a:t>
            </a:r>
          </a:p>
        </p:txBody>
      </p:sp>
      <p:pic>
        <p:nvPicPr>
          <p:cNvPr name="Picture 5" id="5"/>
          <p:cNvPicPr>
            <a:picLocks noChangeAspect="true"/>
          </p:cNvPicPr>
          <p:nvPr/>
        </p:nvPicPr>
        <p:blipFill>
          <a:blip r:embed="rId5">
            <a:alphaModFix amt="6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700000">
            <a:off x="-6961171" y="1028140"/>
            <a:ext cx="16909587" cy="6118196"/>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15644">
            <a:off x="5574621" y="3492644"/>
            <a:ext cx="15465517" cy="5595705"/>
          </a:xfrm>
          <a:prstGeom prst="rect">
            <a:avLst/>
          </a:prstGeom>
        </p:spPr>
      </p:pic>
      <p:grpSp>
        <p:nvGrpSpPr>
          <p:cNvPr name="Group 3" id="3"/>
          <p:cNvGrpSpPr/>
          <p:nvPr/>
        </p:nvGrpSpPr>
        <p:grpSpPr>
          <a:xfrm rot="0">
            <a:off x="11348752" y="6723585"/>
            <a:ext cx="6591578" cy="3086100"/>
            <a:chOff x="0" y="0"/>
            <a:chExt cx="1736053" cy="812800"/>
          </a:xfrm>
        </p:grpSpPr>
        <p:sp>
          <p:nvSpPr>
            <p:cNvPr name="Freeform 4" id="4"/>
            <p:cNvSpPr/>
            <p:nvPr/>
          </p:nvSpPr>
          <p:spPr>
            <a:xfrm flipH="false" flipV="false">
              <a:off x="0" y="0"/>
              <a:ext cx="1736053" cy="812800"/>
            </a:xfrm>
            <a:custGeom>
              <a:avLst/>
              <a:gdLst/>
              <a:ahLst/>
              <a:cxnLst/>
              <a:rect r="r" b="b" t="t" l="l"/>
              <a:pathLst>
                <a:path h="812800" w="1736053">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2667FF"/>
            </a:solidFill>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577227" y="7495110"/>
            <a:ext cx="1543050" cy="154305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007E"/>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pic>
        <p:nvPicPr>
          <p:cNvPr name="Picture 9" id="9"/>
          <p:cNvPicPr>
            <a:picLocks noChangeAspect="true"/>
          </p:cNvPicPr>
          <p:nvPr/>
        </p:nvPicPr>
        <p:blipFill>
          <a:blip r:embed="rId4"/>
          <a:srcRect l="0" t="0" r="0" b="0"/>
          <a:stretch>
            <a:fillRect/>
          </a:stretch>
        </p:blipFill>
        <p:spPr>
          <a:xfrm flipH="false" flipV="false" rot="0">
            <a:off x="10833024" y="7750908"/>
            <a:ext cx="1031456" cy="1031456"/>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3285805" y="5307154"/>
            <a:ext cx="3134107" cy="1787766"/>
          </a:xfrm>
          <a:prstGeom prst="rect">
            <a:avLst/>
          </a:prstGeom>
        </p:spPr>
      </p:pic>
      <p:sp>
        <p:nvSpPr>
          <p:cNvPr name="TextBox 11" id="11"/>
          <p:cNvSpPr txBox="true"/>
          <p:nvPr/>
        </p:nvSpPr>
        <p:spPr>
          <a:xfrm rot="0">
            <a:off x="0" y="1506361"/>
            <a:ext cx="10288721" cy="3637139"/>
          </a:xfrm>
          <a:prstGeom prst="rect">
            <a:avLst/>
          </a:prstGeom>
        </p:spPr>
        <p:txBody>
          <a:bodyPr anchor="t" rtlCol="false" tIns="0" lIns="0" bIns="0" rIns="0">
            <a:spAutoFit/>
          </a:bodyPr>
          <a:lstStyle/>
          <a:p>
            <a:pPr algn="just" marL="740653" indent="-370327" lvl="1">
              <a:lnSpc>
                <a:spcPts val="4802"/>
              </a:lnSpc>
              <a:buFont typeface="Arial"/>
              <a:buChar char="•"/>
            </a:pPr>
            <a:r>
              <a:rPr lang="en-US" sz="3430">
                <a:solidFill>
                  <a:srgbClr val="01003B"/>
                </a:solidFill>
                <a:latin typeface="IBM Plex Sans"/>
              </a:rPr>
              <a:t>The FFT is a fast algorithm for computing the DFT. If we take the 2-point DFT and 4-point DFT and generalize them to 8-point, 16-point, ..., 2r -point, we get the FFT algorithm.</a:t>
            </a:r>
          </a:p>
          <a:p>
            <a:pPr algn="just" marL="740653" indent="-370327" lvl="1">
              <a:lnSpc>
                <a:spcPts val="4802"/>
              </a:lnSpc>
              <a:buFont typeface="Arial"/>
              <a:buChar char="•"/>
            </a:pPr>
            <a:r>
              <a:rPr lang="en-US" sz="3430">
                <a:solidFill>
                  <a:srgbClr val="01003B"/>
                </a:solidFill>
                <a:latin typeface="IBM Plex Sans"/>
              </a:rPr>
              <a:t>To compute the DFT of an N-point sequence using equation</a:t>
            </a:r>
          </a:p>
        </p:txBody>
      </p:sp>
      <p:sp>
        <p:nvSpPr>
          <p:cNvPr name="TextBox 12" id="12"/>
          <p:cNvSpPr txBox="true"/>
          <p:nvPr/>
        </p:nvSpPr>
        <p:spPr>
          <a:xfrm rot="0">
            <a:off x="12350144" y="7229999"/>
            <a:ext cx="4703093" cy="2044698"/>
          </a:xfrm>
          <a:prstGeom prst="rect">
            <a:avLst/>
          </a:prstGeom>
        </p:spPr>
        <p:txBody>
          <a:bodyPr anchor="t" rtlCol="false" tIns="0" lIns="0" bIns="0" rIns="0">
            <a:spAutoFit/>
          </a:bodyPr>
          <a:lstStyle/>
          <a:p>
            <a:pPr>
              <a:lnSpc>
                <a:spcPts val="3250"/>
              </a:lnSpc>
            </a:pPr>
            <a:r>
              <a:rPr lang="en-US" sz="2500">
                <a:solidFill>
                  <a:srgbClr val="FFFFFF"/>
                </a:solidFill>
                <a:latin typeface="DM Sans"/>
              </a:rPr>
              <a:t>A fast Fourier transform (FFT) is an algorithm that computes the discrete Fourier transform (DFT) of a sequence, or its inverse (IDFT).</a:t>
            </a:r>
          </a:p>
        </p:txBody>
      </p:sp>
      <p:sp>
        <p:nvSpPr>
          <p:cNvPr name="TextBox 13" id="13"/>
          <p:cNvSpPr txBox="true"/>
          <p:nvPr/>
        </p:nvSpPr>
        <p:spPr>
          <a:xfrm rot="0">
            <a:off x="795208" y="7191899"/>
            <a:ext cx="8115300" cy="1808031"/>
          </a:xfrm>
          <a:prstGeom prst="rect">
            <a:avLst/>
          </a:prstGeom>
        </p:spPr>
        <p:txBody>
          <a:bodyPr anchor="t" rtlCol="false" tIns="0" lIns="0" bIns="0" rIns="0">
            <a:spAutoFit/>
          </a:bodyPr>
          <a:lstStyle/>
          <a:p>
            <a:pPr algn="just">
              <a:lnSpc>
                <a:spcPts val="4802"/>
              </a:lnSpc>
              <a:spcBef>
                <a:spcPct val="0"/>
              </a:spcBef>
            </a:pPr>
            <a:r>
              <a:rPr lang="en-US" sz="3430">
                <a:solidFill>
                  <a:srgbClr val="01003B"/>
                </a:solidFill>
                <a:latin typeface="IBM Plex Sans"/>
              </a:rPr>
              <a:t>would take O(N^2 ) multiplies and adds. The FFT algorithm computes the DFT using O(N log N) multiplies and adds.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15644">
            <a:off x="5574621" y="3492644"/>
            <a:ext cx="15465517" cy="5595705"/>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0362078" y="4225906"/>
            <a:ext cx="7261368" cy="5446026"/>
          </a:xfrm>
          <a:prstGeom prst="rect">
            <a:avLst/>
          </a:prstGeom>
        </p:spPr>
      </p:pic>
      <p:sp>
        <p:nvSpPr>
          <p:cNvPr name="TextBox 4" id="4"/>
          <p:cNvSpPr txBox="true"/>
          <p:nvPr/>
        </p:nvSpPr>
        <p:spPr>
          <a:xfrm rot="0">
            <a:off x="0" y="548393"/>
            <a:ext cx="8600964" cy="9123539"/>
          </a:xfrm>
          <a:prstGeom prst="rect">
            <a:avLst/>
          </a:prstGeom>
        </p:spPr>
        <p:txBody>
          <a:bodyPr anchor="t" rtlCol="false" tIns="0" lIns="0" bIns="0" rIns="0">
            <a:spAutoFit/>
          </a:bodyPr>
          <a:lstStyle/>
          <a:p>
            <a:pPr algn="just" marL="740653" indent="-370327" lvl="1">
              <a:lnSpc>
                <a:spcPts val="4802"/>
              </a:lnSpc>
              <a:buFont typeface="Arial"/>
              <a:buChar char="•"/>
            </a:pPr>
            <a:r>
              <a:rPr lang="en-US" sz="3430">
                <a:solidFill>
                  <a:srgbClr val="01003B"/>
                </a:solidFill>
                <a:latin typeface="IBM Plex Sans"/>
              </a:rPr>
              <a:t>In complex notation, the time and frequency domains each contain </a:t>
            </a:r>
            <a:r>
              <a:rPr lang="en-US" sz="3430">
                <a:solidFill>
                  <a:srgbClr val="01003B"/>
                </a:solidFill>
                <a:latin typeface="IBM Plex Sans"/>
              </a:rPr>
              <a:t>one signal made up of N complex points.</a:t>
            </a:r>
          </a:p>
          <a:p>
            <a:pPr algn="just" marL="740653" indent="-370327" lvl="1">
              <a:lnSpc>
                <a:spcPts val="4802"/>
              </a:lnSpc>
              <a:buFont typeface="Arial"/>
              <a:buChar char="•"/>
            </a:pPr>
            <a:r>
              <a:rPr lang="en-US" sz="3430">
                <a:solidFill>
                  <a:srgbClr val="01003B"/>
                </a:solidFill>
                <a:latin typeface="IBM Plex Sans"/>
              </a:rPr>
              <a:t>Each of these complex points is composed of two numbers, the real part and the imaginary part.</a:t>
            </a:r>
          </a:p>
          <a:p>
            <a:pPr algn="just" marL="740653" indent="-370327" lvl="1">
              <a:lnSpc>
                <a:spcPts val="4802"/>
              </a:lnSpc>
              <a:buFont typeface="Arial"/>
              <a:buChar char="•"/>
            </a:pPr>
            <a:r>
              <a:rPr lang="en-US" sz="3430">
                <a:solidFill>
                  <a:srgbClr val="01003B"/>
                </a:solidFill>
                <a:latin typeface="IBM Plex Sans"/>
              </a:rPr>
              <a:t>The FFT operates by decomposing an N point time domain signal into N time domain signals each composed of a single point.</a:t>
            </a:r>
          </a:p>
          <a:p>
            <a:pPr algn="just" marL="740653" indent="-370327" lvl="1">
              <a:lnSpc>
                <a:spcPts val="4802"/>
              </a:lnSpc>
              <a:buFont typeface="Arial"/>
              <a:buChar char="•"/>
            </a:pPr>
            <a:r>
              <a:rPr lang="en-US" sz="3430">
                <a:solidFill>
                  <a:srgbClr val="01003B"/>
                </a:solidFill>
                <a:latin typeface="IBM Plex Sans"/>
              </a:rPr>
              <a:t>The second step is to calculate the N frequency spectra corresponding to these N time domain signals. Lastly, the N spectra are synthesized into a single frequency spectrum.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15644">
            <a:off x="5574621" y="3492644"/>
            <a:ext cx="15465517" cy="5595705"/>
          </a:xfrm>
          <a:prstGeom prst="rect">
            <a:avLst/>
          </a:prstGeom>
        </p:spPr>
      </p:pic>
      <p:grpSp>
        <p:nvGrpSpPr>
          <p:cNvPr name="Group 3" id="3"/>
          <p:cNvGrpSpPr/>
          <p:nvPr/>
        </p:nvGrpSpPr>
        <p:grpSpPr>
          <a:xfrm rot="0">
            <a:off x="11348752" y="6723585"/>
            <a:ext cx="6591578" cy="3086100"/>
            <a:chOff x="0" y="0"/>
            <a:chExt cx="1736053" cy="812800"/>
          </a:xfrm>
        </p:grpSpPr>
        <p:sp>
          <p:nvSpPr>
            <p:cNvPr name="Freeform 4" id="4"/>
            <p:cNvSpPr/>
            <p:nvPr/>
          </p:nvSpPr>
          <p:spPr>
            <a:xfrm flipH="false" flipV="false">
              <a:off x="0" y="0"/>
              <a:ext cx="1736053" cy="812800"/>
            </a:xfrm>
            <a:custGeom>
              <a:avLst/>
              <a:gdLst/>
              <a:ahLst/>
              <a:cxnLst/>
              <a:rect r="r" b="b" t="t" l="l"/>
              <a:pathLst>
                <a:path h="812800" w="1736053">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2667FF"/>
            </a:solidFill>
          </p:spPr>
        </p:sp>
        <p:sp>
          <p:nvSpPr>
            <p:cNvPr name="TextBox 5" id="5"/>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577227" y="7495110"/>
            <a:ext cx="1543050" cy="1543050"/>
            <a:chOff x="0" y="0"/>
            <a:chExt cx="812800" cy="812800"/>
          </a:xfrm>
        </p:grpSpPr>
        <p:sp>
          <p:nvSpPr>
            <p:cNvPr name="Freeform 7" id="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007E"/>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pic>
        <p:nvPicPr>
          <p:cNvPr name="Picture 9" id="9"/>
          <p:cNvPicPr>
            <a:picLocks noChangeAspect="true"/>
          </p:cNvPicPr>
          <p:nvPr/>
        </p:nvPicPr>
        <p:blipFill>
          <a:blip r:embed="rId4"/>
          <a:srcRect l="0" t="0" r="0" b="0"/>
          <a:stretch>
            <a:fillRect/>
          </a:stretch>
        </p:blipFill>
        <p:spPr>
          <a:xfrm flipH="false" flipV="false" rot="0">
            <a:off x="10833024" y="7750908"/>
            <a:ext cx="1031456" cy="1031456"/>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694186" y="7371546"/>
            <a:ext cx="8008808" cy="1573412"/>
          </a:xfrm>
          <a:prstGeom prst="rect">
            <a:avLst/>
          </a:prstGeom>
        </p:spPr>
      </p:pic>
      <p:sp>
        <p:nvSpPr>
          <p:cNvPr name="TextBox 11" id="11"/>
          <p:cNvSpPr txBox="true"/>
          <p:nvPr/>
        </p:nvSpPr>
        <p:spPr>
          <a:xfrm rot="0">
            <a:off x="12292994" y="7025211"/>
            <a:ext cx="4703093" cy="2454273"/>
          </a:xfrm>
          <a:prstGeom prst="rect">
            <a:avLst/>
          </a:prstGeom>
        </p:spPr>
        <p:txBody>
          <a:bodyPr anchor="t" rtlCol="false" tIns="0" lIns="0" bIns="0" rIns="0">
            <a:spAutoFit/>
          </a:bodyPr>
          <a:lstStyle/>
          <a:p>
            <a:pPr>
              <a:lnSpc>
                <a:spcPts val="3250"/>
              </a:lnSpc>
            </a:pPr>
            <a:r>
              <a:rPr lang="en-US" sz="2500">
                <a:solidFill>
                  <a:srgbClr val="FFFFFF"/>
                </a:solidFill>
                <a:latin typeface="DM Sans"/>
              </a:rPr>
              <a:t>Fast Fourier transform (FFT) is used in designing electrical circuits, solving differential equations, signal processing, signal analysis, image processing &amp; filtering.</a:t>
            </a:r>
          </a:p>
        </p:txBody>
      </p:sp>
      <p:sp>
        <p:nvSpPr>
          <p:cNvPr name="TextBox 12" id="12"/>
          <p:cNvSpPr txBox="true"/>
          <p:nvPr/>
        </p:nvSpPr>
        <p:spPr>
          <a:xfrm rot="0">
            <a:off x="0" y="1275368"/>
            <a:ext cx="8317321" cy="5465939"/>
          </a:xfrm>
          <a:prstGeom prst="rect">
            <a:avLst/>
          </a:prstGeom>
        </p:spPr>
        <p:txBody>
          <a:bodyPr anchor="t" rtlCol="false" tIns="0" lIns="0" bIns="0" rIns="0">
            <a:spAutoFit/>
          </a:bodyPr>
          <a:lstStyle/>
          <a:p>
            <a:pPr algn="just" marL="740653" indent="-370327" lvl="1">
              <a:lnSpc>
                <a:spcPts val="4802"/>
              </a:lnSpc>
              <a:buFont typeface="Arial"/>
              <a:buChar char="•"/>
            </a:pPr>
            <a:r>
              <a:rPr lang="en-US" sz="3430">
                <a:solidFill>
                  <a:srgbClr val="01003B"/>
                </a:solidFill>
                <a:latin typeface="IBM Plex Sans"/>
              </a:rPr>
              <a:t>The application of the Fourier Transform isn’t limited to digital signal processing. The Fourier Transform can, in fact, speed up the training process of convolutional neural networks.</a:t>
            </a:r>
          </a:p>
          <a:p>
            <a:pPr algn="just" marL="740653" indent="-370327" lvl="1">
              <a:lnSpc>
                <a:spcPts val="4802"/>
              </a:lnSpc>
              <a:buFont typeface="Arial"/>
              <a:buChar char="•"/>
            </a:pPr>
            <a:r>
              <a:rPr lang="en-US" sz="3430">
                <a:solidFill>
                  <a:srgbClr val="01003B"/>
                </a:solidFill>
                <a:latin typeface="IBM Plex Sans"/>
              </a:rPr>
              <a:t>The Fourier Transform can speed up convolutions by taking advantage of the following property.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28604">
            <a:off x="11050167" y="6208672"/>
            <a:ext cx="10103966" cy="8156656"/>
          </a:xfrm>
          <a:prstGeom prst="rect">
            <a:avLst/>
          </a:prstGeom>
        </p:spPr>
      </p:pic>
      <p:sp>
        <p:nvSpPr>
          <p:cNvPr name="TextBox 4" id="4"/>
          <p:cNvSpPr txBox="true"/>
          <p:nvPr/>
        </p:nvSpPr>
        <p:spPr>
          <a:xfrm rot="0">
            <a:off x="5113313" y="4183645"/>
            <a:ext cx="8061374" cy="1919710"/>
          </a:xfrm>
          <a:prstGeom prst="rect">
            <a:avLst/>
          </a:prstGeom>
        </p:spPr>
        <p:txBody>
          <a:bodyPr anchor="t" rtlCol="false" tIns="0" lIns="0" bIns="0" rIns="0">
            <a:spAutoFit/>
          </a:bodyPr>
          <a:lstStyle/>
          <a:p>
            <a:pPr>
              <a:lnSpc>
                <a:spcPts val="15115"/>
              </a:lnSpc>
            </a:pPr>
            <a:r>
              <a:rPr lang="en-US" sz="12596">
                <a:solidFill>
                  <a:srgbClr val="F8F8F8"/>
                </a:solidFill>
                <a:latin typeface="Be Vietnam Bold"/>
              </a:rPr>
              <a:t>Thank You</a:t>
            </a:r>
          </a:p>
        </p:txBody>
      </p:sp>
      <p:pic>
        <p:nvPicPr>
          <p:cNvPr name="Picture 5" id="5"/>
          <p:cNvPicPr>
            <a:picLocks noChangeAspect="true"/>
          </p:cNvPicPr>
          <p:nvPr/>
        </p:nvPicPr>
        <p:blipFill>
          <a:blip r:embed="rId5">
            <a:alphaModFix amt="6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700000">
            <a:off x="-6961171" y="1028140"/>
            <a:ext cx="16909587" cy="611819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370166" y="1477393"/>
            <a:ext cx="1292163" cy="1292163"/>
          </a:xfrm>
          <a:prstGeom prst="rect">
            <a:avLst/>
          </a:prstGeom>
        </p:spPr>
      </p:pic>
      <p:grpSp>
        <p:nvGrpSpPr>
          <p:cNvPr name="Group 3" id="3"/>
          <p:cNvGrpSpPr/>
          <p:nvPr/>
        </p:nvGrpSpPr>
        <p:grpSpPr>
          <a:xfrm rot="0">
            <a:off x="9502877" y="1610104"/>
            <a:ext cx="1026741" cy="1026741"/>
            <a:chOff x="0" y="0"/>
            <a:chExt cx="812800" cy="812800"/>
          </a:xfrm>
        </p:grpSpPr>
        <p:sp>
          <p:nvSpPr>
            <p:cNvPr name="Freeform 4" id="4"/>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1</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370166" y="3490743"/>
            <a:ext cx="1292163" cy="1292163"/>
          </a:xfrm>
          <a:prstGeom prst="rect">
            <a:avLst/>
          </a:prstGeom>
        </p:spPr>
      </p:pic>
      <p:grpSp>
        <p:nvGrpSpPr>
          <p:cNvPr name="Group 7" id="7"/>
          <p:cNvGrpSpPr/>
          <p:nvPr/>
        </p:nvGrpSpPr>
        <p:grpSpPr>
          <a:xfrm rot="0">
            <a:off x="9502877" y="3623454"/>
            <a:ext cx="1026741" cy="1026741"/>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2</a:t>
              </a: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370166" y="5504094"/>
            <a:ext cx="1292163" cy="1292163"/>
          </a:xfrm>
          <a:prstGeom prst="rect">
            <a:avLst/>
          </a:prstGeom>
        </p:spPr>
      </p:pic>
      <p:grpSp>
        <p:nvGrpSpPr>
          <p:cNvPr name="Group 11" id="11"/>
          <p:cNvGrpSpPr/>
          <p:nvPr/>
        </p:nvGrpSpPr>
        <p:grpSpPr>
          <a:xfrm rot="0">
            <a:off x="9502877" y="5636805"/>
            <a:ext cx="1026741" cy="1026741"/>
            <a:chOff x="0" y="0"/>
            <a:chExt cx="812800" cy="812800"/>
          </a:xfrm>
        </p:grpSpPr>
        <p:sp>
          <p:nvSpPr>
            <p:cNvPr name="Freeform 12" id="12"/>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3</a:t>
              </a:r>
            </a:p>
          </p:txBody>
        </p:sp>
      </p:gr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370166" y="7517444"/>
            <a:ext cx="1292163" cy="1292163"/>
          </a:xfrm>
          <a:prstGeom prst="rect">
            <a:avLst/>
          </a:prstGeom>
        </p:spPr>
      </p:pic>
      <p:grpSp>
        <p:nvGrpSpPr>
          <p:cNvPr name="Group 15" id="15"/>
          <p:cNvGrpSpPr/>
          <p:nvPr/>
        </p:nvGrpSpPr>
        <p:grpSpPr>
          <a:xfrm rot="0">
            <a:off x="9502877" y="7650155"/>
            <a:ext cx="1026741" cy="1026741"/>
            <a:chOff x="0" y="0"/>
            <a:chExt cx="812800" cy="812800"/>
          </a:xfrm>
        </p:grpSpPr>
        <p:sp>
          <p:nvSpPr>
            <p:cNvPr name="Freeform 16" id="1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8F8F8"/>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4</a:t>
              </a:r>
            </a:p>
          </p:txBody>
        </p:sp>
      </p:grpSp>
      <p:sp>
        <p:nvSpPr>
          <p:cNvPr name="TextBox 18" id="18"/>
          <p:cNvSpPr txBox="true"/>
          <p:nvPr/>
        </p:nvSpPr>
        <p:spPr>
          <a:xfrm rot="0">
            <a:off x="1665956" y="4408751"/>
            <a:ext cx="4762174" cy="1370751"/>
          </a:xfrm>
          <a:prstGeom prst="rect">
            <a:avLst/>
          </a:prstGeom>
        </p:spPr>
        <p:txBody>
          <a:bodyPr anchor="t" rtlCol="false" tIns="0" lIns="0" bIns="0" rIns="0">
            <a:spAutoFit/>
          </a:bodyPr>
          <a:lstStyle/>
          <a:p>
            <a:pPr>
              <a:lnSpc>
                <a:spcPts val="10718"/>
              </a:lnSpc>
            </a:pPr>
            <a:r>
              <a:rPr lang="en-US" sz="8932">
                <a:solidFill>
                  <a:srgbClr val="01003B"/>
                </a:solidFill>
                <a:latin typeface="Be Vietnam"/>
              </a:rPr>
              <a:t>INDEX</a:t>
            </a:r>
          </a:p>
        </p:txBody>
      </p:sp>
      <p:sp>
        <p:nvSpPr>
          <p:cNvPr name="TextBox 19" id="19"/>
          <p:cNvSpPr txBox="true"/>
          <p:nvPr/>
        </p:nvSpPr>
        <p:spPr>
          <a:xfrm rot="0">
            <a:off x="11362427" y="1805232"/>
            <a:ext cx="4582130" cy="527338"/>
          </a:xfrm>
          <a:prstGeom prst="rect">
            <a:avLst/>
          </a:prstGeom>
        </p:spPr>
        <p:txBody>
          <a:bodyPr anchor="t" rtlCol="false" tIns="0" lIns="0" bIns="0" rIns="0">
            <a:spAutoFit/>
          </a:bodyPr>
          <a:lstStyle/>
          <a:p>
            <a:pPr>
              <a:lnSpc>
                <a:spcPts val="4321"/>
              </a:lnSpc>
            </a:pPr>
            <a:r>
              <a:rPr lang="en-US" sz="3087">
                <a:solidFill>
                  <a:srgbClr val="01003B"/>
                </a:solidFill>
                <a:latin typeface="IBM Plex Sans"/>
              </a:rPr>
              <a:t>Abstract</a:t>
            </a:r>
          </a:p>
        </p:txBody>
      </p:sp>
      <p:sp>
        <p:nvSpPr>
          <p:cNvPr name="TextBox 20" id="20"/>
          <p:cNvSpPr txBox="true"/>
          <p:nvPr/>
        </p:nvSpPr>
        <p:spPr>
          <a:xfrm rot="0">
            <a:off x="11362427" y="3818582"/>
            <a:ext cx="4582130" cy="527338"/>
          </a:xfrm>
          <a:prstGeom prst="rect">
            <a:avLst/>
          </a:prstGeom>
        </p:spPr>
        <p:txBody>
          <a:bodyPr anchor="t" rtlCol="false" tIns="0" lIns="0" bIns="0" rIns="0">
            <a:spAutoFit/>
          </a:bodyPr>
          <a:lstStyle/>
          <a:p>
            <a:pPr>
              <a:lnSpc>
                <a:spcPts val="4321"/>
              </a:lnSpc>
            </a:pPr>
            <a:r>
              <a:rPr lang="en-US" sz="3087">
                <a:solidFill>
                  <a:srgbClr val="01003B"/>
                </a:solidFill>
                <a:latin typeface="IBM Plex Sans"/>
              </a:rPr>
              <a:t>Objective</a:t>
            </a:r>
          </a:p>
        </p:txBody>
      </p:sp>
      <p:sp>
        <p:nvSpPr>
          <p:cNvPr name="TextBox 21" id="21"/>
          <p:cNvSpPr txBox="true"/>
          <p:nvPr/>
        </p:nvSpPr>
        <p:spPr>
          <a:xfrm rot="0">
            <a:off x="11362427" y="5830007"/>
            <a:ext cx="4582130" cy="531189"/>
          </a:xfrm>
          <a:prstGeom prst="rect">
            <a:avLst/>
          </a:prstGeom>
        </p:spPr>
        <p:txBody>
          <a:bodyPr anchor="t" rtlCol="false" tIns="0" lIns="0" bIns="0" rIns="0">
            <a:spAutoFit/>
          </a:bodyPr>
          <a:lstStyle/>
          <a:p>
            <a:pPr>
              <a:lnSpc>
                <a:spcPts val="4321"/>
              </a:lnSpc>
            </a:pPr>
            <a:r>
              <a:rPr lang="en-US" sz="3087">
                <a:solidFill>
                  <a:srgbClr val="01003B"/>
                </a:solidFill>
                <a:latin typeface="IBM Plex Sans"/>
              </a:rPr>
              <a:t>How it Works</a:t>
            </a:r>
          </a:p>
        </p:txBody>
      </p:sp>
      <p:sp>
        <p:nvSpPr>
          <p:cNvPr name="TextBox 22" id="22"/>
          <p:cNvSpPr txBox="true"/>
          <p:nvPr/>
        </p:nvSpPr>
        <p:spPr>
          <a:xfrm rot="0">
            <a:off x="11362427" y="7845283"/>
            <a:ext cx="4582130" cy="527338"/>
          </a:xfrm>
          <a:prstGeom prst="rect">
            <a:avLst/>
          </a:prstGeom>
        </p:spPr>
        <p:txBody>
          <a:bodyPr anchor="t" rtlCol="false" tIns="0" lIns="0" bIns="0" rIns="0">
            <a:spAutoFit/>
          </a:bodyPr>
          <a:lstStyle/>
          <a:p>
            <a:pPr>
              <a:lnSpc>
                <a:spcPts val="4321"/>
              </a:lnSpc>
            </a:pPr>
            <a:r>
              <a:rPr lang="en-US" sz="3087">
                <a:solidFill>
                  <a:srgbClr val="01003B"/>
                </a:solidFill>
                <a:latin typeface="IBM Plex Sans"/>
              </a:rPr>
              <a:t>Algorithm Used</a:t>
            </a:r>
          </a:p>
        </p:txBody>
      </p:sp>
      <p:pic>
        <p:nvPicPr>
          <p:cNvPr name="Picture 23" id="23"/>
          <p:cNvPicPr>
            <a:picLocks noChangeAspect="true"/>
          </p:cNvPicPr>
          <p:nvPr/>
        </p:nvPicPr>
        <p:blipFill>
          <a:blip r:embed="rId4">
            <a:alphaModFix amt="6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6788838" y="26440"/>
            <a:ext cx="16909587" cy="6118196"/>
          </a:xfrm>
          <a:prstGeom prst="rect">
            <a:avLst/>
          </a:prstGeom>
        </p:spPr>
      </p:pic>
      <p:pic>
        <p:nvPicPr>
          <p:cNvPr name="Picture 24" id="2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28604">
            <a:off x="11461587" y="6685716"/>
            <a:ext cx="10103966" cy="815665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28604">
            <a:off x="11050167" y="6208672"/>
            <a:ext cx="10103966" cy="8156656"/>
          </a:xfrm>
          <a:prstGeom prst="rect">
            <a:avLst/>
          </a:prstGeom>
        </p:spPr>
      </p:pic>
      <p:sp>
        <p:nvSpPr>
          <p:cNvPr name="TextBox 4" id="4"/>
          <p:cNvSpPr txBox="true"/>
          <p:nvPr/>
        </p:nvSpPr>
        <p:spPr>
          <a:xfrm rot="0">
            <a:off x="5689878" y="4183645"/>
            <a:ext cx="6908244" cy="1919710"/>
          </a:xfrm>
          <a:prstGeom prst="rect">
            <a:avLst/>
          </a:prstGeom>
        </p:spPr>
        <p:txBody>
          <a:bodyPr anchor="t" rtlCol="false" tIns="0" lIns="0" bIns="0" rIns="0">
            <a:spAutoFit/>
          </a:bodyPr>
          <a:lstStyle/>
          <a:p>
            <a:pPr>
              <a:lnSpc>
                <a:spcPts val="15115"/>
              </a:lnSpc>
            </a:pPr>
            <a:r>
              <a:rPr lang="en-US" sz="12596">
                <a:solidFill>
                  <a:srgbClr val="F8F8F8"/>
                </a:solidFill>
                <a:latin typeface="Be Vietnam Bold"/>
              </a:rPr>
              <a:t>Abstract</a:t>
            </a:r>
          </a:p>
        </p:txBody>
      </p:sp>
      <p:pic>
        <p:nvPicPr>
          <p:cNvPr name="Picture 5" id="5"/>
          <p:cNvPicPr>
            <a:picLocks noChangeAspect="true"/>
          </p:cNvPicPr>
          <p:nvPr/>
        </p:nvPicPr>
        <p:blipFill>
          <a:blip r:embed="rId5">
            <a:alphaModFix amt="6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700000">
            <a:off x="-6961171" y="1028140"/>
            <a:ext cx="16909587" cy="611819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15644">
            <a:off x="5574621" y="3492644"/>
            <a:ext cx="15465517" cy="5595705"/>
          </a:xfrm>
          <a:prstGeom prst="rect">
            <a:avLst/>
          </a:prstGeom>
        </p:spPr>
      </p:pic>
      <p:sp>
        <p:nvSpPr>
          <p:cNvPr name="TextBox 3" id="3"/>
          <p:cNvSpPr txBox="true"/>
          <p:nvPr/>
        </p:nvSpPr>
        <p:spPr>
          <a:xfrm rot="0">
            <a:off x="741951" y="1463411"/>
            <a:ext cx="8115300" cy="7293504"/>
          </a:xfrm>
          <a:prstGeom prst="rect">
            <a:avLst/>
          </a:prstGeom>
        </p:spPr>
        <p:txBody>
          <a:bodyPr anchor="t" rtlCol="false" tIns="0" lIns="0" bIns="0" rIns="0">
            <a:spAutoFit/>
          </a:bodyPr>
          <a:lstStyle/>
          <a:p>
            <a:pPr algn="just">
              <a:lnSpc>
                <a:spcPts val="4802"/>
              </a:lnSpc>
              <a:spcBef>
                <a:spcPct val="0"/>
              </a:spcBef>
            </a:pPr>
            <a:r>
              <a:rPr lang="en-US" sz="3430">
                <a:solidFill>
                  <a:srgbClr val="01003B"/>
                </a:solidFill>
                <a:latin typeface="IBM Plex Sans"/>
              </a:rPr>
              <a:t>Image processing is defined as the process of analysing and manipulating images on a computer. In digital image processing, variety of algorithms can be processed to an input image and the output image can be rendered more attractive to viewers by using the methods of image processing. The image processing system usually treats all images as 2D signals when applying certain predetermined signal processing methods.</a:t>
            </a:r>
          </a:p>
        </p:txBody>
      </p:sp>
      <p:grpSp>
        <p:nvGrpSpPr>
          <p:cNvPr name="Group 4" id="4"/>
          <p:cNvGrpSpPr/>
          <p:nvPr/>
        </p:nvGrpSpPr>
        <p:grpSpPr>
          <a:xfrm rot="0">
            <a:off x="11348752" y="6723585"/>
            <a:ext cx="6591578" cy="3086100"/>
            <a:chOff x="0" y="0"/>
            <a:chExt cx="1736053" cy="812800"/>
          </a:xfrm>
        </p:grpSpPr>
        <p:sp>
          <p:nvSpPr>
            <p:cNvPr name="Freeform 5" id="5"/>
            <p:cNvSpPr/>
            <p:nvPr/>
          </p:nvSpPr>
          <p:spPr>
            <a:xfrm flipH="false" flipV="false">
              <a:off x="0" y="0"/>
              <a:ext cx="1736053" cy="812800"/>
            </a:xfrm>
            <a:custGeom>
              <a:avLst/>
              <a:gdLst/>
              <a:ahLst/>
              <a:cxnLst/>
              <a:rect r="r" b="b" t="t" l="l"/>
              <a:pathLst>
                <a:path h="812800" w="1736053">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2667FF"/>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577227" y="7495110"/>
            <a:ext cx="1543050" cy="1543050"/>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007E"/>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754820" y="7666705"/>
            <a:ext cx="1187863" cy="1199861"/>
          </a:xfrm>
          <a:prstGeom prst="rect">
            <a:avLst/>
          </a:prstGeom>
        </p:spPr>
      </p:pic>
      <p:sp>
        <p:nvSpPr>
          <p:cNvPr name="TextBox 11" id="11"/>
          <p:cNvSpPr txBox="true"/>
          <p:nvPr/>
        </p:nvSpPr>
        <p:spPr>
          <a:xfrm rot="0">
            <a:off x="12383251" y="7434786"/>
            <a:ext cx="4703093" cy="1635123"/>
          </a:xfrm>
          <a:prstGeom prst="rect">
            <a:avLst/>
          </a:prstGeom>
        </p:spPr>
        <p:txBody>
          <a:bodyPr anchor="t" rtlCol="false" tIns="0" lIns="0" bIns="0" rIns="0">
            <a:spAutoFit/>
          </a:bodyPr>
          <a:lstStyle/>
          <a:p>
            <a:pPr>
              <a:lnSpc>
                <a:spcPts val="3250"/>
              </a:lnSpc>
            </a:pPr>
            <a:r>
              <a:rPr lang="en-US" sz="2500">
                <a:solidFill>
                  <a:srgbClr val="FFFFFF"/>
                </a:solidFill>
                <a:latin typeface="DM Sans"/>
              </a:rPr>
              <a:t>Digital Image Processing is the process of a digital images by use of digital computers through an algorithm.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15644">
            <a:off x="5574621" y="3492644"/>
            <a:ext cx="15465517" cy="5595705"/>
          </a:xfrm>
          <a:prstGeom prst="rect">
            <a:avLst/>
          </a:prstGeom>
        </p:spPr>
      </p:pic>
      <p:sp>
        <p:nvSpPr>
          <p:cNvPr name="TextBox 3" id="3"/>
          <p:cNvSpPr txBox="true"/>
          <p:nvPr/>
        </p:nvSpPr>
        <p:spPr>
          <a:xfrm rot="0">
            <a:off x="544303" y="853914"/>
            <a:ext cx="10535254" cy="3636522"/>
          </a:xfrm>
          <a:prstGeom prst="rect">
            <a:avLst/>
          </a:prstGeom>
        </p:spPr>
        <p:txBody>
          <a:bodyPr anchor="t" rtlCol="false" tIns="0" lIns="0" bIns="0" rIns="0">
            <a:spAutoFit/>
          </a:bodyPr>
          <a:lstStyle/>
          <a:p>
            <a:pPr algn="just">
              <a:lnSpc>
                <a:spcPts val="4802"/>
              </a:lnSpc>
              <a:spcBef>
                <a:spcPct val="0"/>
              </a:spcBef>
            </a:pPr>
            <a:r>
              <a:rPr lang="en-US" sz="3430">
                <a:solidFill>
                  <a:srgbClr val="01003B"/>
                </a:solidFill>
                <a:latin typeface="IBM Plex Sans"/>
              </a:rPr>
              <a:t>The Fourier Transform is an important image processing tool which is used to decompose an image into its sine and cosine components. The output of the transformation represents the image in the Fourier or </a:t>
            </a:r>
            <a:r>
              <a:rPr lang="en-US" sz="3430">
                <a:solidFill>
                  <a:srgbClr val="01003B"/>
                </a:solidFill>
                <a:latin typeface="IBM Plex Sans"/>
                <a:hlinkClick r:id="rId4" tooltip="https://homepages.inf.ed.ac.uk/rbf/HIPR2/freqdom.htm"/>
              </a:rPr>
              <a:t>frequency domain</a:t>
            </a:r>
            <a:r>
              <a:rPr lang="en-US" sz="3430">
                <a:solidFill>
                  <a:srgbClr val="01003B"/>
                </a:solidFill>
                <a:latin typeface="IBM Plex Sans"/>
              </a:rPr>
              <a:t>, while the input image is the </a:t>
            </a:r>
            <a:r>
              <a:rPr lang="en-US" sz="3430">
                <a:solidFill>
                  <a:srgbClr val="01003B"/>
                </a:solidFill>
                <a:latin typeface="IBM Plex Sans"/>
                <a:hlinkClick r:id="rId5" tooltip="https://homepages.inf.ed.ac.uk/rbf/HIPR2/spatdom.htm"/>
              </a:rPr>
              <a:t>spatial domain</a:t>
            </a:r>
            <a:r>
              <a:rPr lang="en-US" sz="3430">
                <a:solidFill>
                  <a:srgbClr val="01003B"/>
                </a:solidFill>
                <a:latin typeface="IBM Plex Sans"/>
              </a:rPr>
              <a:t> equivalent. </a:t>
            </a:r>
          </a:p>
        </p:txBody>
      </p:sp>
      <p:grpSp>
        <p:nvGrpSpPr>
          <p:cNvPr name="Group 4" id="4"/>
          <p:cNvGrpSpPr/>
          <p:nvPr/>
        </p:nvGrpSpPr>
        <p:grpSpPr>
          <a:xfrm rot="0">
            <a:off x="11348752" y="6723585"/>
            <a:ext cx="6591578" cy="3086100"/>
            <a:chOff x="0" y="0"/>
            <a:chExt cx="1736053" cy="812800"/>
          </a:xfrm>
        </p:grpSpPr>
        <p:sp>
          <p:nvSpPr>
            <p:cNvPr name="Freeform 5" id="5"/>
            <p:cNvSpPr/>
            <p:nvPr/>
          </p:nvSpPr>
          <p:spPr>
            <a:xfrm flipH="false" flipV="false">
              <a:off x="0" y="0"/>
              <a:ext cx="1736053" cy="812800"/>
            </a:xfrm>
            <a:custGeom>
              <a:avLst/>
              <a:gdLst/>
              <a:ahLst/>
              <a:cxnLst/>
              <a:rect r="r" b="b" t="t" l="l"/>
              <a:pathLst>
                <a:path h="812800" w="1736053">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2667FF"/>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577227" y="7495110"/>
            <a:ext cx="1543050" cy="1543050"/>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007E"/>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2350144" y="7229999"/>
            <a:ext cx="4703093" cy="2044698"/>
          </a:xfrm>
          <a:prstGeom prst="rect">
            <a:avLst/>
          </a:prstGeom>
        </p:spPr>
        <p:txBody>
          <a:bodyPr anchor="t" rtlCol="false" tIns="0" lIns="0" bIns="0" rIns="0">
            <a:spAutoFit/>
          </a:bodyPr>
          <a:lstStyle/>
          <a:p>
            <a:pPr>
              <a:lnSpc>
                <a:spcPts val="3250"/>
              </a:lnSpc>
            </a:pPr>
            <a:r>
              <a:rPr lang="en-US" sz="2500">
                <a:solidFill>
                  <a:srgbClr val="FFFFFF"/>
                </a:solidFill>
                <a:latin typeface="DM Sans"/>
              </a:rPr>
              <a:t>The Fourier transform is a representation of an image as a sum of complex exponentials of varying magnitudes, frequencies, and phases.</a:t>
            </a:r>
          </a:p>
        </p:txBody>
      </p:sp>
      <p:pic>
        <p:nvPicPr>
          <p:cNvPr name="Picture 11" id="11"/>
          <p:cNvPicPr>
            <a:picLocks noChangeAspect="true"/>
          </p:cNvPicPr>
          <p:nvPr/>
        </p:nvPicPr>
        <p:blipFill>
          <a:blip r:embed="rId6"/>
          <a:srcRect l="0" t="0" r="0" b="0"/>
          <a:stretch>
            <a:fillRect/>
          </a:stretch>
        </p:blipFill>
        <p:spPr>
          <a:xfrm flipH="false" flipV="false" rot="0">
            <a:off x="10833024" y="7750908"/>
            <a:ext cx="1031456" cy="1031456"/>
          </a:xfrm>
          <a:prstGeom prst="rect">
            <a:avLst/>
          </a:prstGeom>
        </p:spPr>
      </p:pic>
      <p:sp>
        <p:nvSpPr>
          <p:cNvPr name="TextBox 12" id="12"/>
          <p:cNvSpPr txBox="true"/>
          <p:nvPr/>
        </p:nvSpPr>
        <p:spPr>
          <a:xfrm rot="0">
            <a:off x="544303" y="5034015"/>
            <a:ext cx="8599697" cy="4855516"/>
          </a:xfrm>
          <a:prstGeom prst="rect">
            <a:avLst/>
          </a:prstGeom>
        </p:spPr>
        <p:txBody>
          <a:bodyPr anchor="t" rtlCol="false" tIns="0" lIns="0" bIns="0" rIns="0">
            <a:spAutoFit/>
          </a:bodyPr>
          <a:lstStyle/>
          <a:p>
            <a:pPr algn="just">
              <a:lnSpc>
                <a:spcPts val="4802"/>
              </a:lnSpc>
            </a:pPr>
            <a:r>
              <a:rPr lang="en-US" sz="3430">
                <a:solidFill>
                  <a:srgbClr val="01003B"/>
                </a:solidFill>
                <a:latin typeface="IBM Plex Sans"/>
              </a:rPr>
              <a:t>In the Fourier domain image, each point represents a particular frequency contained in the spatial domain image. The Fourier Transform is used in a wide range of applications, such as image analysis, image filtering, image reconstruction and image compression.</a:t>
            </a:r>
          </a:p>
          <a:p>
            <a:pPr algn="just">
              <a:lnSpc>
                <a:spcPts val="480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415644">
            <a:off x="5574621" y="3492644"/>
            <a:ext cx="15465517" cy="5595705"/>
          </a:xfrm>
          <a:prstGeom prst="rect">
            <a:avLst/>
          </a:prstGeom>
        </p:spPr>
      </p:pic>
      <p:sp>
        <p:nvSpPr>
          <p:cNvPr name="TextBox 3" id="3"/>
          <p:cNvSpPr txBox="true"/>
          <p:nvPr/>
        </p:nvSpPr>
        <p:spPr>
          <a:xfrm rot="0">
            <a:off x="544303" y="853914"/>
            <a:ext cx="10288721" cy="5465013"/>
          </a:xfrm>
          <a:prstGeom prst="rect">
            <a:avLst/>
          </a:prstGeom>
        </p:spPr>
        <p:txBody>
          <a:bodyPr anchor="t" rtlCol="false" tIns="0" lIns="0" bIns="0" rIns="0">
            <a:spAutoFit/>
          </a:bodyPr>
          <a:lstStyle/>
          <a:p>
            <a:pPr algn="just">
              <a:lnSpc>
                <a:spcPts val="4802"/>
              </a:lnSpc>
              <a:spcBef>
                <a:spcPct val="0"/>
              </a:spcBef>
            </a:pPr>
            <a:r>
              <a:rPr lang="en-US" sz="3430">
                <a:solidFill>
                  <a:srgbClr val="01003B"/>
                </a:solidFill>
                <a:latin typeface="IBM Plex Sans"/>
              </a:rPr>
              <a:t>The DFT is one of the most powerful tools in digital signal processing which enables us to find the spectrum of a finite-duration signal. The DFT is used to convert an image from the spatial domain into frequency domain, in other words it allows us to separate high frequency from low </a:t>
            </a:r>
            <a:r>
              <a:rPr lang="en-US" sz="3430">
                <a:solidFill>
                  <a:srgbClr val="01003B"/>
                </a:solidFill>
                <a:latin typeface="IBM Plex Sans"/>
                <a:hlinkClick r:id="rId4" tooltip="https://www.sciencedirect.com/topics/engineering/frequency-coefficient"/>
              </a:rPr>
              <a:t>frequency coefficients</a:t>
            </a:r>
            <a:r>
              <a:rPr lang="en-US" sz="3430">
                <a:solidFill>
                  <a:srgbClr val="01003B"/>
                </a:solidFill>
                <a:latin typeface="IBM Plex Sans"/>
              </a:rPr>
              <a:t> and neglect or alter specific frequencies leading to an image with less information but still with a convenient level of quality. </a:t>
            </a:r>
          </a:p>
        </p:txBody>
      </p:sp>
      <p:grpSp>
        <p:nvGrpSpPr>
          <p:cNvPr name="Group 4" id="4"/>
          <p:cNvGrpSpPr/>
          <p:nvPr/>
        </p:nvGrpSpPr>
        <p:grpSpPr>
          <a:xfrm rot="0">
            <a:off x="11348752" y="6723585"/>
            <a:ext cx="6591578" cy="3086100"/>
            <a:chOff x="0" y="0"/>
            <a:chExt cx="1736053" cy="812800"/>
          </a:xfrm>
        </p:grpSpPr>
        <p:sp>
          <p:nvSpPr>
            <p:cNvPr name="Freeform 5" id="5"/>
            <p:cNvSpPr/>
            <p:nvPr/>
          </p:nvSpPr>
          <p:spPr>
            <a:xfrm flipH="false" flipV="false">
              <a:off x="0" y="0"/>
              <a:ext cx="1736053" cy="812800"/>
            </a:xfrm>
            <a:custGeom>
              <a:avLst/>
              <a:gdLst/>
              <a:ahLst/>
              <a:cxnLst/>
              <a:rect r="r" b="b" t="t" l="l"/>
              <a:pathLst>
                <a:path h="812800" w="1736053">
                  <a:moveTo>
                    <a:pt x="59900" y="0"/>
                  </a:moveTo>
                  <a:lnTo>
                    <a:pt x="1676153" y="0"/>
                  </a:lnTo>
                  <a:cubicBezTo>
                    <a:pt x="1709235" y="0"/>
                    <a:pt x="1736053" y="26818"/>
                    <a:pt x="1736053" y="59900"/>
                  </a:cubicBezTo>
                  <a:lnTo>
                    <a:pt x="1736053" y="752900"/>
                  </a:lnTo>
                  <a:cubicBezTo>
                    <a:pt x="1736053" y="785982"/>
                    <a:pt x="1709235" y="812800"/>
                    <a:pt x="1676153" y="812800"/>
                  </a:cubicBezTo>
                  <a:lnTo>
                    <a:pt x="59900" y="812800"/>
                  </a:lnTo>
                  <a:cubicBezTo>
                    <a:pt x="26818" y="812800"/>
                    <a:pt x="0" y="785982"/>
                    <a:pt x="0" y="752900"/>
                  </a:cubicBezTo>
                  <a:lnTo>
                    <a:pt x="0" y="59900"/>
                  </a:lnTo>
                  <a:cubicBezTo>
                    <a:pt x="0" y="26818"/>
                    <a:pt x="26818" y="0"/>
                    <a:pt x="59900" y="0"/>
                  </a:cubicBezTo>
                  <a:close/>
                </a:path>
              </a:pathLst>
            </a:custGeom>
            <a:solidFill>
              <a:srgbClr val="2667FF"/>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577227" y="7495110"/>
            <a:ext cx="1543050" cy="1543050"/>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007E"/>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2350144" y="7229999"/>
            <a:ext cx="4703093" cy="2044698"/>
          </a:xfrm>
          <a:prstGeom prst="rect">
            <a:avLst/>
          </a:prstGeom>
        </p:spPr>
        <p:txBody>
          <a:bodyPr anchor="t" rtlCol="false" tIns="0" lIns="0" bIns="0" rIns="0">
            <a:spAutoFit/>
          </a:bodyPr>
          <a:lstStyle/>
          <a:p>
            <a:pPr>
              <a:lnSpc>
                <a:spcPts val="3250"/>
              </a:lnSpc>
            </a:pPr>
            <a:r>
              <a:rPr lang="en-US" sz="2500">
                <a:solidFill>
                  <a:srgbClr val="FFFFFF"/>
                </a:solidFill>
                <a:latin typeface="DM Sans"/>
              </a:rPr>
              <a:t>The discrete time Fourier transform is a mathematical tool which is used to convert a discrete time sequence into the frequency domain.</a:t>
            </a:r>
          </a:p>
        </p:txBody>
      </p:sp>
      <p:pic>
        <p:nvPicPr>
          <p:cNvPr name="Picture 11" id="11"/>
          <p:cNvPicPr>
            <a:picLocks noChangeAspect="true"/>
          </p:cNvPicPr>
          <p:nvPr/>
        </p:nvPicPr>
        <p:blipFill>
          <a:blip r:embed="rId5"/>
          <a:srcRect l="0" t="0" r="0" b="0"/>
          <a:stretch>
            <a:fillRect/>
          </a:stretch>
        </p:blipFill>
        <p:spPr>
          <a:xfrm flipH="false" flipV="false" rot="0">
            <a:off x="10833024" y="7750908"/>
            <a:ext cx="1031456" cy="1031456"/>
          </a:xfrm>
          <a:prstGeom prst="rect">
            <a:avLst/>
          </a:prstGeom>
        </p:spPr>
      </p:pic>
      <p:sp>
        <p:nvSpPr>
          <p:cNvPr name="TextBox 12" id="12"/>
          <p:cNvSpPr txBox="true"/>
          <p:nvPr/>
        </p:nvSpPr>
        <p:spPr>
          <a:xfrm rot="0">
            <a:off x="544303" y="6857169"/>
            <a:ext cx="8115300" cy="2417528"/>
          </a:xfrm>
          <a:prstGeom prst="rect">
            <a:avLst/>
          </a:prstGeom>
        </p:spPr>
        <p:txBody>
          <a:bodyPr anchor="t" rtlCol="false" tIns="0" lIns="0" bIns="0" rIns="0">
            <a:spAutoFit/>
          </a:bodyPr>
          <a:lstStyle/>
          <a:p>
            <a:pPr algn="just">
              <a:lnSpc>
                <a:spcPts val="4802"/>
              </a:lnSpc>
              <a:spcBef>
                <a:spcPct val="0"/>
              </a:spcBef>
            </a:pPr>
            <a:r>
              <a:rPr lang="en-US" sz="3430">
                <a:solidFill>
                  <a:srgbClr val="01003B"/>
                </a:solidFill>
                <a:latin typeface="IBM Plex Sans"/>
              </a:rPr>
              <a:t>The foundation of the product is the fast Fourier transform (FFT), a method for computing the DFT with reduced execution time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28604">
            <a:off x="11050167" y="6208672"/>
            <a:ext cx="10103966" cy="8156656"/>
          </a:xfrm>
          <a:prstGeom prst="rect">
            <a:avLst/>
          </a:prstGeom>
        </p:spPr>
      </p:pic>
      <p:sp>
        <p:nvSpPr>
          <p:cNvPr name="TextBox 4" id="4"/>
          <p:cNvSpPr txBox="true"/>
          <p:nvPr/>
        </p:nvSpPr>
        <p:spPr>
          <a:xfrm rot="0">
            <a:off x="5421050" y="4186238"/>
            <a:ext cx="7445899" cy="1914525"/>
          </a:xfrm>
          <a:prstGeom prst="rect">
            <a:avLst/>
          </a:prstGeom>
        </p:spPr>
        <p:txBody>
          <a:bodyPr anchor="t" rtlCol="false" tIns="0" lIns="0" bIns="0" rIns="0">
            <a:spAutoFit/>
          </a:bodyPr>
          <a:lstStyle/>
          <a:p>
            <a:pPr>
              <a:lnSpc>
                <a:spcPts val="15115"/>
              </a:lnSpc>
            </a:pPr>
            <a:r>
              <a:rPr lang="en-US" sz="12596">
                <a:solidFill>
                  <a:srgbClr val="F8F8F8"/>
                </a:solidFill>
                <a:latin typeface="Be Vietnam Bold"/>
              </a:rPr>
              <a:t>Objective</a:t>
            </a:r>
          </a:p>
        </p:txBody>
      </p:sp>
      <p:pic>
        <p:nvPicPr>
          <p:cNvPr name="Picture 5" id="5"/>
          <p:cNvPicPr>
            <a:picLocks noChangeAspect="true"/>
          </p:cNvPicPr>
          <p:nvPr/>
        </p:nvPicPr>
        <p:blipFill>
          <a:blip r:embed="rId5">
            <a:alphaModFix amt="6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700000">
            <a:off x="-6961171" y="1028140"/>
            <a:ext cx="16909587" cy="611819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graphicFrame>
        <p:nvGraphicFramePr>
          <p:cNvPr name="Table 3" id="3"/>
          <p:cNvGraphicFramePr>
            <a:graphicFrameLocks noGrp="true"/>
          </p:cNvGraphicFramePr>
          <p:nvPr/>
        </p:nvGraphicFramePr>
        <p:xfrm>
          <a:off x="7113116" y="1545743"/>
          <a:ext cx="10146184" cy="7195515"/>
        </p:xfrm>
        <a:graphic>
          <a:graphicData uri="http://schemas.openxmlformats.org/drawingml/2006/table">
            <a:tbl>
              <a:tblPr/>
              <a:tblGrid>
                <a:gridCol w="1327738"/>
                <a:gridCol w="8818446"/>
              </a:tblGrid>
              <a:tr h="1573708">
                <a:tc>
                  <a:txBody>
                    <a:bodyPr anchor="t" rtlCol="false"/>
                    <a:lstStyle/>
                    <a:p>
                      <a:pPr algn="ctr">
                        <a:lnSpc>
                          <a:spcPts val="2940"/>
                        </a:lnSpc>
                        <a:defRPr/>
                      </a:pPr>
                      <a:r>
                        <a:rPr lang="en-US" sz="2100">
                          <a:solidFill>
                            <a:srgbClr val="F8F8F8"/>
                          </a:solidFill>
                          <a:latin typeface="IBM Plex Sans Bold"/>
                        </a:rPr>
                        <a:t>1</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rPr>
                        <a:t>Transform an image into digital form and perform certain operations on it in order to obtain specific models or to extract useful information from the image.</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299813">
                <a:tc>
                  <a:txBody>
                    <a:bodyPr anchor="t" rtlCol="false"/>
                    <a:lstStyle/>
                    <a:p>
                      <a:pPr algn="ctr">
                        <a:lnSpc>
                          <a:spcPts val="2940"/>
                        </a:lnSpc>
                        <a:defRPr/>
                      </a:pPr>
                      <a:r>
                        <a:rPr lang="en-US" sz="2100">
                          <a:solidFill>
                            <a:srgbClr val="F8F8F8"/>
                          </a:solidFill>
                          <a:latin typeface="IBM Plex Sans Bold"/>
                        </a:rPr>
                        <a:t>2</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rPr>
                        <a:t>Remove unwanted frequencies (such as noise) from an image by applying a filter in the frequency domain.</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299813">
                <a:tc>
                  <a:txBody>
                    <a:bodyPr anchor="t" rtlCol="false"/>
                    <a:lstStyle/>
                    <a:p>
                      <a:pPr algn="ctr">
                        <a:lnSpc>
                          <a:spcPts val="2940"/>
                        </a:lnSpc>
                        <a:defRPr/>
                      </a:pPr>
                      <a:r>
                        <a:rPr lang="en-US" sz="2100">
                          <a:solidFill>
                            <a:srgbClr val="F8F8F8"/>
                          </a:solidFill>
                          <a:latin typeface="IBM Plex Sans Bold"/>
                        </a:rPr>
                        <a:t>3</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rPr>
                        <a:t> Reduce its size without significantly affecting its visual quality.</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299813">
                <a:tc>
                  <a:txBody>
                    <a:bodyPr anchor="t" rtlCol="false"/>
                    <a:lstStyle/>
                    <a:p>
                      <a:pPr algn="ctr">
                        <a:lnSpc>
                          <a:spcPts val="2940"/>
                        </a:lnSpc>
                        <a:defRPr/>
                      </a:pPr>
                      <a:r>
                        <a:rPr lang="en-US" sz="2100">
                          <a:solidFill>
                            <a:srgbClr val="F8F8F8"/>
                          </a:solidFill>
                          <a:latin typeface="IBM Plex Sans Bold"/>
                        </a:rPr>
                        <a:t>4</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rPr>
                        <a:t>Enhance certain features of an image by selectively amplifying or attenuating specific frequency components.</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722367">
                <a:tc>
                  <a:txBody>
                    <a:bodyPr anchor="t" rtlCol="false"/>
                    <a:lstStyle/>
                    <a:p>
                      <a:pPr algn="ctr">
                        <a:lnSpc>
                          <a:spcPts val="2940"/>
                        </a:lnSpc>
                        <a:defRPr/>
                      </a:pPr>
                      <a:r>
                        <a:rPr lang="en-US" sz="2100">
                          <a:solidFill>
                            <a:srgbClr val="F8F8F8"/>
                          </a:solidFill>
                          <a:latin typeface="IBM Plex Sans Bold"/>
                        </a:rPr>
                        <a:t>5</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rPr>
                        <a:t>Identify patterns or similarities between different images.</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bl>
          </a:graphicData>
        </a:graphic>
      </p:graphicFrame>
      <p:sp>
        <p:nvSpPr>
          <p:cNvPr name="TextBox 4" id="4"/>
          <p:cNvSpPr txBox="true"/>
          <p:nvPr/>
        </p:nvSpPr>
        <p:spPr>
          <a:xfrm rot="0">
            <a:off x="1028700" y="4595829"/>
            <a:ext cx="6165111" cy="1076292"/>
          </a:xfrm>
          <a:prstGeom prst="rect">
            <a:avLst/>
          </a:prstGeom>
        </p:spPr>
        <p:txBody>
          <a:bodyPr anchor="t" rtlCol="false" tIns="0" lIns="0" bIns="0" rIns="0">
            <a:spAutoFit/>
          </a:bodyPr>
          <a:lstStyle/>
          <a:p>
            <a:pPr>
              <a:lnSpc>
                <a:spcPts val="8400"/>
              </a:lnSpc>
            </a:pPr>
            <a:r>
              <a:rPr lang="en-US" sz="7000">
                <a:solidFill>
                  <a:srgbClr val="F8F8F8"/>
                </a:solidFill>
                <a:latin typeface="Be Vietnam Bold"/>
              </a:rPr>
              <a:t>Objectives</a:t>
            </a:r>
          </a:p>
        </p:txBody>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3904">
            <a:off x="-940728" y="8061713"/>
            <a:ext cx="10103966" cy="8156656"/>
          </a:xfrm>
          <a:prstGeom prst="rect">
            <a:avLst/>
          </a:prstGeom>
        </p:spPr>
      </p:pic>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416804">
            <a:off x="-4868896" y="-3917242"/>
            <a:ext cx="11342890" cy="9156806"/>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28604">
            <a:off x="11050167" y="6208672"/>
            <a:ext cx="10103966" cy="8156656"/>
          </a:xfrm>
          <a:prstGeom prst="rect">
            <a:avLst/>
          </a:prstGeom>
        </p:spPr>
      </p:pic>
      <p:sp>
        <p:nvSpPr>
          <p:cNvPr name="TextBox 4" id="4"/>
          <p:cNvSpPr txBox="true"/>
          <p:nvPr/>
        </p:nvSpPr>
        <p:spPr>
          <a:xfrm rot="0">
            <a:off x="4018512" y="4186238"/>
            <a:ext cx="10250976" cy="1914525"/>
          </a:xfrm>
          <a:prstGeom prst="rect">
            <a:avLst/>
          </a:prstGeom>
        </p:spPr>
        <p:txBody>
          <a:bodyPr anchor="t" rtlCol="false" tIns="0" lIns="0" bIns="0" rIns="0">
            <a:spAutoFit/>
          </a:bodyPr>
          <a:lstStyle/>
          <a:p>
            <a:pPr>
              <a:lnSpc>
                <a:spcPts val="15115"/>
              </a:lnSpc>
            </a:pPr>
            <a:r>
              <a:rPr lang="en-US" sz="12596">
                <a:solidFill>
                  <a:srgbClr val="F8F8F8"/>
                </a:solidFill>
                <a:latin typeface="Be Vietnam Bold"/>
              </a:rPr>
              <a:t>How it Works</a:t>
            </a:r>
          </a:p>
        </p:txBody>
      </p:sp>
      <p:pic>
        <p:nvPicPr>
          <p:cNvPr name="Picture 5" id="5"/>
          <p:cNvPicPr>
            <a:picLocks noChangeAspect="true"/>
          </p:cNvPicPr>
          <p:nvPr/>
        </p:nvPicPr>
        <p:blipFill>
          <a:blip r:embed="rId5">
            <a:alphaModFix amt="6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700000">
            <a:off x="-6961171" y="1028140"/>
            <a:ext cx="16909587" cy="61181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DAFgeEFCzjM</dc:identifier>
  <dcterms:modified xsi:type="dcterms:W3CDTF">2011-08-01T06:04:30Z</dcterms:modified>
  <cp:revision>1</cp:revision>
  <dc:title>Image Processing Using DFT</dc:title>
</cp:coreProperties>
</file>