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71" r:id="rId7"/>
    <p:sldId id="260" r:id="rId8"/>
    <p:sldId id="259" r:id="rId9"/>
    <p:sldId id="263" r:id="rId10"/>
    <p:sldId id="264" r:id="rId11"/>
    <p:sldId id="266" r:id="rId12"/>
    <p:sldId id="265" r:id="rId13"/>
    <p:sldId id="267" r:id="rId14"/>
    <p:sldId id="278" r:id="rId15"/>
    <p:sldId id="279" r:id="rId16"/>
    <p:sldId id="274" r:id="rId17"/>
    <p:sldId id="275" r:id="rId18"/>
    <p:sldId id="28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. L. M. Haokip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0T11:39:37.03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3918"/>
            <a:ext cx="9144000" cy="23876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i="1">
                <a:latin typeface="Algerian" panose="04020705040A02060702" charset="0"/>
                <a:cs typeface="Algerian" panose="04020705040A02060702" charset="0"/>
              </a:rPr>
              <a:t>STATE SPACE ANALYSIS OF ACTIVE SUSPENSION SYSTEM​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14270"/>
          </a:xfrm>
        </p:spPr>
        <p:txBody>
          <a:bodyPr>
            <a:noAutofit/>
          </a:bodyPr>
          <a:lstStyle/>
          <a:p>
            <a:pPr algn="r"/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GROUP NO 10:​</a:t>
            </a:r>
          </a:p>
          <a:p>
            <a:pPr algn="r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Anjaneyadora Adapa (234103406)</a:t>
            </a:r>
          </a:p>
          <a:p>
            <a:pPr algn="r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T Lhingminchong Haokip (234103441)</a:t>
            </a:r>
          </a:p>
          <a:p>
            <a:pPr algn="r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Vikas Kumar (234103442)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031" t="5532"/>
          <a:stretch>
            <a:fillRect/>
          </a:stretch>
        </p:blipFill>
        <p:spPr>
          <a:xfrm>
            <a:off x="818515" y="3251835"/>
            <a:ext cx="551815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lstStyle/>
              <a:p>
                <a:pPr marL="0" indent="0">
                  <a:buFont typeface="Wingdings" panose="05000000000000000000" charset="0"/>
                  <a:buNone/>
                </a:pPr>
                <a:r>
                  <a:rPr lang="en-IN" altLang="en-US" sz="3110" i="1" dirty="0">
                    <a:latin typeface="Times New Roman" panose="02020603050405020304" charset="0"/>
                    <a:cs typeface="Times New Roman" panose="02020603050405020304" charset="0"/>
                  </a:rPr>
                  <a:t>Equation of motion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endParaRPr lang="en-US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</m:oMath>
                  </m:oMathPara>
                </a14:m>
                <a:endParaRPr lang="en-US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I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I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I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I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I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I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0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lstStyle/>
              <a:p>
                <a:pPr marL="0" indent="0">
                  <a:buNone/>
                </a:pPr>
                <a:r>
                  <a:rPr lang="en-IN" altLang="en-US" sz="3110" i="1" dirty="0">
                    <a:latin typeface="Times New Roman" panose="02020603050405020304" charset="0"/>
                    <a:cs typeface="Times New Roman" panose="02020603050405020304" charset="0"/>
                  </a:rPr>
                  <a:t>Equation of motion</a:t>
                </a:r>
                <a:endParaRPr lang="en-IN" altLang="en-US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I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I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I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IN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I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I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I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I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0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SIMULATION USING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Systems parameters: </a:t>
            </a: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/>
              <p:nvPr/>
            </p:nvGraphicFramePr>
            <p:xfrm>
              <a:off x="1079500" y="2411095"/>
              <a:ext cx="8915400" cy="358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96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9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14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3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Paramters</a:t>
                          </a:r>
                        </a:p>
                        <a:p>
                          <a:pPr>
                            <a:buNone/>
                          </a:pP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Body mass</a:t>
                          </a:r>
                        </a:p>
                        <a:p>
                          <a:pPr>
                            <a:buNone/>
                          </a:pP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 i="1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Wheel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  <a:p>
                          <a:pPr>
                            <a:buNone/>
                          </a:pPr>
                          <a:endParaRPr 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Stiffness of first spring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  <a:p>
                          <a:pPr>
                            <a:buNone/>
                          </a:pPr>
                          <a:endParaRPr 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 sz="1800"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Stiffness of second spring</a:t>
                          </a:r>
                        </a:p>
                        <a:p>
                          <a:pPr>
                            <a:buNone/>
                          </a:pPr>
                          <a:endParaRPr lang="en-IN" altLang="en-US" sz="18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19000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Damping factor of spring damper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IN" altLang="en-US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Ns/m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/>
              <p:nvPr/>
            </p:nvGraphicFramePr>
            <p:xfrm>
              <a:off x="1079500" y="2411095"/>
              <a:ext cx="8915400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9670"/>
                    <a:gridCol w="1939925"/>
                    <a:gridCol w="1681480"/>
                    <a:gridCol w="1584325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Paramters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  <a:p>
                          <a:pPr>
                            <a:buNone/>
                          </a:pP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Symbol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Values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units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Body mass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  <a:p>
                          <a:pPr>
                            <a:buNone/>
                          </a:pP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300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Kg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Wheel mass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60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Kg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Stiffness of first spring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16000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N/m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 sz="1800"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Stiffness of second spring</a:t>
                          </a:r>
                          <a:endParaRPr lang="en-IN" altLang="en-US" sz="18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endParaRPr>
                        </a:p>
                        <a:p>
                          <a:pPr>
                            <a:buNone/>
                          </a:pPr>
                          <a:endParaRPr lang="en-IN" altLang="en-US" sz="18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19000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N/m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Damping factor of spring damper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1000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IN" altLang="en-US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Ns/m</a:t>
                          </a:r>
                          <a:endParaRPr lang="en-IN" altLang="en-US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  <a:sym typeface="+mn-ea"/>
              </a:rPr>
              <a:t>SIMULATION USING MATLAB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2834" y="1834251"/>
                <a:ext cx="5411470" cy="43516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v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Road disturbance:</a:t>
                </a:r>
              </a:p>
              <a:p>
                <a:pPr lvl="1">
                  <a:buFont typeface="Wingdings" panose="05000000000000000000" charset="0"/>
                  <a:buChar char="ü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The simulation was performed for a period of 10 seconds</a:t>
                </a:r>
              </a:p>
              <a:p>
                <a:pPr lvl="1">
                  <a:buFont typeface="Wingdings" panose="05000000000000000000" charset="0"/>
                  <a:buChar char="ü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The profile of the road disturbance, </a:t>
                </a:r>
                <a:r>
                  <a:rPr lang="en-IN" altLang="en-US" i="1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was chosen as a double bump in the form  of</a:t>
                </a:r>
              </a:p>
              <a:p>
                <a:pPr marL="457200" lvl="1" indent="0">
                  <a:buFont typeface="Wingdings" panose="05000000000000000000" charset="0"/>
                  <a:buNone/>
                </a:pPr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I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en-I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IN" b="0" i="1" smtClean="0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I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(1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𝜋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),  0≤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≤0.5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en-I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IN" b="0" i="1" smtClean="0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I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(1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𝜋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),  2≤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≤2.5</m:t>
                            </m:r>
                          </m:e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0, 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𝑜𝑡h𝑒𝑟𝑤𝑖𝑠𝑒</m:t>
                            </m:r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2834" y="1834251"/>
                <a:ext cx="5411470" cy="4351655"/>
              </a:xfrm>
              <a:blipFill>
                <a:blip r:embed="rId2"/>
                <a:stretch>
                  <a:fillRect l="-1914" t="-2521" r="-1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5944" t="6035" r="5735" b="3644"/>
          <a:stretch>
            <a:fillRect/>
          </a:stretch>
        </p:blipFill>
        <p:spPr>
          <a:xfrm>
            <a:off x="6172200" y="2058035"/>
            <a:ext cx="518160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6172200" y="5975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i="1"/>
              <a:t>Fig: Road disturbaance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MATLAB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7905" cy="4954270"/>
          </a:xfrm>
          <a:ln>
            <a:solidFill>
              <a:schemeClr val="tx1"/>
            </a:solidFill>
          </a:ln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IN" altLang="en-US" sz="2665" dirty="0"/>
              <a:t>%</a:t>
            </a:r>
            <a:r>
              <a:rPr lang="en-US" sz="2665" dirty="0">
                <a:sym typeface="+mn-ea"/>
              </a:rPr>
              <a:t>MATLAB Code </a:t>
            </a:r>
            <a:endParaRPr lang="en-US" sz="2665" dirty="0"/>
          </a:p>
          <a:p>
            <a:pPr marL="0" indent="0">
              <a:buNone/>
            </a:pPr>
            <a:r>
              <a:rPr lang="en-US" sz="2665" dirty="0"/>
              <a:t>%State Space Analysis Of Active Suspension System.</a:t>
            </a:r>
          </a:p>
          <a:p>
            <a:pPr marL="0" indent="0">
              <a:buNone/>
            </a:pPr>
            <a:endParaRPr lang="en-US" sz="2665" dirty="0"/>
          </a:p>
          <a:p>
            <a:pPr marL="0" indent="0">
              <a:buNone/>
            </a:pPr>
            <a:r>
              <a:rPr lang="en-US" sz="2665" dirty="0" err="1"/>
              <a:t>clc</a:t>
            </a:r>
            <a:endParaRPr lang="en-US" sz="2665" dirty="0"/>
          </a:p>
          <a:p>
            <a:pPr marL="0" indent="0">
              <a:buNone/>
            </a:pPr>
            <a:r>
              <a:rPr lang="en-US" sz="2665" dirty="0"/>
              <a:t>close all</a:t>
            </a:r>
          </a:p>
          <a:p>
            <a:pPr marL="0" indent="0">
              <a:buNone/>
            </a:pPr>
            <a:r>
              <a:rPr lang="en-US" sz="2665" dirty="0"/>
              <a:t>clear all</a:t>
            </a:r>
          </a:p>
          <a:p>
            <a:pPr marL="0" indent="0">
              <a:buNone/>
            </a:pPr>
            <a:endParaRPr lang="en-US" sz="2665" dirty="0"/>
          </a:p>
          <a:p>
            <a:pPr marL="0" indent="0">
              <a:buNone/>
            </a:pPr>
            <a:r>
              <a:rPr lang="en-US" sz="2665" dirty="0"/>
              <a:t>t = 10;  %Simulation Time</a:t>
            </a:r>
          </a:p>
          <a:p>
            <a:pPr marL="0" indent="0">
              <a:buNone/>
            </a:pPr>
            <a:r>
              <a:rPr lang="en-US" sz="2665" dirty="0" err="1"/>
              <a:t>si</a:t>
            </a:r>
            <a:r>
              <a:rPr lang="en-US" sz="2665" dirty="0"/>
              <a:t> = 0.01; %Sub-interval</a:t>
            </a:r>
          </a:p>
          <a:p>
            <a:pPr marL="0" indent="0">
              <a:buNone/>
            </a:pPr>
            <a:endParaRPr lang="en-US" sz="2665" dirty="0"/>
          </a:p>
          <a:p>
            <a:pPr marL="0" indent="0">
              <a:buNone/>
            </a:pPr>
            <a:r>
              <a:rPr lang="en-US" sz="2665" dirty="0"/>
              <a:t>%Simulation Of Road Disturbance</a:t>
            </a:r>
          </a:p>
          <a:p>
            <a:pPr marL="0" indent="0">
              <a:buNone/>
            </a:pPr>
            <a:r>
              <a:rPr lang="en-US" sz="2665" dirty="0">
                <a:sym typeface="+mn-ea"/>
              </a:rPr>
              <a:t>x = 0;   </a:t>
            </a:r>
            <a:endParaRPr lang="en-US" sz="2665" dirty="0"/>
          </a:p>
          <a:p>
            <a:pPr marL="0" indent="0">
              <a:buNone/>
            </a:pPr>
            <a:r>
              <a:rPr lang="en-US" sz="2665" dirty="0">
                <a:sym typeface="+mn-ea"/>
              </a:rPr>
              <a:t>a1 = 0.03; %Constant</a:t>
            </a:r>
            <a:endParaRPr lang="en-US" sz="2665" dirty="0"/>
          </a:p>
          <a:p>
            <a:pPr marL="0" indent="0">
              <a:buNone/>
            </a:pPr>
            <a:r>
              <a:rPr lang="en-US" sz="2665" dirty="0">
                <a:sym typeface="+mn-ea"/>
              </a:rPr>
              <a:t>a2 = 0.04; %Constant</a:t>
            </a:r>
            <a:endParaRPr lang="en-US" sz="2665" dirty="0"/>
          </a:p>
          <a:p>
            <a:pPr marL="0" indent="0">
              <a:buNone/>
            </a:pPr>
            <a:endParaRPr lang="en-US" sz="2665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96000" y="1825625"/>
            <a:ext cx="4724400" cy="4954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ym typeface="+mn-ea"/>
              </a:rPr>
              <a:t>for 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 = 0:si:t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x = x+1;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if 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&lt;0.5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    </a:t>
            </a:r>
            <a:r>
              <a:rPr lang="en-US" sz="1600" dirty="0" err="1">
                <a:sym typeface="+mn-ea"/>
              </a:rPr>
              <a:t>ud</a:t>
            </a:r>
            <a:r>
              <a:rPr lang="en-US" sz="1600" dirty="0">
                <a:sym typeface="+mn-ea"/>
              </a:rPr>
              <a:t>(x) = a1*(1-cos(4*pi*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elseif 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&gt;2 &amp;&amp; 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&lt;2.5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    </a:t>
            </a:r>
            <a:r>
              <a:rPr lang="en-US" sz="1600" dirty="0" err="1">
                <a:sym typeface="+mn-ea"/>
              </a:rPr>
              <a:t>ud</a:t>
            </a:r>
            <a:r>
              <a:rPr lang="en-US" sz="1600" dirty="0">
                <a:sym typeface="+mn-ea"/>
              </a:rPr>
              <a:t>(x) = a2*(1-cos(4*pi*</a:t>
            </a: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else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    </a:t>
            </a:r>
            <a:r>
              <a:rPr lang="en-US" sz="1600" dirty="0" err="1">
                <a:sym typeface="+mn-ea"/>
              </a:rPr>
              <a:t>ud</a:t>
            </a:r>
            <a:r>
              <a:rPr lang="en-US" sz="1600" dirty="0">
                <a:sym typeface="+mn-ea"/>
              </a:rPr>
              <a:t>(x) = 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end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end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i</a:t>
            </a:r>
            <a:r>
              <a:rPr lang="en-US" sz="1600" dirty="0">
                <a:sym typeface="+mn-ea"/>
              </a:rPr>
              <a:t> = 0:si:t;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plot(i,ud,'LineWidth',2)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legend('Road Disturbance')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xlabel</a:t>
            </a:r>
            <a:r>
              <a:rPr lang="en-US" sz="1600" dirty="0">
                <a:sym typeface="+mn-ea"/>
              </a:rPr>
              <a:t>('Time(sec)'),</a:t>
            </a:r>
            <a:r>
              <a:rPr lang="en-US" sz="1600" dirty="0" err="1">
                <a:sym typeface="+mn-ea"/>
              </a:rPr>
              <a:t>ylabel</a:t>
            </a:r>
            <a:r>
              <a:rPr lang="en-US" sz="1600" dirty="0">
                <a:sym typeface="+mn-ea"/>
              </a:rPr>
              <a:t>('</a:t>
            </a:r>
            <a:r>
              <a:rPr lang="en-US" sz="1600" dirty="0" err="1">
                <a:sym typeface="+mn-ea"/>
              </a:rPr>
              <a:t>Displacemnt</a:t>
            </a:r>
            <a:r>
              <a:rPr lang="en-US" sz="1600" dirty="0">
                <a:sym typeface="+mn-ea"/>
              </a:rPr>
              <a:t>(m)')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  <a:sym typeface="+mn-ea"/>
              </a:rPr>
              <a:t>MATLAB 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745" cy="4925695"/>
          </a:xfrm>
          <a:ln>
            <a:solidFill>
              <a:schemeClr val="tx1"/>
            </a:solidFill>
          </a:ln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335" dirty="0"/>
              <a:t>%Simulation System Parameters</a:t>
            </a:r>
          </a:p>
          <a:p>
            <a:pPr marL="0" indent="0">
              <a:buNone/>
            </a:pPr>
            <a:r>
              <a:rPr lang="en-US" sz="2335" dirty="0"/>
              <a:t>mb = 300;</a:t>
            </a:r>
          </a:p>
          <a:p>
            <a:pPr marL="0" indent="0">
              <a:buNone/>
            </a:pPr>
            <a:r>
              <a:rPr lang="en-US" sz="2335" dirty="0"/>
              <a:t>mw = 60;</a:t>
            </a:r>
          </a:p>
          <a:p>
            <a:pPr marL="0" indent="0">
              <a:buNone/>
            </a:pPr>
            <a:r>
              <a:rPr lang="en-US" sz="2335" dirty="0"/>
              <a:t>k1 = 16000;</a:t>
            </a:r>
          </a:p>
          <a:p>
            <a:pPr marL="0" indent="0">
              <a:buNone/>
            </a:pPr>
            <a:r>
              <a:rPr lang="en-US" sz="2335" dirty="0"/>
              <a:t>k2 =  190000;</a:t>
            </a:r>
          </a:p>
          <a:p>
            <a:pPr marL="0" indent="0">
              <a:buNone/>
            </a:pPr>
            <a:r>
              <a:rPr lang="en-US" sz="2335" dirty="0"/>
              <a:t>c = 1000;</a:t>
            </a:r>
          </a:p>
          <a:p>
            <a:pPr marL="0" indent="0">
              <a:buNone/>
            </a:pPr>
            <a:endParaRPr lang="en-US" sz="2335" dirty="0"/>
          </a:p>
          <a:p>
            <a:pPr marL="0" indent="0">
              <a:buNone/>
            </a:pPr>
            <a:r>
              <a:rPr lang="en-US" sz="2335" dirty="0"/>
              <a:t>%State Space Matrices</a:t>
            </a:r>
          </a:p>
          <a:p>
            <a:pPr marL="0" indent="0">
              <a:buNone/>
            </a:pPr>
            <a:endParaRPr lang="en-US" sz="2335" dirty="0"/>
          </a:p>
          <a:p>
            <a:pPr marL="0" indent="0">
              <a:buNone/>
            </a:pPr>
            <a:r>
              <a:rPr lang="en-US" sz="2335" dirty="0"/>
              <a:t>A = [0 1 0 0; -(k1/mb) -(c/mb) (k1/mb) (c/mb); 0 0 0 1; (k1/mw) (c/mw) -(k1+k2)/mw -(c/mw)];</a:t>
            </a:r>
          </a:p>
          <a:p>
            <a:pPr marL="0" indent="0">
              <a:buNone/>
            </a:pPr>
            <a:r>
              <a:rPr lang="en-US" sz="2335" dirty="0"/>
              <a:t>B = [0 0; (1/mb) 0; 0 0; -(1/mw) (k2/mw)];</a:t>
            </a:r>
          </a:p>
          <a:p>
            <a:pPr marL="0" indent="0">
              <a:buNone/>
            </a:pPr>
            <a:r>
              <a:rPr lang="en-US" sz="2335" dirty="0"/>
              <a:t>C = [1 0 0 0];</a:t>
            </a:r>
          </a:p>
          <a:p>
            <a:pPr marL="0" indent="0">
              <a:buNone/>
            </a:pPr>
            <a:r>
              <a:rPr lang="en-US" sz="2335" dirty="0"/>
              <a:t>D = [0 0];</a:t>
            </a:r>
          </a:p>
          <a:p>
            <a:pPr marL="0" indent="0">
              <a:buNone/>
            </a:pPr>
            <a:endParaRPr lang="en-US" sz="2335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385" y="1825625"/>
            <a:ext cx="5352415" cy="4925695"/>
          </a:xfrm>
          <a:ln>
            <a:solidFill>
              <a:schemeClr val="tx1"/>
            </a:solidFill>
          </a:ln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sys_ss</a:t>
            </a:r>
            <a:r>
              <a:rPr lang="en-US" sz="1600" dirty="0"/>
              <a:t> = ss(A,B,C,D) </a:t>
            </a:r>
          </a:p>
          <a:p>
            <a:pPr marL="0" indent="0">
              <a:buNone/>
            </a:pPr>
            <a:r>
              <a:rPr lang="en-US" sz="1600" dirty="0"/>
              <a:t>%Simulation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tsim</a:t>
            </a:r>
            <a:r>
              <a:rPr lang="en-US" sz="1600" dirty="0"/>
              <a:t> = 0:si:t;</a:t>
            </a:r>
          </a:p>
          <a:p>
            <a:pPr marL="0" indent="0">
              <a:buNone/>
            </a:pPr>
            <a:r>
              <a:rPr lang="en-US" sz="1600" dirty="0"/>
              <a:t>uc = zeros(size(</a:t>
            </a:r>
            <a:r>
              <a:rPr lang="en-US" sz="1600" dirty="0" err="1"/>
              <a:t>tsim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u = [</a:t>
            </a:r>
            <a:r>
              <a:rPr lang="en-US" sz="1600" dirty="0" err="1"/>
              <a:t>uc;ud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x0 = [0,0,0,0];</a:t>
            </a:r>
          </a:p>
          <a:p>
            <a:pPr marL="0" indent="0">
              <a:buNone/>
            </a:pPr>
            <a:r>
              <a:rPr lang="en-US" sz="1600" dirty="0"/>
              <a:t>y = </a:t>
            </a:r>
            <a:r>
              <a:rPr lang="en-US" sz="1600" dirty="0" err="1"/>
              <a:t>lsim</a:t>
            </a:r>
            <a:r>
              <a:rPr lang="en-US" sz="1600" dirty="0"/>
              <a:t>(</a:t>
            </a:r>
            <a:r>
              <a:rPr lang="en-US" sz="1600" dirty="0" err="1"/>
              <a:t>sys_ss</a:t>
            </a:r>
            <a:r>
              <a:rPr lang="en-US" sz="1600" dirty="0"/>
              <a:t>, u, </a:t>
            </a:r>
            <a:r>
              <a:rPr lang="en-US" sz="1600" dirty="0" err="1"/>
              <a:t>tsim</a:t>
            </a:r>
            <a:r>
              <a:rPr lang="en-US" sz="1600" dirty="0"/>
              <a:t>, x0);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</a:t>
            </a:r>
            <a:r>
              <a:rPr lang="en-US" sz="1600" dirty="0"/>
              <a:t> = 0:si:t;</a:t>
            </a:r>
          </a:p>
          <a:p>
            <a:pPr marL="0" indent="0">
              <a:buNone/>
            </a:pPr>
            <a:r>
              <a:rPr lang="en-US" sz="1600" dirty="0"/>
              <a:t>plot(i,y,'c',i,ud,'k:','LineWidth',2)</a:t>
            </a:r>
          </a:p>
          <a:p>
            <a:pPr marL="0" indent="0">
              <a:buNone/>
            </a:pPr>
            <a:r>
              <a:rPr lang="en-US" sz="1600" dirty="0"/>
              <a:t>legend('System </a:t>
            </a:r>
            <a:r>
              <a:rPr lang="en-US" sz="1600" dirty="0" err="1"/>
              <a:t>Response','Road</a:t>
            </a:r>
            <a:r>
              <a:rPr lang="en-US" sz="1600" dirty="0"/>
              <a:t> Disturbance')</a:t>
            </a:r>
          </a:p>
          <a:p>
            <a:pPr marL="0" indent="0">
              <a:buNone/>
            </a:pPr>
            <a:r>
              <a:rPr lang="en-US" sz="1600" dirty="0" err="1"/>
              <a:t>xlabel</a:t>
            </a:r>
            <a:r>
              <a:rPr lang="en-US" sz="1600" dirty="0"/>
              <a:t>('Time(sec)'),</a:t>
            </a:r>
            <a:r>
              <a:rPr lang="en-US" sz="1600" dirty="0" err="1"/>
              <a:t>ylabel</a:t>
            </a:r>
            <a:r>
              <a:rPr lang="en-US" sz="1600" dirty="0"/>
              <a:t>('</a:t>
            </a:r>
            <a:r>
              <a:rPr lang="en-US" sz="1600" dirty="0" err="1"/>
              <a:t>Dispalcement</a:t>
            </a:r>
            <a:r>
              <a:rPr lang="en-US" sz="1600" dirty="0"/>
              <a:t>(m)')</a:t>
            </a:r>
          </a:p>
          <a:p>
            <a:pPr marL="0" indent="0">
              <a:buNone/>
            </a:pPr>
            <a:r>
              <a:rPr lang="en-US" sz="1600" dirty="0"/>
              <a:t>title('Car Body Mass')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944" t="6035" r="5735" b="3644"/>
          <a:stretch>
            <a:fillRect/>
          </a:stretch>
        </p:blipFill>
        <p:spPr>
          <a:xfrm>
            <a:off x="546100" y="1691005"/>
            <a:ext cx="5360035" cy="411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598" t="2827" r="6593" b="784"/>
          <a:stretch>
            <a:fillRect/>
          </a:stretch>
        </p:blipFill>
        <p:spPr>
          <a:xfrm>
            <a:off x="6315446" y="1691005"/>
            <a:ext cx="5474335" cy="4358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194435" y="5975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i="1"/>
              <a:t>Fig: Road disturbaance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431405" y="5975985"/>
            <a:ext cx="377253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i="1"/>
              <a:t>Fig: Car Body response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50745"/>
            <a:ext cx="5181600" cy="40265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MATLAB code was written to show the car(system) response due to road disturbance</a:t>
            </a:r>
          </a:p>
          <a:p>
            <a:pPr algn="just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Black line: Road disturbance</a:t>
            </a:r>
          </a:p>
          <a:p>
            <a:pPr algn="just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Blue line: System response</a:t>
            </a:r>
          </a:p>
          <a:p>
            <a:pPr algn="just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The graph shows the behaviour of car when it encounters a bump </a:t>
            </a:r>
          </a:p>
          <a:p>
            <a:pPr algn="just">
              <a:buFont typeface="Wingdings" panose="05000000000000000000" charset="0"/>
              <a:buChar char="v"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598" t="2827" r="6593" b="784"/>
          <a:stretch>
            <a:fillRect/>
          </a:stretch>
        </p:blipFill>
        <p:spPr>
          <a:xfrm>
            <a:off x="6929120" y="2058035"/>
            <a:ext cx="4424680" cy="3318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35" y="1825625"/>
            <a:ext cx="10514965" cy="4351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[1]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Roumy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, J-G., Boulet, B. and Dionne, D. (2004) `Active control of vibrations transmitted through a car suspension', Int. J. Vehicle Autonomous Systems, Vol. 2, Nos. 3/4, pp.236-254.</a:t>
            </a: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[2] S.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Ikenaga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, F. L. Lewis, J. Campos and L. Davis (2000) ‘Active Suspension Control of Ground Vehicle based on a Full-Vehicle Model’, Proceedings of the American Control Conference  Chicago, Illinois June 2000 </a:t>
            </a: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[3] Ajit G. Mohite*, Anirban C. Mitra (2017) ‘Development of Linear and Non-linear Vehicle Suspension Model’, ICMPC 2017 </a:t>
            </a:r>
          </a:p>
          <a:p>
            <a:pPr marL="0" indent="0" algn="just">
              <a:buNone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10" y="635635"/>
            <a:ext cx="10708640" cy="5541645"/>
          </a:xfrm>
          <a:solidFill>
            <a:schemeClr val="accent2"/>
          </a:solidFill>
        </p:spPr>
        <p:txBody>
          <a:bodyPr/>
          <a:lstStyle/>
          <a:p>
            <a:pPr marL="0" indent="0">
              <a:buNone/>
            </a:pPr>
            <a:endParaRPr lang="en-IN" altLang="en-US" sz="9600">
              <a:latin typeface="Blackadder ITC" panose="04020505051007020D02" charset="0"/>
              <a:cs typeface="Blackadder ITC" panose="04020505051007020D02" charset="0"/>
            </a:endParaRPr>
          </a:p>
          <a:p>
            <a:pPr marL="0" indent="0" algn="ctr">
              <a:buNone/>
            </a:pPr>
            <a:r>
              <a:rPr lang="en-IN" altLang="en-US" sz="9600">
                <a:latin typeface="Blackadder ITC" panose="04020505051007020D02" charset="0"/>
                <a:cs typeface="Blackadder ITC" panose="04020505051007020D02" charset="0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2180"/>
            <a:ext cx="4763135" cy="3975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Objective 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Physical systems​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Suspension systems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Modeling​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(block diagram)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Diffenretial equations​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State space​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Matlab​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script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Results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1970" y="2202815"/>
            <a:ext cx="557847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52315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To isolate the car body from 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road disturbances​</a:t>
            </a:r>
          </a:p>
          <a:p>
            <a:pPr algn="l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Broad classification of suspension systems:​</a:t>
            </a:r>
          </a:p>
          <a:p>
            <a:pPr lvl="1" algn="l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PASSIVE: conventional method by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utilizing a spring and a damper​</a:t>
            </a:r>
          </a:p>
          <a:p>
            <a:pPr lvl="1" algn="l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SEMI-ACTIVE: this has a controllable damper​</a:t>
            </a:r>
          </a:p>
          <a:p>
            <a:pPr lvl="1" algn="l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ACTIVE: has an actuator in parallel with the damper and the spring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148" r="4143"/>
          <a:stretch>
            <a:fillRect/>
          </a:stretch>
        </p:blipFill>
        <p:spPr>
          <a:xfrm>
            <a:off x="5967730" y="2223770"/>
            <a:ext cx="5386070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MASS-SPRING DAMPER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01510" cy="4351655"/>
          </a:xfrm>
        </p:spPr>
        <p:txBody>
          <a:bodyPr>
            <a:normAutofit fontScale="925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Systems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​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Two masses: m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(body mass), m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(wheel mass)​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Two springs​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One damper​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One actuator​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two masses are connected with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a spring factor, k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(N/m),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damper with a damping factor, b(Ns/m), and 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has a hydraulic actuator with force , F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(N)​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Stiffness of tire: k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(N/m)</a:t>
            </a:r>
          </a:p>
        </p:txBody>
      </p:sp>
      <p:pic>
        <p:nvPicPr>
          <p:cNvPr id="5" name="Content Placeholder 4" descr="vib block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211" t="12888" r="8799" b="6347"/>
          <a:stretch>
            <a:fillRect/>
          </a:stretch>
        </p:blipFill>
        <p:spPr>
          <a:xfrm>
            <a:off x="7942580" y="1651635"/>
            <a:ext cx="3539490" cy="4184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MASS-SPRING DAMPER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7470" y="2160905"/>
                <a:ext cx="6089015" cy="4016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charset="0"/>
                  <a:buChar char="v"/>
                </a:pP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State variable of the system:​</a:t>
                </a:r>
              </a:p>
              <a:p>
                <a:pPr lvl="1">
                  <a:buFont typeface="Wingdings" panose="05000000000000000000" charset="0"/>
                  <a:buChar char="ü"/>
                </a:pP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Displacement : x</a:t>
                </a:r>
                <a:r>
                  <a:rPr lang="en-US" baseline="-25000" dirty="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 (m) and x</a:t>
                </a:r>
                <a:r>
                  <a:rPr lang="en-US" baseline="-25000" dirty="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 (m)​</a:t>
                </a:r>
              </a:p>
              <a:p>
                <a:pPr lvl="1">
                  <a:buFont typeface="Wingdings" panose="05000000000000000000" charset="0"/>
                  <a:buChar char="ü"/>
                </a:pP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Velocity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 (m)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(m) ​</a:t>
                </a:r>
              </a:p>
              <a:p>
                <a:pPr>
                  <a:buFont typeface="Wingdings" panose="05000000000000000000" charset="0"/>
                  <a:buChar char="v"/>
                </a:pP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Subscript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 for body mass, subscript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 for wheel mass​</a:t>
                </a:r>
              </a:p>
              <a:p>
                <a:pPr>
                  <a:buFont typeface="Wingdings" panose="05000000000000000000" charset="0"/>
                  <a:buChar char="v"/>
                </a:pP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Vertical displacement of the road, </a:t>
                </a:r>
                <a:r>
                  <a:rPr lang="en-US" i="1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en-US" dirty="0">
                    <a:latin typeface="Times New Roman" panose="02020603050405020304" charset="0"/>
                    <a:cs typeface="Times New Roman" panose="02020603050405020304" charset="0"/>
                  </a:rPr>
                  <a:t>(m) is representing the road disturbance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7470" y="2160905"/>
                <a:ext cx="6089015" cy="4016375"/>
              </a:xfrm>
              <a:blipFill>
                <a:blip r:embed="rId2"/>
                <a:stretch>
                  <a:fillRect l="-1702" t="-2580" r="-3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vib block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211" t="12888" r="8799" b="6347"/>
          <a:stretch>
            <a:fillRect/>
          </a:stretch>
        </p:blipFill>
        <p:spPr>
          <a:xfrm>
            <a:off x="7942580" y="1920875"/>
            <a:ext cx="3539490" cy="418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3255" y="365125"/>
            <a:ext cx="10710545" cy="132588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BLOCK DIAGRAM AND FBD OF EACH MASSES</a:t>
            </a:r>
          </a:p>
        </p:txBody>
      </p:sp>
      <p:pic>
        <p:nvPicPr>
          <p:cNvPr id="4" name="Content Placeholder 3" descr="FBD wheel mass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3835" t="8591" b="25527"/>
          <a:stretch>
            <a:fillRect/>
          </a:stretch>
        </p:blipFill>
        <p:spPr>
          <a:xfrm>
            <a:off x="386080" y="1805305"/>
            <a:ext cx="3505200" cy="3142615"/>
          </a:xfrm>
          <a:prstGeom prst="rect">
            <a:avLst/>
          </a:prstGeom>
        </p:spPr>
      </p:pic>
      <p:pic>
        <p:nvPicPr>
          <p:cNvPr id="5" name="Content Placeholder 4" descr="FBD body mass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8763" t="8647" b="26986"/>
          <a:stretch>
            <a:fillRect/>
          </a:stretch>
        </p:blipFill>
        <p:spPr>
          <a:xfrm>
            <a:off x="3788410" y="1698625"/>
            <a:ext cx="3837940" cy="3249295"/>
          </a:xfrm>
          <a:prstGeom prst="rect">
            <a:avLst/>
          </a:prstGeom>
        </p:spPr>
      </p:pic>
      <p:pic>
        <p:nvPicPr>
          <p:cNvPr id="7" name="Picture 6" descr="vib block"/>
          <p:cNvPicPr>
            <a:picLocks noChangeAspect="1"/>
          </p:cNvPicPr>
          <p:nvPr/>
        </p:nvPicPr>
        <p:blipFill>
          <a:blip r:embed="rId4"/>
          <a:srcRect l="6718" t="14334" r="5511" b="5788"/>
          <a:stretch>
            <a:fillRect/>
          </a:stretch>
        </p:blipFill>
        <p:spPr>
          <a:xfrm>
            <a:off x="7626350" y="1805305"/>
            <a:ext cx="3418205" cy="37331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835" y="5067300"/>
            <a:ext cx="478282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i="1" dirty="0"/>
              <a:t>Fig: FBD of wheel mass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97400" y="5067300"/>
            <a:ext cx="4518025" cy="530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i="1"/>
              <a:t>Fig: FBD of body mass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464425" y="5468620"/>
            <a:ext cx="4518025" cy="849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i="1" dirty="0"/>
              <a:t>Fig: Block diagram of the suspension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EQUATION OF 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charset="0"/>
                  <a:buChar char="v"/>
                </a:pPr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Equation of  motion related to the body mass:</a:t>
                </a:r>
                <a:endParaRPr lang="en-IN" altLang="en-US" sz="27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= −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− 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 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7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:endParaRPr lang="en-US" sz="2700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=− </m:t>
                    </m:r>
                    <m:f>
                      <m:f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−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+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sz="2700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endParaRPr lang="en-IN" altLang="en-US" sz="27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>
                  <a:buFont typeface="Wingdings" panose="05000000000000000000" charset="0"/>
                  <a:buChar char="v"/>
                </a:pPr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</a:rPr>
                  <a:t>Equation of  motion related to the body mass: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=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 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IN" altLang="en-US" sz="27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 </m:t>
                    </m:r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700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endParaRPr lang="en-IN" altLang="en-US" sz="27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IN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altLang="en-US" sz="27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</m:t>
                    </m:r>
                    <m:r>
                      <a:rPr lang="en-US" altLang="en-IN" sz="27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IN" altLang="en-US" sz="27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IN" sz="27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d</m:t>
                    </m:r>
                    <m:r>
                      <a:rPr lang="en-US" sz="27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IN" sz="27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sz="2700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endParaRPr lang="en-IN" altLang="en-US" sz="27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I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92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3005" y="1825625"/>
                <a:ext cx="10170795" cy="43516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v"/>
                </a:pPr>
                <a:r>
                  <a:rPr lang="en-IN" altLang="en-US" dirty="0"/>
                  <a:t> </a:t>
                </a: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Linear time-invariant continuous state-space equations</a:t>
                </a: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=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en-IN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=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en-IN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>
                  <a:buFont typeface="Wingdings" panose="05000000000000000000" charset="0"/>
                  <a:buChar char="v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With disturbance: </a:t>
                </a: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=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005" y="1825625"/>
                <a:ext cx="10170795" cy="43516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8050" y="1825625"/>
                <a:ext cx="10645775" cy="435165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charset="0"/>
                  <a:buChar char="v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Equation of motion</a:t>
                </a: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=− </m:t>
                    </m:r>
                    <m:f>
                      <m:f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I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=− </m:t>
                    </m:r>
                    <m:f>
                      <m:f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+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IN" altLang="en-US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I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d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I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>
                  <a:buFont typeface="Wingdings" panose="05000000000000000000" charset="0"/>
                  <a:buChar char="v"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Open loop state:</a:t>
                </a: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 </a:t>
                </a: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en-I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en-I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=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en-IN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IN" altLang="en-US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=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+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I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en-I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en-IN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endParaRPr lang="en-I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050" y="1825625"/>
                <a:ext cx="10645775" cy="4351655"/>
              </a:xfrm>
              <a:blipFill>
                <a:blip r:embed="rId2"/>
                <a:stretch>
                  <a:fillRect l="-1031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1240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Blackadder ITC</vt:lpstr>
      <vt:lpstr>Calibri</vt:lpstr>
      <vt:lpstr>Calibri Light</vt:lpstr>
      <vt:lpstr>Cambria Math</vt:lpstr>
      <vt:lpstr>Times New Roman</vt:lpstr>
      <vt:lpstr>Wingdings</vt:lpstr>
      <vt:lpstr>Office Theme</vt:lpstr>
      <vt:lpstr>STATE SPACE ANALYSIS OF ACTIVE SUSPENSION SYSTEM​</vt:lpstr>
      <vt:lpstr>OVERVIEW</vt:lpstr>
      <vt:lpstr>OBJECTIVE</vt:lpstr>
      <vt:lpstr>MASS-SPRING DAMPER SYSTEM</vt:lpstr>
      <vt:lpstr>MASS-SPRING DAMPER SYSTEM</vt:lpstr>
      <vt:lpstr>BLOCK DIAGRAM AND FBD OF EACH MASSES</vt:lpstr>
      <vt:lpstr>EQUATION OF  MOTION</vt:lpstr>
      <vt:lpstr>STATE SPACE MODEL</vt:lpstr>
      <vt:lpstr>STATE SPACE MODEL</vt:lpstr>
      <vt:lpstr>STATE SPACE MODEL</vt:lpstr>
      <vt:lpstr>STATE SPACE MODEL</vt:lpstr>
      <vt:lpstr>SIMULATION USING MATLAB</vt:lpstr>
      <vt:lpstr>SIMULATION USING MATLAB</vt:lpstr>
      <vt:lpstr>MATLAB SCRIPT</vt:lpstr>
      <vt:lpstr>MATLAB SCRIPT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ANALYSIS OF ACTIVE SUSPENSION SYSTEM​</dc:title>
  <dc:creator>T. L. M. Haokip</dc:creator>
  <cp:lastModifiedBy>Anjaneyadora Adapa</cp:lastModifiedBy>
  <cp:revision>10</cp:revision>
  <dcterms:created xsi:type="dcterms:W3CDTF">2023-11-08T11:01:00Z</dcterms:created>
  <dcterms:modified xsi:type="dcterms:W3CDTF">2023-11-10T10:49:27Z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F781D1BAAEFC43ED8EA1615D5AFC92DA_12</vt:lpwstr>
  </property>
  <property fmtid="{D5CDD505-2E9C-101B-9397-08002B2CF9AE}" pid="3" name="KSOProductBuildVer">
    <vt:lpwstr>1033-12.2.0.13266</vt:lpwstr>
  </property>
</Properties>
</file>