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01F3C-7E40-4969-9DBD-141D0E61F7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73B7FF-13E7-4981-A4F9-E38D27C48A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105F87-F28A-45A2-84C5-547B091E6AB7}"/>
              </a:ext>
            </a:extLst>
          </p:cNvPr>
          <p:cNvSpPr>
            <a:spLocks noGrp="1"/>
          </p:cNvSpPr>
          <p:nvPr>
            <p:ph type="dt" sz="half" idx="10"/>
          </p:nvPr>
        </p:nvSpPr>
        <p:spPr/>
        <p:txBody>
          <a:bodyPr/>
          <a:lstStyle/>
          <a:p>
            <a:fld id="{AD30F884-ECA9-473A-91C4-86D0A07AE7B9}" type="datetimeFigureOut">
              <a:rPr lang="en-US" smtClean="0"/>
              <a:t>4/11/2021</a:t>
            </a:fld>
            <a:endParaRPr lang="en-US"/>
          </a:p>
        </p:txBody>
      </p:sp>
      <p:sp>
        <p:nvSpPr>
          <p:cNvPr id="5" name="Footer Placeholder 4">
            <a:extLst>
              <a:ext uri="{FF2B5EF4-FFF2-40B4-BE49-F238E27FC236}">
                <a16:creationId xmlns:a16="http://schemas.microsoft.com/office/drawing/2014/main" id="{D7CDB12B-A084-47C7-B3E4-545AB75AF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5FBE4-3442-48E5-96D0-9666F24ED850}"/>
              </a:ext>
            </a:extLst>
          </p:cNvPr>
          <p:cNvSpPr>
            <a:spLocks noGrp="1"/>
          </p:cNvSpPr>
          <p:nvPr>
            <p:ph type="sldNum" sz="quarter" idx="12"/>
          </p:nvPr>
        </p:nvSpPr>
        <p:spPr/>
        <p:txBody>
          <a:bodyPr/>
          <a:lstStyle/>
          <a:p>
            <a:fld id="{728A7450-3F23-466F-93BC-AF39F82DDB9D}" type="slidenum">
              <a:rPr lang="en-US" smtClean="0"/>
              <a:t>‹#›</a:t>
            </a:fld>
            <a:endParaRPr lang="en-US"/>
          </a:p>
        </p:txBody>
      </p:sp>
    </p:spTree>
    <p:extLst>
      <p:ext uri="{BB962C8B-B14F-4D97-AF65-F5344CB8AC3E}">
        <p14:creationId xmlns:p14="http://schemas.microsoft.com/office/powerpoint/2010/main" val="1779638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AF7CF-162F-469E-9087-5068C75149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327E93-EC60-491C-91AB-5BCDA8A366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7FC283-5839-4990-8054-93C39FC8DC3C}"/>
              </a:ext>
            </a:extLst>
          </p:cNvPr>
          <p:cNvSpPr>
            <a:spLocks noGrp="1"/>
          </p:cNvSpPr>
          <p:nvPr>
            <p:ph type="dt" sz="half" idx="10"/>
          </p:nvPr>
        </p:nvSpPr>
        <p:spPr/>
        <p:txBody>
          <a:bodyPr/>
          <a:lstStyle/>
          <a:p>
            <a:fld id="{AD30F884-ECA9-473A-91C4-86D0A07AE7B9}" type="datetimeFigureOut">
              <a:rPr lang="en-US" smtClean="0"/>
              <a:t>4/11/2021</a:t>
            </a:fld>
            <a:endParaRPr lang="en-US"/>
          </a:p>
        </p:txBody>
      </p:sp>
      <p:sp>
        <p:nvSpPr>
          <p:cNvPr id="5" name="Footer Placeholder 4">
            <a:extLst>
              <a:ext uri="{FF2B5EF4-FFF2-40B4-BE49-F238E27FC236}">
                <a16:creationId xmlns:a16="http://schemas.microsoft.com/office/drawing/2014/main" id="{D99234F6-19DE-47B9-9FFE-E1E531420A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7C465-3DA6-4E4B-9A8B-B611AE9D2E41}"/>
              </a:ext>
            </a:extLst>
          </p:cNvPr>
          <p:cNvSpPr>
            <a:spLocks noGrp="1"/>
          </p:cNvSpPr>
          <p:nvPr>
            <p:ph type="sldNum" sz="quarter" idx="12"/>
          </p:nvPr>
        </p:nvSpPr>
        <p:spPr/>
        <p:txBody>
          <a:bodyPr/>
          <a:lstStyle/>
          <a:p>
            <a:fld id="{728A7450-3F23-466F-93BC-AF39F82DDB9D}" type="slidenum">
              <a:rPr lang="en-US" smtClean="0"/>
              <a:t>‹#›</a:t>
            </a:fld>
            <a:endParaRPr lang="en-US"/>
          </a:p>
        </p:txBody>
      </p:sp>
    </p:spTree>
    <p:extLst>
      <p:ext uri="{BB962C8B-B14F-4D97-AF65-F5344CB8AC3E}">
        <p14:creationId xmlns:p14="http://schemas.microsoft.com/office/powerpoint/2010/main" val="3351039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E810E1-C5AD-4736-8869-C22DCEA5FE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F336A7-340C-41B2-9E26-BDDE45244E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CBD486-1A91-49D3-AAEC-976376B378E5}"/>
              </a:ext>
            </a:extLst>
          </p:cNvPr>
          <p:cNvSpPr>
            <a:spLocks noGrp="1"/>
          </p:cNvSpPr>
          <p:nvPr>
            <p:ph type="dt" sz="half" idx="10"/>
          </p:nvPr>
        </p:nvSpPr>
        <p:spPr/>
        <p:txBody>
          <a:bodyPr/>
          <a:lstStyle/>
          <a:p>
            <a:fld id="{AD30F884-ECA9-473A-91C4-86D0A07AE7B9}" type="datetimeFigureOut">
              <a:rPr lang="en-US" smtClean="0"/>
              <a:t>4/11/2021</a:t>
            </a:fld>
            <a:endParaRPr lang="en-US"/>
          </a:p>
        </p:txBody>
      </p:sp>
      <p:sp>
        <p:nvSpPr>
          <p:cNvPr id="5" name="Footer Placeholder 4">
            <a:extLst>
              <a:ext uri="{FF2B5EF4-FFF2-40B4-BE49-F238E27FC236}">
                <a16:creationId xmlns:a16="http://schemas.microsoft.com/office/drawing/2014/main" id="{FD2BEECF-591C-4B22-B007-1C9B0109B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605CC3-58B4-493D-AA25-E4632400462F}"/>
              </a:ext>
            </a:extLst>
          </p:cNvPr>
          <p:cNvSpPr>
            <a:spLocks noGrp="1"/>
          </p:cNvSpPr>
          <p:nvPr>
            <p:ph type="sldNum" sz="quarter" idx="12"/>
          </p:nvPr>
        </p:nvSpPr>
        <p:spPr/>
        <p:txBody>
          <a:bodyPr/>
          <a:lstStyle/>
          <a:p>
            <a:fld id="{728A7450-3F23-466F-93BC-AF39F82DDB9D}" type="slidenum">
              <a:rPr lang="en-US" smtClean="0"/>
              <a:t>‹#›</a:t>
            </a:fld>
            <a:endParaRPr lang="en-US"/>
          </a:p>
        </p:txBody>
      </p:sp>
    </p:spTree>
    <p:extLst>
      <p:ext uri="{BB962C8B-B14F-4D97-AF65-F5344CB8AC3E}">
        <p14:creationId xmlns:p14="http://schemas.microsoft.com/office/powerpoint/2010/main" val="3334204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7969B-A286-4CBA-8095-800F07D9F5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70D685-D306-497B-A0F7-DE9797A2B1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DBD36-3184-44DD-B806-1A7C4E20F33F}"/>
              </a:ext>
            </a:extLst>
          </p:cNvPr>
          <p:cNvSpPr>
            <a:spLocks noGrp="1"/>
          </p:cNvSpPr>
          <p:nvPr>
            <p:ph type="dt" sz="half" idx="10"/>
          </p:nvPr>
        </p:nvSpPr>
        <p:spPr/>
        <p:txBody>
          <a:bodyPr/>
          <a:lstStyle/>
          <a:p>
            <a:fld id="{AD30F884-ECA9-473A-91C4-86D0A07AE7B9}" type="datetimeFigureOut">
              <a:rPr lang="en-US" smtClean="0"/>
              <a:t>4/11/2021</a:t>
            </a:fld>
            <a:endParaRPr lang="en-US"/>
          </a:p>
        </p:txBody>
      </p:sp>
      <p:sp>
        <p:nvSpPr>
          <p:cNvPr id="5" name="Footer Placeholder 4">
            <a:extLst>
              <a:ext uri="{FF2B5EF4-FFF2-40B4-BE49-F238E27FC236}">
                <a16:creationId xmlns:a16="http://schemas.microsoft.com/office/drawing/2014/main" id="{D7C65313-374C-4958-B7CA-365E8196FC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2E4D9-F3B4-4A7A-8B65-21FEA4E46FCC}"/>
              </a:ext>
            </a:extLst>
          </p:cNvPr>
          <p:cNvSpPr>
            <a:spLocks noGrp="1"/>
          </p:cNvSpPr>
          <p:nvPr>
            <p:ph type="sldNum" sz="quarter" idx="12"/>
          </p:nvPr>
        </p:nvSpPr>
        <p:spPr/>
        <p:txBody>
          <a:bodyPr/>
          <a:lstStyle/>
          <a:p>
            <a:fld id="{728A7450-3F23-466F-93BC-AF39F82DDB9D}" type="slidenum">
              <a:rPr lang="en-US" smtClean="0"/>
              <a:t>‹#›</a:t>
            </a:fld>
            <a:endParaRPr lang="en-US"/>
          </a:p>
        </p:txBody>
      </p:sp>
    </p:spTree>
    <p:extLst>
      <p:ext uri="{BB962C8B-B14F-4D97-AF65-F5344CB8AC3E}">
        <p14:creationId xmlns:p14="http://schemas.microsoft.com/office/powerpoint/2010/main" val="416987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7438-F0A0-4EF2-85CA-6FBE8AA52E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682C26-6DA2-4147-AAFC-8E5E6AB745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EA1BA6-2BF2-4175-A5EA-42465E7FBDE2}"/>
              </a:ext>
            </a:extLst>
          </p:cNvPr>
          <p:cNvSpPr>
            <a:spLocks noGrp="1"/>
          </p:cNvSpPr>
          <p:nvPr>
            <p:ph type="dt" sz="half" idx="10"/>
          </p:nvPr>
        </p:nvSpPr>
        <p:spPr/>
        <p:txBody>
          <a:bodyPr/>
          <a:lstStyle/>
          <a:p>
            <a:fld id="{AD30F884-ECA9-473A-91C4-86D0A07AE7B9}" type="datetimeFigureOut">
              <a:rPr lang="en-US" smtClean="0"/>
              <a:t>4/11/2021</a:t>
            </a:fld>
            <a:endParaRPr lang="en-US"/>
          </a:p>
        </p:txBody>
      </p:sp>
      <p:sp>
        <p:nvSpPr>
          <p:cNvPr id="5" name="Footer Placeholder 4">
            <a:extLst>
              <a:ext uri="{FF2B5EF4-FFF2-40B4-BE49-F238E27FC236}">
                <a16:creationId xmlns:a16="http://schemas.microsoft.com/office/drawing/2014/main" id="{BD276C32-395C-44D3-87AF-726A2D880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34F058-07BD-483D-BD86-9F934DEAC954}"/>
              </a:ext>
            </a:extLst>
          </p:cNvPr>
          <p:cNvSpPr>
            <a:spLocks noGrp="1"/>
          </p:cNvSpPr>
          <p:nvPr>
            <p:ph type="sldNum" sz="quarter" idx="12"/>
          </p:nvPr>
        </p:nvSpPr>
        <p:spPr/>
        <p:txBody>
          <a:bodyPr/>
          <a:lstStyle/>
          <a:p>
            <a:fld id="{728A7450-3F23-466F-93BC-AF39F82DDB9D}" type="slidenum">
              <a:rPr lang="en-US" smtClean="0"/>
              <a:t>‹#›</a:t>
            </a:fld>
            <a:endParaRPr lang="en-US"/>
          </a:p>
        </p:txBody>
      </p:sp>
    </p:spTree>
    <p:extLst>
      <p:ext uri="{BB962C8B-B14F-4D97-AF65-F5344CB8AC3E}">
        <p14:creationId xmlns:p14="http://schemas.microsoft.com/office/powerpoint/2010/main" val="2564076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761F3-EFDB-4B01-807A-A059AC61E0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4D428E-F0F7-49AF-8AE7-F144C28A56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211C5F-C983-4905-85D9-ABB309E684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9C316A-3322-43DA-B69A-734D945D1A95}"/>
              </a:ext>
            </a:extLst>
          </p:cNvPr>
          <p:cNvSpPr>
            <a:spLocks noGrp="1"/>
          </p:cNvSpPr>
          <p:nvPr>
            <p:ph type="dt" sz="half" idx="10"/>
          </p:nvPr>
        </p:nvSpPr>
        <p:spPr/>
        <p:txBody>
          <a:bodyPr/>
          <a:lstStyle/>
          <a:p>
            <a:fld id="{AD30F884-ECA9-473A-91C4-86D0A07AE7B9}" type="datetimeFigureOut">
              <a:rPr lang="en-US" smtClean="0"/>
              <a:t>4/11/2021</a:t>
            </a:fld>
            <a:endParaRPr lang="en-US"/>
          </a:p>
        </p:txBody>
      </p:sp>
      <p:sp>
        <p:nvSpPr>
          <p:cNvPr id="6" name="Footer Placeholder 5">
            <a:extLst>
              <a:ext uri="{FF2B5EF4-FFF2-40B4-BE49-F238E27FC236}">
                <a16:creationId xmlns:a16="http://schemas.microsoft.com/office/drawing/2014/main" id="{45268910-C0EF-4CAF-B2A5-3E5B852A0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EBC20B-7D8D-41DB-906B-16B1CED19788}"/>
              </a:ext>
            </a:extLst>
          </p:cNvPr>
          <p:cNvSpPr>
            <a:spLocks noGrp="1"/>
          </p:cNvSpPr>
          <p:nvPr>
            <p:ph type="sldNum" sz="quarter" idx="12"/>
          </p:nvPr>
        </p:nvSpPr>
        <p:spPr/>
        <p:txBody>
          <a:bodyPr/>
          <a:lstStyle/>
          <a:p>
            <a:fld id="{728A7450-3F23-466F-93BC-AF39F82DDB9D}" type="slidenum">
              <a:rPr lang="en-US" smtClean="0"/>
              <a:t>‹#›</a:t>
            </a:fld>
            <a:endParaRPr lang="en-US"/>
          </a:p>
        </p:txBody>
      </p:sp>
    </p:spTree>
    <p:extLst>
      <p:ext uri="{BB962C8B-B14F-4D97-AF65-F5344CB8AC3E}">
        <p14:creationId xmlns:p14="http://schemas.microsoft.com/office/powerpoint/2010/main" val="3229073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9F194-3593-4070-865A-2BE2E3DC9F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FF19AF-83AB-469C-ADCE-DB424F98F2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C7F9DD-B967-4BB7-B117-E35D3A5B0C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9C6CA1-A030-4336-BDC9-B191B4C98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8F4850-39A3-4EF8-B17D-56EB877DE4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6F788B-A402-4991-9398-DB815AFDF580}"/>
              </a:ext>
            </a:extLst>
          </p:cNvPr>
          <p:cNvSpPr>
            <a:spLocks noGrp="1"/>
          </p:cNvSpPr>
          <p:nvPr>
            <p:ph type="dt" sz="half" idx="10"/>
          </p:nvPr>
        </p:nvSpPr>
        <p:spPr/>
        <p:txBody>
          <a:bodyPr/>
          <a:lstStyle/>
          <a:p>
            <a:fld id="{AD30F884-ECA9-473A-91C4-86D0A07AE7B9}" type="datetimeFigureOut">
              <a:rPr lang="en-US" smtClean="0"/>
              <a:t>4/11/2021</a:t>
            </a:fld>
            <a:endParaRPr lang="en-US"/>
          </a:p>
        </p:txBody>
      </p:sp>
      <p:sp>
        <p:nvSpPr>
          <p:cNvPr id="8" name="Footer Placeholder 7">
            <a:extLst>
              <a:ext uri="{FF2B5EF4-FFF2-40B4-BE49-F238E27FC236}">
                <a16:creationId xmlns:a16="http://schemas.microsoft.com/office/drawing/2014/main" id="{2830F807-1E3A-4C12-AC48-9A466D93C0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79194-FEB0-48D3-A6E9-64FBF8D9D0A7}"/>
              </a:ext>
            </a:extLst>
          </p:cNvPr>
          <p:cNvSpPr>
            <a:spLocks noGrp="1"/>
          </p:cNvSpPr>
          <p:nvPr>
            <p:ph type="sldNum" sz="quarter" idx="12"/>
          </p:nvPr>
        </p:nvSpPr>
        <p:spPr/>
        <p:txBody>
          <a:bodyPr/>
          <a:lstStyle/>
          <a:p>
            <a:fld id="{728A7450-3F23-466F-93BC-AF39F82DDB9D}" type="slidenum">
              <a:rPr lang="en-US" smtClean="0"/>
              <a:t>‹#›</a:t>
            </a:fld>
            <a:endParaRPr lang="en-US"/>
          </a:p>
        </p:txBody>
      </p:sp>
    </p:spTree>
    <p:extLst>
      <p:ext uri="{BB962C8B-B14F-4D97-AF65-F5344CB8AC3E}">
        <p14:creationId xmlns:p14="http://schemas.microsoft.com/office/powerpoint/2010/main" val="2943546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E3413-1F07-4B30-A884-2EEC33F04A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266B6-52BC-44C5-89FD-D4792B8082AE}"/>
              </a:ext>
            </a:extLst>
          </p:cNvPr>
          <p:cNvSpPr>
            <a:spLocks noGrp="1"/>
          </p:cNvSpPr>
          <p:nvPr>
            <p:ph type="dt" sz="half" idx="10"/>
          </p:nvPr>
        </p:nvSpPr>
        <p:spPr/>
        <p:txBody>
          <a:bodyPr/>
          <a:lstStyle/>
          <a:p>
            <a:fld id="{AD30F884-ECA9-473A-91C4-86D0A07AE7B9}" type="datetimeFigureOut">
              <a:rPr lang="en-US" smtClean="0"/>
              <a:t>4/11/2021</a:t>
            </a:fld>
            <a:endParaRPr lang="en-US"/>
          </a:p>
        </p:txBody>
      </p:sp>
      <p:sp>
        <p:nvSpPr>
          <p:cNvPr id="4" name="Footer Placeholder 3">
            <a:extLst>
              <a:ext uri="{FF2B5EF4-FFF2-40B4-BE49-F238E27FC236}">
                <a16:creationId xmlns:a16="http://schemas.microsoft.com/office/drawing/2014/main" id="{9D0CDE75-D4A0-48B9-8D0B-1049D0A093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0D3753-3BF8-4339-B904-A79D55AE055D}"/>
              </a:ext>
            </a:extLst>
          </p:cNvPr>
          <p:cNvSpPr>
            <a:spLocks noGrp="1"/>
          </p:cNvSpPr>
          <p:nvPr>
            <p:ph type="sldNum" sz="quarter" idx="12"/>
          </p:nvPr>
        </p:nvSpPr>
        <p:spPr/>
        <p:txBody>
          <a:bodyPr/>
          <a:lstStyle/>
          <a:p>
            <a:fld id="{728A7450-3F23-466F-93BC-AF39F82DDB9D}" type="slidenum">
              <a:rPr lang="en-US" smtClean="0"/>
              <a:t>‹#›</a:t>
            </a:fld>
            <a:endParaRPr lang="en-US"/>
          </a:p>
        </p:txBody>
      </p:sp>
    </p:spTree>
    <p:extLst>
      <p:ext uri="{BB962C8B-B14F-4D97-AF65-F5344CB8AC3E}">
        <p14:creationId xmlns:p14="http://schemas.microsoft.com/office/powerpoint/2010/main" val="63530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7F298E-63E0-489E-8444-27DA392EC6D2}"/>
              </a:ext>
            </a:extLst>
          </p:cNvPr>
          <p:cNvSpPr>
            <a:spLocks noGrp="1"/>
          </p:cNvSpPr>
          <p:nvPr>
            <p:ph type="dt" sz="half" idx="10"/>
          </p:nvPr>
        </p:nvSpPr>
        <p:spPr/>
        <p:txBody>
          <a:bodyPr/>
          <a:lstStyle/>
          <a:p>
            <a:fld id="{AD30F884-ECA9-473A-91C4-86D0A07AE7B9}" type="datetimeFigureOut">
              <a:rPr lang="en-US" smtClean="0"/>
              <a:t>4/11/2021</a:t>
            </a:fld>
            <a:endParaRPr lang="en-US"/>
          </a:p>
        </p:txBody>
      </p:sp>
      <p:sp>
        <p:nvSpPr>
          <p:cNvPr id="3" name="Footer Placeholder 2">
            <a:extLst>
              <a:ext uri="{FF2B5EF4-FFF2-40B4-BE49-F238E27FC236}">
                <a16:creationId xmlns:a16="http://schemas.microsoft.com/office/drawing/2014/main" id="{A74C683C-87F6-4208-B475-90AC051E45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6117F5-BA88-40F4-9E33-8E76354ABADD}"/>
              </a:ext>
            </a:extLst>
          </p:cNvPr>
          <p:cNvSpPr>
            <a:spLocks noGrp="1"/>
          </p:cNvSpPr>
          <p:nvPr>
            <p:ph type="sldNum" sz="quarter" idx="12"/>
          </p:nvPr>
        </p:nvSpPr>
        <p:spPr/>
        <p:txBody>
          <a:bodyPr/>
          <a:lstStyle/>
          <a:p>
            <a:fld id="{728A7450-3F23-466F-93BC-AF39F82DDB9D}" type="slidenum">
              <a:rPr lang="en-US" smtClean="0"/>
              <a:t>‹#›</a:t>
            </a:fld>
            <a:endParaRPr lang="en-US"/>
          </a:p>
        </p:txBody>
      </p:sp>
    </p:spTree>
    <p:extLst>
      <p:ext uri="{BB962C8B-B14F-4D97-AF65-F5344CB8AC3E}">
        <p14:creationId xmlns:p14="http://schemas.microsoft.com/office/powerpoint/2010/main" val="2175725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E3939-A6F2-479D-8EC8-D7CE54BF6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256FF6-5B32-4833-8E8E-4EC2E3C10F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1914F4-C2B4-4E9E-81E7-9E4676ACF4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95A55A-BEF3-4965-ACB1-096359D5DE99}"/>
              </a:ext>
            </a:extLst>
          </p:cNvPr>
          <p:cNvSpPr>
            <a:spLocks noGrp="1"/>
          </p:cNvSpPr>
          <p:nvPr>
            <p:ph type="dt" sz="half" idx="10"/>
          </p:nvPr>
        </p:nvSpPr>
        <p:spPr/>
        <p:txBody>
          <a:bodyPr/>
          <a:lstStyle/>
          <a:p>
            <a:fld id="{AD30F884-ECA9-473A-91C4-86D0A07AE7B9}" type="datetimeFigureOut">
              <a:rPr lang="en-US" smtClean="0"/>
              <a:t>4/11/2021</a:t>
            </a:fld>
            <a:endParaRPr lang="en-US"/>
          </a:p>
        </p:txBody>
      </p:sp>
      <p:sp>
        <p:nvSpPr>
          <p:cNvPr id="6" name="Footer Placeholder 5">
            <a:extLst>
              <a:ext uri="{FF2B5EF4-FFF2-40B4-BE49-F238E27FC236}">
                <a16:creationId xmlns:a16="http://schemas.microsoft.com/office/drawing/2014/main" id="{6CDACCAC-F44D-46BA-BA3D-15CEC0F974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F6C602-EEEE-4EC3-AB14-A75AD6A85FCD}"/>
              </a:ext>
            </a:extLst>
          </p:cNvPr>
          <p:cNvSpPr>
            <a:spLocks noGrp="1"/>
          </p:cNvSpPr>
          <p:nvPr>
            <p:ph type="sldNum" sz="quarter" idx="12"/>
          </p:nvPr>
        </p:nvSpPr>
        <p:spPr/>
        <p:txBody>
          <a:bodyPr/>
          <a:lstStyle/>
          <a:p>
            <a:fld id="{728A7450-3F23-466F-93BC-AF39F82DDB9D}" type="slidenum">
              <a:rPr lang="en-US" smtClean="0"/>
              <a:t>‹#›</a:t>
            </a:fld>
            <a:endParaRPr lang="en-US"/>
          </a:p>
        </p:txBody>
      </p:sp>
    </p:spTree>
    <p:extLst>
      <p:ext uri="{BB962C8B-B14F-4D97-AF65-F5344CB8AC3E}">
        <p14:creationId xmlns:p14="http://schemas.microsoft.com/office/powerpoint/2010/main" val="3806115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6A31-4CC3-4F15-BA64-055934F726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EA6D93-8605-49D5-816C-0396687E3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8949A8-0FDC-4D7C-8D16-F1B54BBB22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94C4BC-7D19-4631-89CA-50F81CD81337}"/>
              </a:ext>
            </a:extLst>
          </p:cNvPr>
          <p:cNvSpPr>
            <a:spLocks noGrp="1"/>
          </p:cNvSpPr>
          <p:nvPr>
            <p:ph type="dt" sz="half" idx="10"/>
          </p:nvPr>
        </p:nvSpPr>
        <p:spPr/>
        <p:txBody>
          <a:bodyPr/>
          <a:lstStyle/>
          <a:p>
            <a:fld id="{AD30F884-ECA9-473A-91C4-86D0A07AE7B9}" type="datetimeFigureOut">
              <a:rPr lang="en-US" smtClean="0"/>
              <a:t>4/11/2021</a:t>
            </a:fld>
            <a:endParaRPr lang="en-US"/>
          </a:p>
        </p:txBody>
      </p:sp>
      <p:sp>
        <p:nvSpPr>
          <p:cNvPr id="6" name="Footer Placeholder 5">
            <a:extLst>
              <a:ext uri="{FF2B5EF4-FFF2-40B4-BE49-F238E27FC236}">
                <a16:creationId xmlns:a16="http://schemas.microsoft.com/office/drawing/2014/main" id="{5F8EF530-82CD-4DCD-91F8-164AE22362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50C9E5-4CB5-494F-8E34-E7716141C7D4}"/>
              </a:ext>
            </a:extLst>
          </p:cNvPr>
          <p:cNvSpPr>
            <a:spLocks noGrp="1"/>
          </p:cNvSpPr>
          <p:nvPr>
            <p:ph type="sldNum" sz="quarter" idx="12"/>
          </p:nvPr>
        </p:nvSpPr>
        <p:spPr/>
        <p:txBody>
          <a:bodyPr/>
          <a:lstStyle/>
          <a:p>
            <a:fld id="{728A7450-3F23-466F-93BC-AF39F82DDB9D}" type="slidenum">
              <a:rPr lang="en-US" smtClean="0"/>
              <a:t>‹#›</a:t>
            </a:fld>
            <a:endParaRPr lang="en-US"/>
          </a:p>
        </p:txBody>
      </p:sp>
    </p:spTree>
    <p:extLst>
      <p:ext uri="{BB962C8B-B14F-4D97-AF65-F5344CB8AC3E}">
        <p14:creationId xmlns:p14="http://schemas.microsoft.com/office/powerpoint/2010/main" val="3444687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1414B4-F008-4CD9-9760-B24397E8C7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E06C8-07BC-409E-9E67-08A1AFFC34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323747-4D7F-409A-B72F-AE50920ADD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30F884-ECA9-473A-91C4-86D0A07AE7B9}" type="datetimeFigureOut">
              <a:rPr lang="en-US" smtClean="0"/>
              <a:t>4/11/2021</a:t>
            </a:fld>
            <a:endParaRPr lang="en-US"/>
          </a:p>
        </p:txBody>
      </p:sp>
      <p:sp>
        <p:nvSpPr>
          <p:cNvPr id="5" name="Footer Placeholder 4">
            <a:extLst>
              <a:ext uri="{FF2B5EF4-FFF2-40B4-BE49-F238E27FC236}">
                <a16:creationId xmlns:a16="http://schemas.microsoft.com/office/drawing/2014/main" id="{45E8DF69-6B96-496A-A194-265D1F3413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91B9B3-1A9F-4813-8E03-C0800810DF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8A7450-3F23-466F-93BC-AF39F82DDB9D}" type="slidenum">
              <a:rPr lang="en-US" smtClean="0"/>
              <a:t>‹#›</a:t>
            </a:fld>
            <a:endParaRPr lang="en-US"/>
          </a:p>
        </p:txBody>
      </p:sp>
    </p:spTree>
    <p:extLst>
      <p:ext uri="{BB962C8B-B14F-4D97-AF65-F5344CB8AC3E}">
        <p14:creationId xmlns:p14="http://schemas.microsoft.com/office/powerpoint/2010/main" val="578921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B2374B2-4D2E-4A0B-8B7B-6CCD198C6E1E}"/>
              </a:ext>
            </a:extLst>
          </p:cNvPr>
          <p:cNvSpPr>
            <a:spLocks noGrp="1"/>
          </p:cNvSpPr>
          <p:nvPr>
            <p:ph type="ctrTitle"/>
          </p:nvPr>
        </p:nvSpPr>
        <p:spPr>
          <a:xfrm>
            <a:off x="3045368" y="2043663"/>
            <a:ext cx="6105194" cy="2031055"/>
          </a:xfrm>
        </p:spPr>
        <p:txBody>
          <a:bodyPr>
            <a:normAutofit/>
          </a:bodyPr>
          <a:lstStyle/>
          <a:p>
            <a:r>
              <a:rPr lang="en-US" b="1">
                <a:solidFill>
                  <a:srgbClr val="FFFFFF"/>
                </a:solidFill>
                <a:latin typeface="+mn-lt"/>
              </a:rPr>
              <a:t>Review –Text Analysis</a:t>
            </a:r>
          </a:p>
        </p:txBody>
      </p:sp>
      <p:sp>
        <p:nvSpPr>
          <p:cNvPr id="3" name="Subtitle 2">
            <a:extLst>
              <a:ext uri="{FF2B5EF4-FFF2-40B4-BE49-F238E27FC236}">
                <a16:creationId xmlns:a16="http://schemas.microsoft.com/office/drawing/2014/main" id="{4BCADE2F-CB8B-4F63-935C-EFA9F64D5317}"/>
              </a:ext>
            </a:extLst>
          </p:cNvPr>
          <p:cNvSpPr>
            <a:spLocks noGrp="1"/>
          </p:cNvSpPr>
          <p:nvPr>
            <p:ph type="subTitle" idx="1"/>
          </p:nvPr>
        </p:nvSpPr>
        <p:spPr>
          <a:xfrm>
            <a:off x="3045368" y="4074718"/>
            <a:ext cx="6105194" cy="682079"/>
          </a:xfrm>
        </p:spPr>
        <p:txBody>
          <a:bodyPr>
            <a:normAutofit/>
          </a:bodyPr>
          <a:lstStyle/>
          <a:p>
            <a:r>
              <a:rPr lang="en-US">
                <a:solidFill>
                  <a:srgbClr val="FFFFFF"/>
                </a:solidFill>
              </a:rPr>
              <a:t>April 11, 2021</a:t>
            </a:r>
          </a:p>
          <a:p>
            <a:endParaRPr lang="en-US">
              <a:solidFill>
                <a:srgbClr val="FFFFFF"/>
              </a:solidFill>
            </a:endParaRPr>
          </a:p>
        </p:txBody>
      </p:sp>
    </p:spTree>
    <p:extLst>
      <p:ext uri="{BB962C8B-B14F-4D97-AF65-F5344CB8AC3E}">
        <p14:creationId xmlns:p14="http://schemas.microsoft.com/office/powerpoint/2010/main" val="129994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Picture 20">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D57ACBEF-4B7C-4BCA-A82E-2D49EAFC7D67}"/>
              </a:ext>
            </a:extLst>
          </p:cNvPr>
          <p:cNvSpPr>
            <a:spLocks noGrp="1"/>
          </p:cNvSpPr>
          <p:nvPr>
            <p:ph idx="1"/>
          </p:nvPr>
        </p:nvSpPr>
        <p:spPr>
          <a:xfrm>
            <a:off x="804672" y="3052689"/>
            <a:ext cx="5126896" cy="3002355"/>
          </a:xfrm>
        </p:spPr>
        <p:txBody>
          <a:bodyPr anchor="ctr">
            <a:normAutofit/>
          </a:bodyPr>
          <a:lstStyle/>
          <a:p>
            <a:r>
              <a:rPr lang="en-US" sz="2000" dirty="0">
                <a:solidFill>
                  <a:srgbClr val="000000"/>
                </a:solidFill>
              </a:rPr>
              <a:t>Now we will use TF-IDF vectorizer which will find out the score based on the occurrence of any word being used in the text. More the score , more the occurrence of the word in the review sentences which will directly impact the review score.  Now if we create a word cloud with the words occurred in the review text form it will look like below.</a:t>
            </a:r>
          </a:p>
          <a:p>
            <a:endParaRPr lang="en-US" sz="1900" dirty="0">
              <a:solidFill>
                <a:srgbClr val="000000"/>
              </a:solidFill>
            </a:endParaRPr>
          </a:p>
          <a:p>
            <a:endParaRPr lang="en-US" sz="1900" dirty="0">
              <a:solidFill>
                <a:srgbClr val="000000"/>
              </a:solidFill>
            </a:endParaRPr>
          </a:p>
          <a:p>
            <a:endParaRPr lang="en-US" sz="1900" dirty="0">
              <a:solidFill>
                <a:srgbClr val="000000"/>
              </a:solidFill>
            </a:endParaRPr>
          </a:p>
          <a:p>
            <a:endParaRPr lang="en-US" sz="1900" dirty="0">
              <a:solidFill>
                <a:srgbClr val="000000"/>
              </a:solidFill>
            </a:endParaRPr>
          </a:p>
          <a:p>
            <a:endParaRPr lang="en-US" sz="1900" dirty="0">
              <a:solidFill>
                <a:srgbClr val="000000"/>
              </a:solidFill>
            </a:endParaRPr>
          </a:p>
        </p:txBody>
      </p:sp>
      <p:pic>
        <p:nvPicPr>
          <p:cNvPr id="4" name="Picture 3">
            <a:extLst>
              <a:ext uri="{FF2B5EF4-FFF2-40B4-BE49-F238E27FC236}">
                <a16:creationId xmlns:a16="http://schemas.microsoft.com/office/drawing/2014/main" id="{74D54BDE-08FC-4DE5-B2DE-0DB61C76D946}"/>
              </a:ext>
            </a:extLst>
          </p:cNvPr>
          <p:cNvPicPr>
            <a:picLocks noChangeAspect="1"/>
          </p:cNvPicPr>
          <p:nvPr/>
        </p:nvPicPr>
        <p:blipFill>
          <a:blip r:embed="rId3"/>
          <a:stretch>
            <a:fillRect/>
          </a:stretch>
        </p:blipFill>
        <p:spPr>
          <a:xfrm>
            <a:off x="6429378" y="3178387"/>
            <a:ext cx="4954693" cy="2535982"/>
          </a:xfrm>
          <a:prstGeom prst="rect">
            <a:avLst/>
          </a:prstGeom>
        </p:spPr>
      </p:pic>
    </p:spTree>
    <p:extLst>
      <p:ext uri="{BB962C8B-B14F-4D97-AF65-F5344CB8AC3E}">
        <p14:creationId xmlns:p14="http://schemas.microsoft.com/office/powerpoint/2010/main" val="2873197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BB47AFA-EFEA-43F0-8991-7519586F04D0}"/>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LDA- Topic Modelling</a:t>
            </a:r>
          </a:p>
        </p:txBody>
      </p:sp>
      <p:sp>
        <p:nvSpPr>
          <p:cNvPr id="3" name="Content Placeholder 2">
            <a:extLst>
              <a:ext uri="{FF2B5EF4-FFF2-40B4-BE49-F238E27FC236}">
                <a16:creationId xmlns:a16="http://schemas.microsoft.com/office/drawing/2014/main" id="{0B4762CC-63A6-47B2-B746-10152AB86B71}"/>
              </a:ext>
            </a:extLst>
          </p:cNvPr>
          <p:cNvSpPr>
            <a:spLocks noGrp="1"/>
          </p:cNvSpPr>
          <p:nvPr>
            <p:ph idx="1"/>
          </p:nvPr>
        </p:nvSpPr>
        <p:spPr>
          <a:xfrm>
            <a:off x="1179226" y="2753937"/>
            <a:ext cx="9833548" cy="3590592"/>
          </a:xfrm>
        </p:spPr>
        <p:txBody>
          <a:bodyPr>
            <a:normAutofit lnSpcReduction="10000"/>
          </a:bodyPr>
          <a:lstStyle/>
          <a:p>
            <a:pPr marL="0" indent="0">
              <a:buNone/>
            </a:pPr>
            <a:r>
              <a:rPr lang="en-US" b="1" dirty="0"/>
              <a:t>Latent Dirichlet Allocation</a:t>
            </a:r>
            <a:r>
              <a:rPr lang="en-US" dirty="0"/>
              <a:t> assumes that documents are composed of words that help determine the topics and maps documents to a list of topics by assigning each word in the document to different topics. </a:t>
            </a:r>
          </a:p>
          <a:p>
            <a:r>
              <a:rPr lang="en-US" dirty="0"/>
              <a:t>The number of words in the document are determined.</a:t>
            </a:r>
          </a:p>
          <a:p>
            <a:r>
              <a:rPr lang="en-US" dirty="0"/>
              <a:t>A topic mixture for the document over a fixed set of topics is chosen.</a:t>
            </a:r>
          </a:p>
          <a:p>
            <a:r>
              <a:rPr lang="en-US" dirty="0"/>
              <a:t>A topic is selected based on the document's multinomial distribution.</a:t>
            </a:r>
          </a:p>
          <a:p>
            <a:endParaRPr lang="en-US" sz="2000" dirty="0">
              <a:solidFill>
                <a:srgbClr val="000000"/>
              </a:solidFill>
            </a:endParaRPr>
          </a:p>
        </p:txBody>
      </p:sp>
    </p:spTree>
    <p:extLst>
      <p:ext uri="{BB962C8B-B14F-4D97-AF65-F5344CB8AC3E}">
        <p14:creationId xmlns:p14="http://schemas.microsoft.com/office/powerpoint/2010/main" val="3006595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1344E-125B-4B8B-A786-C04DEFB2A1BB}"/>
              </a:ext>
            </a:extLst>
          </p:cNvPr>
          <p:cNvSpPr>
            <a:spLocks noGrp="1"/>
          </p:cNvSpPr>
          <p:nvPr>
            <p:ph type="title"/>
          </p:nvPr>
        </p:nvSpPr>
        <p:spPr>
          <a:xfrm>
            <a:off x="839788" y="-1"/>
            <a:ext cx="10515600" cy="2252871"/>
          </a:xfrm>
        </p:spPr>
        <p:txBody>
          <a:bodyPr>
            <a:noAutofit/>
          </a:bodyPr>
          <a:lstStyle/>
          <a:p>
            <a:pPr algn="ctr"/>
            <a:r>
              <a:rPr lang="en-US" sz="2400" b="1" dirty="0"/>
              <a:t>Sentiment Analysis using </a:t>
            </a:r>
            <a:r>
              <a:rPr lang="en-US" sz="2400" b="1" dirty="0" err="1"/>
              <a:t>TextBlob</a:t>
            </a:r>
            <a:br>
              <a:rPr lang="en-US" sz="2400" b="1" dirty="0"/>
            </a:br>
            <a:br>
              <a:rPr lang="en-US" sz="2000" dirty="0"/>
            </a:br>
            <a:r>
              <a:rPr lang="en-US" sz="2000" dirty="0"/>
              <a:t>Text Blob is a python library for Natural Language Processing (NLP). Text Blob actively used Natural Language Toolkit (NLTK) to achieve its tasks. NLTK is a library which gives an easy access to a lot of lexical resources and allows users to work with categorization, classification and many other tasks. Text Blob is a simple library which supports complex analysis and operations on textual data.</a:t>
            </a:r>
            <a:br>
              <a:rPr lang="en-US" sz="2000" dirty="0"/>
            </a:br>
            <a:endParaRPr lang="en-US" sz="2000" dirty="0"/>
          </a:p>
        </p:txBody>
      </p:sp>
      <p:sp>
        <p:nvSpPr>
          <p:cNvPr id="4" name="Content Placeholder 3">
            <a:extLst>
              <a:ext uri="{FF2B5EF4-FFF2-40B4-BE49-F238E27FC236}">
                <a16:creationId xmlns:a16="http://schemas.microsoft.com/office/drawing/2014/main" id="{175B6809-CDD6-49E4-9376-D0E670BDACF8}"/>
              </a:ext>
            </a:extLst>
          </p:cNvPr>
          <p:cNvSpPr>
            <a:spLocks noGrp="1"/>
          </p:cNvSpPr>
          <p:nvPr>
            <p:ph sz="half" idx="2"/>
          </p:nvPr>
        </p:nvSpPr>
        <p:spPr>
          <a:xfrm>
            <a:off x="410818" y="2505075"/>
            <a:ext cx="5586758" cy="3684588"/>
          </a:xfrm>
        </p:spPr>
        <p:txBody>
          <a:bodyPr>
            <a:normAutofit fontScale="92500"/>
          </a:bodyPr>
          <a:lstStyle/>
          <a:p>
            <a:r>
              <a:rPr lang="en-US" dirty="0" err="1"/>
              <a:t>TextBlob</a:t>
            </a:r>
            <a:r>
              <a:rPr lang="en-US" dirty="0"/>
              <a:t> returns </a:t>
            </a:r>
            <a:r>
              <a:rPr lang="en-US" b="1" dirty="0"/>
              <a:t>polarity</a:t>
            </a:r>
            <a:r>
              <a:rPr lang="en-US" dirty="0"/>
              <a:t> and </a:t>
            </a:r>
            <a:r>
              <a:rPr lang="en-US" b="1" dirty="0"/>
              <a:t>subjectivity</a:t>
            </a:r>
            <a:r>
              <a:rPr lang="en-US" dirty="0"/>
              <a:t> of a sentence. Polarity lies between [-1,1], -1 defines a negative sentiment and 1 defines a positive sentiment. Negation words reverse the polarity. </a:t>
            </a:r>
            <a:r>
              <a:rPr lang="en-US" dirty="0" err="1"/>
              <a:t>TextBlob</a:t>
            </a:r>
            <a:r>
              <a:rPr lang="en-US" dirty="0"/>
              <a:t> has semantic labels that help with fine-grained analysis. For example — emoticons, exclamation mark, emojis, etc. Subjectivity lies between [0,1]. </a:t>
            </a:r>
          </a:p>
        </p:txBody>
      </p:sp>
      <p:sp>
        <p:nvSpPr>
          <p:cNvPr id="6" name="Content Placeholder 5">
            <a:extLst>
              <a:ext uri="{FF2B5EF4-FFF2-40B4-BE49-F238E27FC236}">
                <a16:creationId xmlns:a16="http://schemas.microsoft.com/office/drawing/2014/main" id="{4AE9E3C3-8895-4454-96C1-7204C57175BE}"/>
              </a:ext>
            </a:extLst>
          </p:cNvPr>
          <p:cNvSpPr>
            <a:spLocks noGrp="1"/>
          </p:cNvSpPr>
          <p:nvPr>
            <p:ph sz="quarter" idx="4"/>
          </p:nvPr>
        </p:nvSpPr>
        <p:spPr>
          <a:xfrm>
            <a:off x="6172200" y="2505075"/>
            <a:ext cx="5436704" cy="3684588"/>
          </a:xfrm>
        </p:spPr>
        <p:txBody>
          <a:bodyPr>
            <a:normAutofit fontScale="92500"/>
          </a:bodyPr>
          <a:lstStyle/>
          <a:p>
            <a:r>
              <a:rPr lang="en-US" b="1" dirty="0"/>
              <a:t>Subjectivity quantifies the amount of personal opinion and factual information contained in the text. The higher subjectivity means that the text contains personal opinion rather than information</a:t>
            </a:r>
            <a:endParaRPr lang="en-US" dirty="0"/>
          </a:p>
        </p:txBody>
      </p:sp>
    </p:spTree>
    <p:extLst>
      <p:ext uri="{BB962C8B-B14F-4D97-AF65-F5344CB8AC3E}">
        <p14:creationId xmlns:p14="http://schemas.microsoft.com/office/powerpoint/2010/main" val="3272973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4F30859-85B6-4CF8-B735-38895BF2B793}"/>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Thank You</a:t>
            </a:r>
            <a:r>
              <a:rPr lang="en-US" sz="6000" kern="1200" dirty="0">
                <a:solidFill>
                  <a:srgbClr val="FFFFFF"/>
                </a:solidFill>
                <a:latin typeface="+mj-lt"/>
                <a:ea typeface="+mj-ea"/>
                <a:cs typeface="+mj-cs"/>
                <a:sym typeface="Wingdings" panose="05000000000000000000" pitchFamily="2" charset="2"/>
              </a:rPr>
              <a:t></a:t>
            </a:r>
            <a:endParaRPr lang="en-US" sz="6000" kern="1200" dirty="0">
              <a:solidFill>
                <a:srgbClr val="FFFFFF"/>
              </a:solidFill>
              <a:latin typeface="+mj-lt"/>
              <a:ea typeface="+mj-ea"/>
              <a:cs typeface="+mj-cs"/>
            </a:endParaRPr>
          </a:p>
        </p:txBody>
      </p:sp>
    </p:spTree>
    <p:extLst>
      <p:ext uri="{BB962C8B-B14F-4D97-AF65-F5344CB8AC3E}">
        <p14:creationId xmlns:p14="http://schemas.microsoft.com/office/powerpoint/2010/main" val="2839312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F9DF93-D83A-4814-9249-5336F1BECAF6}"/>
              </a:ext>
            </a:extLst>
          </p:cNvPr>
          <p:cNvSpPr>
            <a:spLocks noGrp="1"/>
          </p:cNvSpPr>
          <p:nvPr>
            <p:ph type="title"/>
          </p:nvPr>
        </p:nvSpPr>
        <p:spPr>
          <a:xfrm>
            <a:off x="640079" y="2053641"/>
            <a:ext cx="3669161" cy="2760098"/>
          </a:xfrm>
        </p:spPr>
        <p:txBody>
          <a:bodyPr>
            <a:normAutofit/>
          </a:bodyPr>
          <a:lstStyle/>
          <a:p>
            <a:r>
              <a:rPr lang="en-US" b="1">
                <a:solidFill>
                  <a:srgbClr val="FFFFFF"/>
                </a:solidFill>
              </a:rPr>
              <a:t>INTRODUCTION</a:t>
            </a:r>
          </a:p>
        </p:txBody>
      </p:sp>
      <p:sp>
        <p:nvSpPr>
          <p:cNvPr id="3" name="Content Placeholder 2">
            <a:extLst>
              <a:ext uri="{FF2B5EF4-FFF2-40B4-BE49-F238E27FC236}">
                <a16:creationId xmlns:a16="http://schemas.microsoft.com/office/drawing/2014/main" id="{1915DD01-C255-4641-937C-E478DECD7F40}"/>
              </a:ext>
            </a:extLst>
          </p:cNvPr>
          <p:cNvSpPr>
            <a:spLocks noGrp="1"/>
          </p:cNvSpPr>
          <p:nvPr>
            <p:ph idx="1"/>
          </p:nvPr>
        </p:nvSpPr>
        <p:spPr>
          <a:xfrm>
            <a:off x="6090574" y="801866"/>
            <a:ext cx="5306084" cy="5230634"/>
          </a:xfrm>
        </p:spPr>
        <p:txBody>
          <a:bodyPr anchor="ctr">
            <a:normAutofit/>
          </a:bodyPr>
          <a:lstStyle/>
          <a:p>
            <a:r>
              <a:rPr lang="en-US" sz="1900">
                <a:solidFill>
                  <a:srgbClr val="000000"/>
                </a:solidFill>
              </a:rPr>
              <a:t>A Hotel room dataset consists in reviews written by customers . This is an interesting dataset to analyze because we can match customers and interests with the reviews , it involves text understanding and scoring and ranking of results, and everything else we need to deliver the right thing to the customers in terms of their choice of rooms and service. </a:t>
            </a:r>
          </a:p>
          <a:p>
            <a:pPr marL="0" indent="0">
              <a:buNone/>
            </a:pPr>
            <a:endParaRPr lang="en-US" sz="1900">
              <a:solidFill>
                <a:srgbClr val="000000"/>
              </a:solidFill>
            </a:endParaRPr>
          </a:p>
          <a:p>
            <a:r>
              <a:rPr lang="en-US" sz="1900">
                <a:solidFill>
                  <a:srgbClr val="000000"/>
                </a:solidFill>
              </a:rPr>
              <a:t>we are analyzing a dataset where user response is captured and analyzing those comments (text analysis). Understanding customer’s review in text form can help the hotel owners to make decisions and improve their services. Through my analysis the companies can identify and classify opinions towards their service. The booking can be more accurately and increase the crowd and the business.</a:t>
            </a:r>
          </a:p>
          <a:p>
            <a:pPr marL="457200" lvl="1" indent="0">
              <a:buNone/>
            </a:pPr>
            <a:endParaRPr lang="en-US" sz="1900">
              <a:solidFill>
                <a:srgbClr val="000000"/>
              </a:solidFill>
            </a:endParaRPr>
          </a:p>
          <a:p>
            <a:pPr marL="457200" lvl="1" indent="0">
              <a:buNone/>
            </a:pPr>
            <a:endParaRPr lang="en-US" sz="1900">
              <a:solidFill>
                <a:srgbClr val="000000"/>
              </a:solidFill>
            </a:endParaRPr>
          </a:p>
          <a:p>
            <a:endParaRPr lang="en-US" sz="1900">
              <a:solidFill>
                <a:srgbClr val="000000"/>
              </a:solidFill>
            </a:endParaRPr>
          </a:p>
        </p:txBody>
      </p:sp>
    </p:spTree>
    <p:extLst>
      <p:ext uri="{BB962C8B-B14F-4D97-AF65-F5344CB8AC3E}">
        <p14:creationId xmlns:p14="http://schemas.microsoft.com/office/powerpoint/2010/main" val="1103122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BFE1AD3-B2BC-4567-8B4A-DCB8F9080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801"/>
            <a:ext cx="12188952" cy="521767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FDE75AAD-F4A4-4ED2-9A2F-B2412F936C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2759"/>
          <a:stretch/>
        </p:blipFill>
        <p:spPr>
          <a:xfrm flipV="1">
            <a:off x="2" y="0"/>
            <a:ext cx="12191999" cy="2235323"/>
          </a:xfrm>
          <a:custGeom>
            <a:avLst/>
            <a:gdLst>
              <a:gd name="connsiteX0" fmla="*/ 0 w 12191999"/>
              <a:gd name="connsiteY0" fmla="*/ 2235323 h 2235323"/>
              <a:gd name="connsiteX1" fmla="*/ 12191999 w 12191999"/>
              <a:gd name="connsiteY1" fmla="*/ 2235323 h 2235323"/>
              <a:gd name="connsiteX2" fmla="*/ 12191999 w 12191999"/>
              <a:gd name="connsiteY2" fmla="*/ 0 h 2235323"/>
              <a:gd name="connsiteX3" fmla="*/ 0 w 12191999"/>
              <a:gd name="connsiteY3" fmla="*/ 0 h 2235323"/>
            </a:gdLst>
            <a:ahLst/>
            <a:cxnLst>
              <a:cxn ang="0">
                <a:pos x="connsiteX0" y="connsiteY0"/>
              </a:cxn>
              <a:cxn ang="0">
                <a:pos x="connsiteX1" y="connsiteY1"/>
              </a:cxn>
              <a:cxn ang="0">
                <a:pos x="connsiteX2" y="connsiteY2"/>
              </a:cxn>
              <a:cxn ang="0">
                <a:pos x="connsiteX3" y="connsiteY3"/>
              </a:cxn>
            </a:cxnLst>
            <a:rect l="l" t="t" r="r" b="b"/>
            <a:pathLst>
              <a:path w="12191999" h="2235323">
                <a:moveTo>
                  <a:pt x="0" y="2235323"/>
                </a:moveTo>
                <a:lnTo>
                  <a:pt x="12191999" y="2235323"/>
                </a:lnTo>
                <a:lnTo>
                  <a:pt x="12191999" y="0"/>
                </a:lnTo>
                <a:lnTo>
                  <a:pt x="0" y="0"/>
                </a:lnTo>
                <a:close/>
              </a:path>
            </a:pathLst>
          </a:custGeom>
        </p:spPr>
      </p:pic>
      <p:sp>
        <p:nvSpPr>
          <p:cNvPr id="2" name="Title 1">
            <a:extLst>
              <a:ext uri="{FF2B5EF4-FFF2-40B4-BE49-F238E27FC236}">
                <a16:creationId xmlns:a16="http://schemas.microsoft.com/office/drawing/2014/main" id="{1AD77D6C-3C46-44EF-8FD6-4E3BDCCBD753}"/>
              </a:ext>
            </a:extLst>
          </p:cNvPr>
          <p:cNvSpPr>
            <a:spLocks noGrp="1"/>
          </p:cNvSpPr>
          <p:nvPr>
            <p:ph type="title"/>
          </p:nvPr>
        </p:nvSpPr>
        <p:spPr>
          <a:xfrm>
            <a:off x="753925" y="0"/>
            <a:ext cx="10684151" cy="6316394"/>
          </a:xfrm>
        </p:spPr>
        <p:txBody>
          <a:bodyPr vert="horz" lIns="91440" tIns="45720" rIns="91440" bIns="45720" rtlCol="0" anchor="b">
            <a:normAutofit/>
          </a:bodyPr>
          <a:lstStyle/>
          <a:p>
            <a:pPr marL="457200" indent="-457200" algn="ctr">
              <a:buFont typeface="Arial" panose="020B0604020202020204" pitchFamily="34" charset="0"/>
              <a:buChar char="•"/>
            </a:pPr>
            <a:r>
              <a:rPr lang="en-US" sz="3100" kern="1200" dirty="0">
                <a:solidFill>
                  <a:srgbClr val="FFFFFF"/>
                </a:solidFill>
                <a:latin typeface="+mj-lt"/>
                <a:ea typeface="+mj-ea"/>
                <a:cs typeface="+mj-cs"/>
              </a:rPr>
              <a:t>The data will be acquired from Kaggle(</a:t>
            </a:r>
            <a:r>
              <a:rPr lang="en-US" sz="3100" kern="1200" dirty="0">
                <a:solidFill>
                  <a:srgbClr val="FFFFFF"/>
                </a:solidFill>
                <a:latin typeface="+mj-lt"/>
                <a:ea typeface="+mj-ea"/>
                <a:cs typeface="+mj-cs"/>
                <a:hlinkClick r:id="rId3"/>
              </a:rPr>
              <a:t>https://www.Kaggle.com/</a:t>
            </a:r>
            <a:r>
              <a:rPr lang="en-US" sz="3100" kern="1200" dirty="0">
                <a:solidFill>
                  <a:srgbClr val="FFFFFF"/>
                </a:solidFill>
                <a:latin typeface="+mj-lt"/>
                <a:ea typeface="+mj-ea"/>
                <a:cs typeface="+mj-cs"/>
              </a:rPr>
              <a:t> and will contain 38932 rows and 5 columns which is considered as the feature variable.</a:t>
            </a:r>
            <a:br>
              <a:rPr lang="en-US" sz="3100" kern="1200" dirty="0">
                <a:solidFill>
                  <a:srgbClr val="FFFFFF"/>
                </a:solidFill>
                <a:latin typeface="+mj-lt"/>
                <a:ea typeface="+mj-ea"/>
                <a:cs typeface="+mj-cs"/>
              </a:rPr>
            </a:br>
            <a:r>
              <a:rPr lang="en-US" sz="3100" kern="1200" dirty="0">
                <a:solidFill>
                  <a:srgbClr val="FFFFFF"/>
                </a:solidFill>
                <a:latin typeface="+mj-lt"/>
                <a:ea typeface="+mj-ea"/>
                <a:cs typeface="+mj-cs"/>
              </a:rPr>
              <a:t>Feature variables will be as below:</a:t>
            </a:r>
            <a:br>
              <a:rPr lang="en-US" sz="3100" kern="1200" dirty="0">
                <a:solidFill>
                  <a:srgbClr val="FFFFFF"/>
                </a:solidFill>
                <a:latin typeface="+mj-lt"/>
                <a:ea typeface="+mj-ea"/>
                <a:cs typeface="+mj-cs"/>
              </a:rPr>
            </a:br>
            <a:r>
              <a:rPr lang="en-US" sz="3100" kern="1200" dirty="0">
                <a:solidFill>
                  <a:srgbClr val="FFFFFF"/>
                </a:solidFill>
                <a:latin typeface="+mj-lt"/>
                <a:ea typeface="+mj-ea"/>
                <a:cs typeface="+mj-cs"/>
              </a:rPr>
              <a:t>User_Id</a:t>
            </a:r>
            <a:br>
              <a:rPr lang="en-US" sz="3100" kern="1200" dirty="0">
                <a:solidFill>
                  <a:srgbClr val="FFFFFF"/>
                </a:solidFill>
                <a:latin typeface="+mj-lt"/>
                <a:ea typeface="+mj-ea"/>
                <a:cs typeface="+mj-cs"/>
              </a:rPr>
            </a:br>
            <a:r>
              <a:rPr lang="en-US" sz="3100" kern="1200" dirty="0">
                <a:solidFill>
                  <a:srgbClr val="FFFFFF"/>
                </a:solidFill>
                <a:latin typeface="+mj-lt"/>
                <a:ea typeface="+mj-ea"/>
                <a:cs typeface="+mj-cs"/>
              </a:rPr>
              <a:t>Description</a:t>
            </a:r>
            <a:br>
              <a:rPr lang="en-US" sz="3100" kern="1200" dirty="0">
                <a:solidFill>
                  <a:srgbClr val="FFFFFF"/>
                </a:solidFill>
                <a:latin typeface="+mj-lt"/>
                <a:ea typeface="+mj-ea"/>
                <a:cs typeface="+mj-cs"/>
              </a:rPr>
            </a:br>
            <a:r>
              <a:rPr lang="en-US" sz="3100" kern="1200" dirty="0">
                <a:solidFill>
                  <a:srgbClr val="FFFFFF"/>
                </a:solidFill>
                <a:latin typeface="+mj-lt"/>
                <a:ea typeface="+mj-ea"/>
                <a:cs typeface="+mj-cs"/>
              </a:rPr>
              <a:t>Browser_used</a:t>
            </a:r>
            <a:br>
              <a:rPr lang="en-US" sz="3100" kern="1200" dirty="0">
                <a:solidFill>
                  <a:srgbClr val="FFFFFF"/>
                </a:solidFill>
                <a:latin typeface="+mj-lt"/>
                <a:ea typeface="+mj-ea"/>
                <a:cs typeface="+mj-cs"/>
              </a:rPr>
            </a:br>
            <a:r>
              <a:rPr lang="en-US" sz="3100" kern="1200" dirty="0">
                <a:solidFill>
                  <a:srgbClr val="FFFFFF"/>
                </a:solidFill>
                <a:latin typeface="+mj-lt"/>
                <a:ea typeface="+mj-ea"/>
                <a:cs typeface="+mj-cs"/>
              </a:rPr>
              <a:t>Device_used</a:t>
            </a:r>
            <a:br>
              <a:rPr lang="en-US" sz="3100" kern="1200" dirty="0">
                <a:solidFill>
                  <a:srgbClr val="FFFFFF"/>
                </a:solidFill>
                <a:latin typeface="+mj-lt"/>
                <a:ea typeface="+mj-ea"/>
                <a:cs typeface="+mj-cs"/>
              </a:rPr>
            </a:br>
            <a:r>
              <a:rPr lang="en-US" sz="3100" kern="1200" dirty="0">
                <a:solidFill>
                  <a:srgbClr val="FFFFFF"/>
                </a:solidFill>
                <a:latin typeface="+mj-lt"/>
                <a:ea typeface="+mj-ea"/>
                <a:cs typeface="+mj-cs"/>
              </a:rPr>
              <a:t>Is_Response</a:t>
            </a: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pic>
        <p:nvPicPr>
          <p:cNvPr id="30" name="Picture 29">
            <a:extLst>
              <a:ext uri="{FF2B5EF4-FFF2-40B4-BE49-F238E27FC236}">
                <a16:creationId xmlns:a16="http://schemas.microsoft.com/office/drawing/2014/main" id="{DA20CE0B-92EC-45FD-8F68-38003D6D8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586080"/>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Tree>
    <p:extLst>
      <p:ext uri="{BB962C8B-B14F-4D97-AF65-F5344CB8AC3E}">
        <p14:creationId xmlns:p14="http://schemas.microsoft.com/office/powerpoint/2010/main" val="443362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A48589F-6ADA-418D-88FC-3343505C894A}"/>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Target variable</a:t>
            </a:r>
          </a:p>
        </p:txBody>
      </p:sp>
      <p:sp>
        <p:nvSpPr>
          <p:cNvPr id="3" name="Content Placeholder 2">
            <a:extLst>
              <a:ext uri="{FF2B5EF4-FFF2-40B4-BE49-F238E27FC236}">
                <a16:creationId xmlns:a16="http://schemas.microsoft.com/office/drawing/2014/main" id="{B8D8FBBB-0EA5-4C65-900F-CAC8D3B0688B}"/>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All the feature variables are not important to an analysis on as we are analyzing the user reviews which is in the form of text. Target the right review and make predictions around their responses is the project moto. Hence Is_Response is the target variable.</a:t>
            </a:r>
          </a:p>
        </p:txBody>
      </p:sp>
    </p:spTree>
    <p:extLst>
      <p:ext uri="{BB962C8B-B14F-4D97-AF65-F5344CB8AC3E}">
        <p14:creationId xmlns:p14="http://schemas.microsoft.com/office/powerpoint/2010/main" val="2159182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12188952"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a:extLst>
              <a:ext uri="{FF2B5EF4-FFF2-40B4-BE49-F238E27FC236}">
                <a16:creationId xmlns:a16="http://schemas.microsoft.com/office/drawing/2014/main" id="{0544A2B9-AFDC-4FA4-8F44-7503E4B08847}"/>
              </a:ext>
            </a:extLst>
          </p:cNvPr>
          <p:cNvSpPr>
            <a:spLocks noGrp="1"/>
          </p:cNvSpPr>
          <p:nvPr>
            <p:ph type="title"/>
          </p:nvPr>
        </p:nvSpPr>
        <p:spPr>
          <a:xfrm>
            <a:off x="805661" y="1401859"/>
            <a:ext cx="3510845" cy="4054282"/>
          </a:xfrm>
        </p:spPr>
        <p:txBody>
          <a:bodyPr>
            <a:normAutofit/>
          </a:bodyPr>
          <a:lstStyle/>
          <a:p>
            <a:r>
              <a:rPr lang="en-US" sz="4000" dirty="0">
                <a:solidFill>
                  <a:srgbClr val="FFFFFF"/>
                </a:solidFill>
              </a:rPr>
              <a:t>Steps to be Followed</a:t>
            </a:r>
          </a:p>
        </p:txBody>
      </p:sp>
      <p:sp>
        <p:nvSpPr>
          <p:cNvPr id="3" name="Content Placeholder 2">
            <a:extLst>
              <a:ext uri="{FF2B5EF4-FFF2-40B4-BE49-F238E27FC236}">
                <a16:creationId xmlns:a16="http://schemas.microsoft.com/office/drawing/2014/main" id="{3C5A9119-8F1B-4F57-8E50-B3718CBF723B}"/>
              </a:ext>
            </a:extLst>
          </p:cNvPr>
          <p:cNvSpPr>
            <a:spLocks noGrp="1"/>
          </p:cNvSpPr>
          <p:nvPr>
            <p:ph idx="1"/>
          </p:nvPr>
        </p:nvSpPr>
        <p:spPr>
          <a:xfrm>
            <a:off x="5257800" y="1553134"/>
            <a:ext cx="6128539" cy="3751732"/>
          </a:xfrm>
        </p:spPr>
        <p:txBody>
          <a:bodyPr anchor="ctr">
            <a:normAutofit lnSpcReduction="10000"/>
          </a:bodyPr>
          <a:lstStyle/>
          <a:p>
            <a:pPr>
              <a:buFont typeface="Wingdings" panose="05000000000000000000" pitchFamily="2" charset="2"/>
              <a:buChar char="v"/>
            </a:pPr>
            <a:r>
              <a:rPr lang="en-US" sz="2200" dirty="0">
                <a:solidFill>
                  <a:srgbClr val="FFFFFF"/>
                </a:solidFill>
              </a:rPr>
              <a:t>To Clean the data doing Exploratory Data Analysis(EDA)</a:t>
            </a:r>
          </a:p>
          <a:p>
            <a:pPr>
              <a:buFont typeface="Wingdings" panose="05000000000000000000" pitchFamily="2" charset="2"/>
              <a:buChar char="v"/>
            </a:pPr>
            <a:r>
              <a:rPr lang="en-US" sz="2200" dirty="0">
                <a:solidFill>
                  <a:srgbClr val="FFFFFF"/>
                </a:solidFill>
              </a:rPr>
              <a:t>Data Pre-Processing</a:t>
            </a:r>
          </a:p>
          <a:p>
            <a:pPr>
              <a:buFont typeface="Wingdings" panose="05000000000000000000" pitchFamily="2" charset="2"/>
              <a:buChar char="v"/>
            </a:pPr>
            <a:r>
              <a:rPr lang="en-US" sz="2200" dirty="0">
                <a:solidFill>
                  <a:srgbClr val="FFFFFF"/>
                </a:solidFill>
              </a:rPr>
              <a:t>Removing Stop words</a:t>
            </a:r>
          </a:p>
          <a:p>
            <a:pPr>
              <a:buFont typeface="Wingdings" panose="05000000000000000000" pitchFamily="2" charset="2"/>
              <a:buChar char="v"/>
            </a:pPr>
            <a:r>
              <a:rPr lang="en-US" sz="2200" dirty="0">
                <a:solidFill>
                  <a:srgbClr val="FFFFFF"/>
                </a:solidFill>
              </a:rPr>
              <a:t>Lemmatization and Stemming</a:t>
            </a:r>
          </a:p>
          <a:p>
            <a:pPr>
              <a:buFont typeface="Wingdings" panose="05000000000000000000" pitchFamily="2" charset="2"/>
              <a:buChar char="v"/>
            </a:pPr>
            <a:r>
              <a:rPr lang="en-US" sz="2200" dirty="0">
                <a:solidFill>
                  <a:srgbClr val="FFFFFF"/>
                </a:solidFill>
              </a:rPr>
              <a:t>TF-IDF Algorithm which provides the score of each word based on their occurence.More the score , more the occurrence.</a:t>
            </a:r>
          </a:p>
          <a:p>
            <a:pPr>
              <a:buFont typeface="Wingdings" panose="05000000000000000000" pitchFamily="2" charset="2"/>
              <a:buChar char="v"/>
            </a:pPr>
            <a:r>
              <a:rPr lang="en-US" sz="2200" dirty="0">
                <a:solidFill>
                  <a:srgbClr val="FFFFFF"/>
                </a:solidFill>
              </a:rPr>
              <a:t>Train the LDA Model</a:t>
            </a:r>
          </a:p>
          <a:p>
            <a:pPr>
              <a:buFont typeface="Wingdings" panose="05000000000000000000" pitchFamily="2" charset="2"/>
              <a:buChar char="v"/>
            </a:pPr>
            <a:r>
              <a:rPr lang="en-US" sz="2200" dirty="0">
                <a:solidFill>
                  <a:srgbClr val="FFFFFF"/>
                </a:solidFill>
              </a:rPr>
              <a:t>Sentiment Analysis</a:t>
            </a:r>
          </a:p>
        </p:txBody>
      </p:sp>
      <p:sp>
        <p:nvSpPr>
          <p:cNvPr id="14"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8597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60AFCF5-51BC-4477-9CE2-E2B2C6D03E7A}"/>
              </a:ext>
            </a:extLst>
          </p:cNvPr>
          <p:cNvSpPr>
            <a:spLocks noGrp="1"/>
          </p:cNvSpPr>
          <p:nvPr>
            <p:ph type="title"/>
          </p:nvPr>
        </p:nvSpPr>
        <p:spPr>
          <a:xfrm>
            <a:off x="640079" y="2053641"/>
            <a:ext cx="3669161" cy="2760098"/>
          </a:xfrm>
        </p:spPr>
        <p:txBody>
          <a:bodyPr>
            <a:normAutofit/>
          </a:bodyPr>
          <a:lstStyle/>
          <a:p>
            <a:r>
              <a:rPr lang="en-US" sz="3600" dirty="0">
                <a:solidFill>
                  <a:srgbClr val="FFFFFF"/>
                </a:solidFill>
              </a:rPr>
              <a:t>DATA WRANGLING</a:t>
            </a:r>
          </a:p>
        </p:txBody>
      </p:sp>
      <p:sp>
        <p:nvSpPr>
          <p:cNvPr id="3" name="Content Placeholder 2">
            <a:extLst>
              <a:ext uri="{FF2B5EF4-FFF2-40B4-BE49-F238E27FC236}">
                <a16:creationId xmlns:a16="http://schemas.microsoft.com/office/drawing/2014/main" id="{6C08FAC9-5D4F-4693-8081-46F1D6FFFA40}"/>
              </a:ext>
            </a:extLst>
          </p:cNvPr>
          <p:cNvSpPr>
            <a:spLocks noGrp="1"/>
          </p:cNvSpPr>
          <p:nvPr>
            <p:ph idx="1"/>
          </p:nvPr>
        </p:nvSpPr>
        <p:spPr>
          <a:xfrm>
            <a:off x="6090574" y="801866"/>
            <a:ext cx="5306084" cy="5230634"/>
          </a:xfrm>
        </p:spPr>
        <p:txBody>
          <a:bodyPr anchor="ctr">
            <a:normAutofit/>
          </a:bodyPr>
          <a:lstStyle/>
          <a:p>
            <a:r>
              <a:rPr lang="en-US" sz="2000" dirty="0">
                <a:solidFill>
                  <a:srgbClr val="000000"/>
                </a:solidFill>
              </a:rPr>
              <a:t>The Original Dataset is written into a file called train.csv, which is being used to do data analysis. My dataset is composed of text data. This task will be managed by using various Python Libraries.</a:t>
            </a:r>
          </a:p>
          <a:p>
            <a:r>
              <a:rPr lang="en-US" sz="2000" dirty="0">
                <a:solidFill>
                  <a:srgbClr val="000000"/>
                </a:solidFill>
              </a:rPr>
              <a:t>Most important task is to load the datafile into a data frame and we can identify the number of data it has using df.head().</a:t>
            </a:r>
          </a:p>
          <a:p>
            <a:r>
              <a:rPr lang="en-US" sz="2000" b="1" dirty="0"/>
              <a:t>Is_Response </a:t>
            </a:r>
            <a:r>
              <a:rPr lang="en-US" sz="2000" dirty="0"/>
              <a:t>column will be our target variable , analyzing which we will get to the know the response. And whether a review is a positive or negative.</a:t>
            </a:r>
          </a:p>
          <a:p>
            <a:r>
              <a:rPr lang="en-US" sz="2000" dirty="0">
                <a:solidFill>
                  <a:srgbClr val="000000"/>
                </a:solidFill>
              </a:rPr>
              <a:t>Cleaning the dataset if it has any null value as they should be avoided in order to have a clean dataset.</a:t>
            </a:r>
          </a:p>
        </p:txBody>
      </p:sp>
    </p:spTree>
    <p:extLst>
      <p:ext uri="{BB962C8B-B14F-4D97-AF65-F5344CB8AC3E}">
        <p14:creationId xmlns:p14="http://schemas.microsoft.com/office/powerpoint/2010/main" val="2052336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6012E2-2E5E-4208-B59C-DA4FC44DC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35" y="0"/>
            <a:ext cx="12220634"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05F94A0D-DB2E-4487-BA31-9105C14D95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636" y="0"/>
            <a:ext cx="12220636" cy="6858000"/>
          </a:xfrm>
          <a:prstGeom prst="rect">
            <a:avLst/>
          </a:prstGeom>
        </p:spPr>
      </p:pic>
      <p:sp>
        <p:nvSpPr>
          <p:cNvPr id="2" name="Title 1">
            <a:extLst>
              <a:ext uri="{FF2B5EF4-FFF2-40B4-BE49-F238E27FC236}">
                <a16:creationId xmlns:a16="http://schemas.microsoft.com/office/drawing/2014/main" id="{57F66D5A-BB4D-4AE9-A2C5-7CE63C964BF0}"/>
              </a:ext>
            </a:extLst>
          </p:cNvPr>
          <p:cNvSpPr>
            <a:spLocks noGrp="1"/>
          </p:cNvSpPr>
          <p:nvPr>
            <p:ph type="title"/>
          </p:nvPr>
        </p:nvSpPr>
        <p:spPr>
          <a:xfrm>
            <a:off x="-28637" y="1055077"/>
            <a:ext cx="4994031" cy="4226786"/>
          </a:xfrm>
        </p:spPr>
        <p:txBody>
          <a:bodyPr vert="horz" lIns="91440" tIns="45720" rIns="91440" bIns="45720" rtlCol="0" anchor="t">
            <a:normAutofit/>
          </a:bodyPr>
          <a:lstStyle/>
          <a:p>
            <a:pPr algn="ctr"/>
            <a:r>
              <a:rPr lang="en-US" sz="2800" kern="1200" dirty="0">
                <a:solidFill>
                  <a:srgbClr val="FFFFFF"/>
                </a:solidFill>
                <a:latin typeface="+mj-lt"/>
                <a:ea typeface="+mj-ea"/>
                <a:cs typeface="+mj-cs"/>
              </a:rPr>
              <a:t>Happy Vs Unhappy</a:t>
            </a:r>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 Customers</a:t>
            </a:r>
            <a:br>
              <a:rPr lang="en-US" kern="1200" dirty="0">
                <a:solidFill>
                  <a:srgbClr val="FFFFFF"/>
                </a:solidFill>
                <a:latin typeface="+mj-lt"/>
                <a:ea typeface="+mj-ea"/>
                <a:cs typeface="+mj-cs"/>
              </a:rPr>
            </a:br>
            <a:br>
              <a:rPr lang="en-US" kern="1200" dirty="0">
                <a:solidFill>
                  <a:srgbClr val="FFFFFF"/>
                </a:solidFill>
                <a:latin typeface="+mj-lt"/>
                <a:ea typeface="+mj-ea"/>
                <a:cs typeface="+mj-cs"/>
              </a:rPr>
            </a:br>
            <a:r>
              <a:rPr lang="en-US" sz="2800" kern="1200" dirty="0">
                <a:solidFill>
                  <a:srgbClr val="FFFFFF"/>
                </a:solidFill>
                <a:latin typeface="+mj-lt"/>
                <a:ea typeface="+mj-ea"/>
                <a:cs typeface="+mj-cs"/>
              </a:rPr>
              <a:t>It is clear than most customers are happy by looking at the count</a:t>
            </a:r>
          </a:p>
        </p:txBody>
      </p:sp>
      <p:pic>
        <p:nvPicPr>
          <p:cNvPr id="7" name="Graphic 6" descr="Angel Face Outline">
            <a:extLst>
              <a:ext uri="{FF2B5EF4-FFF2-40B4-BE49-F238E27FC236}">
                <a16:creationId xmlns:a16="http://schemas.microsoft.com/office/drawing/2014/main" id="{44F6B983-2859-4BD7-8336-AC42BCC316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66411" y="0"/>
            <a:ext cx="5031847" cy="5031847"/>
          </a:xfrm>
          <a:prstGeom prst="rect">
            <a:avLst/>
          </a:prstGeom>
        </p:spPr>
      </p:pic>
      <p:pic>
        <p:nvPicPr>
          <p:cNvPr id="4" name="Picture 3">
            <a:extLst>
              <a:ext uri="{FF2B5EF4-FFF2-40B4-BE49-F238E27FC236}">
                <a16:creationId xmlns:a16="http://schemas.microsoft.com/office/drawing/2014/main" id="{A9779455-AC75-4629-983A-7A18B9530CC0}"/>
              </a:ext>
            </a:extLst>
          </p:cNvPr>
          <p:cNvPicPr>
            <a:picLocks noChangeAspect="1"/>
          </p:cNvPicPr>
          <p:nvPr/>
        </p:nvPicPr>
        <p:blipFill>
          <a:blip r:embed="rId5"/>
          <a:stretch>
            <a:fillRect/>
          </a:stretch>
        </p:blipFill>
        <p:spPr>
          <a:xfrm>
            <a:off x="7197969" y="3906079"/>
            <a:ext cx="4994031" cy="3258005"/>
          </a:xfrm>
          <a:prstGeom prst="rect">
            <a:avLst/>
          </a:prstGeom>
        </p:spPr>
      </p:pic>
    </p:spTree>
    <p:extLst>
      <p:ext uri="{BB962C8B-B14F-4D97-AF65-F5344CB8AC3E}">
        <p14:creationId xmlns:p14="http://schemas.microsoft.com/office/powerpoint/2010/main" val="922604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6012E2-2E5E-4208-B59C-DA4FC44DC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35" y="0"/>
            <a:ext cx="12220634"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05F94A0D-DB2E-4487-BA31-9105C14D95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636" y="0"/>
            <a:ext cx="12220636" cy="6858000"/>
          </a:xfrm>
          <a:prstGeom prst="rect">
            <a:avLst/>
          </a:prstGeom>
        </p:spPr>
      </p:pic>
      <p:sp>
        <p:nvSpPr>
          <p:cNvPr id="2" name="Title 1">
            <a:extLst>
              <a:ext uri="{FF2B5EF4-FFF2-40B4-BE49-F238E27FC236}">
                <a16:creationId xmlns:a16="http://schemas.microsoft.com/office/drawing/2014/main" id="{01AD11D5-7B94-486A-A2CE-48D7779F5E05}"/>
              </a:ext>
            </a:extLst>
          </p:cNvPr>
          <p:cNvSpPr>
            <a:spLocks noGrp="1"/>
          </p:cNvSpPr>
          <p:nvPr>
            <p:ph type="title"/>
          </p:nvPr>
        </p:nvSpPr>
        <p:spPr>
          <a:xfrm>
            <a:off x="-28637" y="908504"/>
            <a:ext cx="4412747" cy="4373359"/>
          </a:xfrm>
        </p:spPr>
        <p:txBody>
          <a:bodyPr vert="horz" lIns="91440" tIns="45720" rIns="91440" bIns="45720" rtlCol="0" anchor="t">
            <a:normAutofit/>
          </a:bodyPr>
          <a:lstStyle/>
          <a:p>
            <a:pPr algn="ctr"/>
            <a:r>
              <a:rPr lang="en-US" sz="3100" kern="1200" dirty="0">
                <a:solidFill>
                  <a:srgbClr val="FFFFFF"/>
                </a:solidFill>
                <a:latin typeface="+mj-lt"/>
                <a:ea typeface="+mj-ea"/>
                <a:cs typeface="+mj-cs"/>
              </a:rPr>
              <a:t>Text Cleaning</a:t>
            </a:r>
            <a:br>
              <a:rPr lang="en-US" kern="1200" dirty="0">
                <a:solidFill>
                  <a:srgbClr val="FFFFFF"/>
                </a:solidFill>
                <a:latin typeface="+mj-lt"/>
                <a:ea typeface="+mj-ea"/>
                <a:cs typeface="+mj-cs"/>
              </a:rPr>
            </a:br>
            <a:br>
              <a:rPr lang="en-US" kern="1200" dirty="0">
                <a:solidFill>
                  <a:srgbClr val="FFFFFF"/>
                </a:solidFill>
                <a:latin typeface="+mj-lt"/>
                <a:ea typeface="+mj-ea"/>
                <a:cs typeface="+mj-cs"/>
              </a:rPr>
            </a:br>
            <a:r>
              <a:rPr lang="en-US" sz="2200" kern="1200" dirty="0">
                <a:solidFill>
                  <a:srgbClr val="FFFFFF"/>
                </a:solidFill>
                <a:latin typeface="+mj-lt"/>
                <a:ea typeface="+mj-ea"/>
                <a:cs typeface="+mj-cs"/>
              </a:rPr>
              <a:t>Is_Response has many unwanted texts Which needs to be cleaned up to have a proper understanding about the user’s opinion</a:t>
            </a:r>
          </a:p>
        </p:txBody>
      </p:sp>
      <p:pic>
        <p:nvPicPr>
          <p:cNvPr id="7" name="Graphic 6" descr="Mop and bucket">
            <a:extLst>
              <a:ext uri="{FF2B5EF4-FFF2-40B4-BE49-F238E27FC236}">
                <a16:creationId xmlns:a16="http://schemas.microsoft.com/office/drawing/2014/main" id="{DB37EEEB-0AD7-43F6-B2EA-B7A7A1E24C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70721" y="908504"/>
            <a:ext cx="5031847" cy="5031847"/>
          </a:xfrm>
          <a:prstGeom prst="rect">
            <a:avLst/>
          </a:prstGeom>
        </p:spPr>
      </p:pic>
    </p:spTree>
    <p:extLst>
      <p:ext uri="{BB962C8B-B14F-4D97-AF65-F5344CB8AC3E}">
        <p14:creationId xmlns:p14="http://schemas.microsoft.com/office/powerpoint/2010/main" val="2815544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12188952"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3" name="Content Placeholder 2">
            <a:extLst>
              <a:ext uri="{FF2B5EF4-FFF2-40B4-BE49-F238E27FC236}">
                <a16:creationId xmlns:a16="http://schemas.microsoft.com/office/drawing/2014/main" id="{F3BB113D-180A-43A1-BF9E-B16E981F32BA}"/>
              </a:ext>
            </a:extLst>
          </p:cNvPr>
          <p:cNvSpPr>
            <a:spLocks noGrp="1"/>
          </p:cNvSpPr>
          <p:nvPr>
            <p:ph idx="1"/>
          </p:nvPr>
        </p:nvSpPr>
        <p:spPr>
          <a:xfrm>
            <a:off x="1125416" y="970671"/>
            <a:ext cx="10260924" cy="4334195"/>
          </a:xfrm>
        </p:spPr>
        <p:txBody>
          <a:bodyPr anchor="ctr">
            <a:normAutofit/>
          </a:bodyPr>
          <a:lstStyle/>
          <a:p>
            <a:r>
              <a:rPr lang="en-US" sz="2000" dirty="0">
                <a:solidFill>
                  <a:srgbClr val="FFFFFF"/>
                </a:solidFill>
              </a:rPr>
              <a:t>As and when we proceed with  the text cleaning, we get more cleaner texts which makes more sense now.</a:t>
            </a:r>
          </a:p>
          <a:p>
            <a:endParaRPr lang="en-US" sz="2000" dirty="0">
              <a:solidFill>
                <a:srgbClr val="FFFFFF"/>
              </a:solidFill>
            </a:endParaRPr>
          </a:p>
          <a:p>
            <a:r>
              <a:rPr lang="en-US" sz="2000" dirty="0">
                <a:solidFill>
                  <a:srgbClr val="FFFFFF"/>
                </a:solidFill>
              </a:rPr>
              <a:t>Next level of cleaning will have stop words removal</a:t>
            </a:r>
          </a:p>
          <a:p>
            <a:r>
              <a:rPr lang="en-US" sz="2000" dirty="0">
                <a:solidFill>
                  <a:srgbClr val="FFFFFF"/>
                </a:solidFill>
              </a:rPr>
              <a:t>Data Pre-processing</a:t>
            </a:r>
          </a:p>
          <a:p>
            <a:r>
              <a:rPr lang="en-US" sz="2000" dirty="0">
                <a:solidFill>
                  <a:srgbClr val="FFFFFF"/>
                </a:solidFill>
              </a:rPr>
              <a:t>We will perform the following steps: Tokenization: Split the text into sentences and the sentences into words. Lowercase the words and remove punctuation. Words that have fewer than 3 characters are removed. All stop words are removed.</a:t>
            </a:r>
          </a:p>
          <a:p>
            <a:r>
              <a:rPr lang="en-US" sz="2000" dirty="0">
                <a:solidFill>
                  <a:srgbClr val="FFFFFF"/>
                </a:solidFill>
              </a:rPr>
              <a:t>Words are lemmatized — words in third person are changed to first person and verbs in past and future tenses are changed into present.</a:t>
            </a:r>
          </a:p>
          <a:p>
            <a:r>
              <a:rPr lang="en-US" sz="2000" dirty="0">
                <a:solidFill>
                  <a:srgbClr val="FFFFFF"/>
                </a:solidFill>
              </a:rPr>
              <a:t>Words are stemmed — words are reduced to their root form and can easily be identified about the user’ review.</a:t>
            </a:r>
          </a:p>
          <a:p>
            <a:endParaRPr lang="en-US" sz="1500" dirty="0">
              <a:solidFill>
                <a:srgbClr val="FFFFFF"/>
              </a:solidFill>
            </a:endParaRPr>
          </a:p>
        </p:txBody>
      </p:sp>
      <p:sp>
        <p:nvSpPr>
          <p:cNvPr id="14"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2642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907</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Review –Text Analysis</vt:lpstr>
      <vt:lpstr>INTRODUCTION</vt:lpstr>
      <vt:lpstr>The data will be acquired from Kaggle(https://www.Kaggle.com/ and will contain 38932 rows and 5 columns which is considered as the feature variable. Feature variables will be as below: User_Id Description Browser_used Device_used Is_Response  </vt:lpstr>
      <vt:lpstr>Target variable</vt:lpstr>
      <vt:lpstr>Steps to be Followed</vt:lpstr>
      <vt:lpstr>DATA WRANGLING</vt:lpstr>
      <vt:lpstr>Happy Vs Unhappy  Customers  It is clear than most customers are happy by looking at the count</vt:lpstr>
      <vt:lpstr>Text Cleaning  Is_Response has many unwanted texts Which needs to be cleaned up to have a proper understanding about the user’s opinion</vt:lpstr>
      <vt:lpstr>PowerPoint Presentation</vt:lpstr>
      <vt:lpstr>PowerPoint Presentation</vt:lpstr>
      <vt:lpstr>LDA- Topic Modelling</vt:lpstr>
      <vt:lpstr>Sentiment Analysis using TextBlob  Text Blob is a python library for Natural Language Processing (NLP). Text Blob actively used Natural Language Toolkit (NLTK) to achieve its tasks. NLTK is a library which gives an easy access to a lot of lexical resources and allows users to work with categorization, classification and many other tasks. Text Blob is a simple library which supports complex analysis and operations on textual data.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–Text Analysis</dc:title>
  <dc:creator>Anjani Kumari</dc:creator>
  <cp:lastModifiedBy>Anjani Kumari</cp:lastModifiedBy>
  <cp:revision>13</cp:revision>
  <dcterms:created xsi:type="dcterms:W3CDTF">2021-04-11T09:00:17Z</dcterms:created>
  <dcterms:modified xsi:type="dcterms:W3CDTF">2021-04-11T10:17:28Z</dcterms:modified>
</cp:coreProperties>
</file>