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8FAF9-284E-42CD-9943-C5A975018423}" v="17" dt="2025-05-15T15:30:13.6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ECCBEF5-7CCD-4782-96A3-723060E58095}" type="datetimeFigureOut">
              <a:rPr lang="en-IN" smtClean="0"/>
              <a:t>15-05-2025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9AF915-8C5C-4948-A538-17C4681056A9}" type="slidenum">
              <a:rPr lang="en-IN" smtClean="0"/>
              <a:t>‹#›</a:t>
            </a:fld>
            <a:endParaRPr lang="en-IN"/>
          </a:p>
        </p:txBody>
      </p:sp>
    </p:spTree>
    <p:extLst>
      <p:ext uri="{BB962C8B-B14F-4D97-AF65-F5344CB8AC3E}">
        <p14:creationId xmlns:p14="http://schemas.microsoft.com/office/powerpoint/2010/main" val="359220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AF915-8C5C-4948-A538-17C4681056A9}" type="slidenum">
              <a:rPr lang="en-IN" smtClean="0"/>
              <a:t>1</a:t>
            </a:fld>
            <a:endParaRPr lang="en-IN"/>
          </a:p>
        </p:txBody>
      </p:sp>
    </p:spTree>
    <p:extLst>
      <p:ext uri="{BB962C8B-B14F-4D97-AF65-F5344CB8AC3E}">
        <p14:creationId xmlns:p14="http://schemas.microsoft.com/office/powerpoint/2010/main" val="134505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716" y="6251446"/>
            <a:ext cx="12178665" cy="585470"/>
          </a:xfrm>
          <a:custGeom>
            <a:avLst/>
            <a:gdLst/>
            <a:ahLst/>
            <a:cxnLst/>
            <a:rect l="l" t="t" r="r" b="b"/>
            <a:pathLst>
              <a:path w="12178665" h="585470">
                <a:moveTo>
                  <a:pt x="0" y="585216"/>
                </a:moveTo>
                <a:lnTo>
                  <a:pt x="12178283" y="585216"/>
                </a:lnTo>
                <a:lnTo>
                  <a:pt x="12178284" y="0"/>
                </a:lnTo>
                <a:lnTo>
                  <a:pt x="0" y="0"/>
                </a:lnTo>
                <a:lnTo>
                  <a:pt x="0" y="585216"/>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3795E93-10F5-C5D8-534B-EE24B50B6558}"/>
              </a:ext>
            </a:extLst>
          </p:cNvPr>
          <p:cNvSpPr/>
          <p:nvPr/>
        </p:nvSpPr>
        <p:spPr>
          <a:xfrm>
            <a:off x="58272" y="3181510"/>
            <a:ext cx="4185769" cy="1364264"/>
          </a:xfrm>
          <a:prstGeom prst="rect">
            <a:avLst/>
          </a:prstGeom>
          <a:solidFill>
            <a:srgbClr val="ECECEC"/>
          </a:solidFill>
          <a:ln>
            <a:no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wrap="square" rtlCol="0" anchor="ctr"/>
          <a:lstStyle/>
          <a:p>
            <a:pPr algn="ctr"/>
            <a:endParaRPr lang="en-IN"/>
          </a:p>
        </p:txBody>
      </p:sp>
      <p:sp>
        <p:nvSpPr>
          <p:cNvPr id="2" name="object 2"/>
          <p:cNvSpPr txBox="1"/>
          <p:nvPr/>
        </p:nvSpPr>
        <p:spPr>
          <a:xfrm>
            <a:off x="33691" y="6289119"/>
            <a:ext cx="12101920" cy="513026"/>
          </a:xfrm>
          <a:prstGeom prst="rect">
            <a:avLst/>
          </a:prstGeom>
        </p:spPr>
        <p:txBody>
          <a:bodyPr vert="horz" wrap="square" lIns="0" tIns="10795" rIns="0" bIns="0" rtlCol="0">
            <a:spAutoFit/>
          </a:bodyPr>
          <a:lstStyle/>
          <a:p>
            <a:pPr marL="12700" marR="5080" indent="190500" algn="ctr">
              <a:lnSpc>
                <a:spcPct val="100600"/>
              </a:lnSpc>
              <a:spcBef>
                <a:spcPts val="85"/>
              </a:spcBef>
              <a:tabLst>
                <a:tab pos="3510279" algn="l"/>
              </a:tabLst>
            </a:pPr>
            <a:r>
              <a:rPr lang="en-IN" sz="1600" b="1" dirty="0">
                <a:solidFill>
                  <a:srgbClr val="FFFFFF"/>
                </a:solidFill>
                <a:latin typeface="Calibri"/>
                <a:cs typeface="Calibri"/>
              </a:rPr>
              <a:t>                      </a:t>
            </a:r>
            <a:r>
              <a:rPr lang="en-US" sz="1600" b="1" dirty="0">
                <a:solidFill>
                  <a:srgbClr val="FFFFFF"/>
                </a:solidFill>
                <a:latin typeface="Calibri"/>
                <a:cs typeface="Calibri"/>
              </a:rPr>
              <a:t>Inventors</a:t>
            </a:r>
            <a:r>
              <a:rPr sz="1600" b="1" dirty="0">
                <a:solidFill>
                  <a:srgbClr val="FFFFFF"/>
                </a:solidFill>
                <a:latin typeface="Calibri"/>
                <a:cs typeface="Calibri"/>
              </a:rPr>
              <a:t>:</a:t>
            </a:r>
            <a:r>
              <a:rPr sz="1600" b="1" spc="-40" dirty="0">
                <a:solidFill>
                  <a:srgbClr val="FFFFFF"/>
                </a:solidFill>
                <a:latin typeface="Calibri"/>
                <a:cs typeface="Calibri"/>
              </a:rPr>
              <a:t> </a:t>
            </a:r>
            <a:r>
              <a:rPr lang="en-US" sz="1600" b="1" spc="-40" dirty="0">
                <a:solidFill>
                  <a:srgbClr val="FFFFFF"/>
                </a:solidFill>
                <a:latin typeface="Calibri"/>
                <a:cs typeface="Calibri"/>
              </a:rPr>
              <a:t>Ms. </a:t>
            </a:r>
            <a:r>
              <a:rPr lang="en-IN" sz="1600" b="1" spc="-40" dirty="0">
                <a:solidFill>
                  <a:srgbClr val="FFFFFF"/>
                </a:solidFill>
                <a:latin typeface="Calibri"/>
                <a:cs typeface="Calibri"/>
              </a:rPr>
              <a:t>Anjani Uttarkar</a:t>
            </a:r>
            <a:r>
              <a:rPr lang="en-IN" sz="1600" b="1" spc="-30" dirty="0">
                <a:solidFill>
                  <a:srgbClr val="FFFFFF"/>
                </a:solidFill>
                <a:latin typeface="Calibri"/>
                <a:cs typeface="Calibri"/>
              </a:rPr>
              <a:t> |Ms.  </a:t>
            </a:r>
            <a:r>
              <a:rPr lang="en-IN" sz="1600" b="1" spc="-30" dirty="0" err="1">
                <a:solidFill>
                  <a:srgbClr val="FFFFFF"/>
                </a:solidFill>
                <a:latin typeface="Calibri"/>
                <a:cs typeface="Calibri"/>
              </a:rPr>
              <a:t>Sumanashri</a:t>
            </a:r>
            <a:r>
              <a:rPr lang="en-IN" sz="1600" b="1" spc="-30" dirty="0">
                <a:solidFill>
                  <a:srgbClr val="FFFFFF"/>
                </a:solidFill>
                <a:latin typeface="Calibri"/>
                <a:cs typeface="Calibri"/>
              </a:rPr>
              <a:t> Kota</a:t>
            </a:r>
            <a:r>
              <a:rPr lang="en-IN" sz="1600" b="1" dirty="0">
                <a:solidFill>
                  <a:srgbClr val="FFFFFF"/>
                </a:solidFill>
                <a:latin typeface="Calibri"/>
                <a:cs typeface="Calibri"/>
              </a:rPr>
              <a:t> | </a:t>
            </a:r>
            <a:r>
              <a:rPr lang="en-IN" sz="1600" b="1" dirty="0" err="1">
                <a:solidFill>
                  <a:srgbClr val="FFFFFF"/>
                </a:solidFill>
                <a:latin typeface="Calibri"/>
                <a:cs typeface="Calibri"/>
              </a:rPr>
              <a:t>Ms.Manaswini</a:t>
            </a:r>
            <a:r>
              <a:rPr lang="en-IN" sz="1600" b="1" dirty="0">
                <a:solidFill>
                  <a:srgbClr val="FFFFFF"/>
                </a:solidFill>
                <a:latin typeface="Calibri"/>
                <a:cs typeface="Calibri"/>
              </a:rPr>
              <a:t> Reddy</a:t>
            </a:r>
            <a:endParaRPr lang="en-US" sz="1600" b="1" spc="-20" dirty="0">
              <a:solidFill>
                <a:srgbClr val="FFFFFF"/>
              </a:solidFill>
              <a:latin typeface="Calibri"/>
              <a:cs typeface="Calibri"/>
            </a:endParaRPr>
          </a:p>
          <a:p>
            <a:pPr marL="12700" marR="5080" indent="190500" algn="ctr">
              <a:lnSpc>
                <a:spcPct val="100600"/>
              </a:lnSpc>
              <a:spcBef>
                <a:spcPts val="85"/>
              </a:spcBef>
              <a:tabLst>
                <a:tab pos="3510279" algn="l"/>
              </a:tabLst>
            </a:pPr>
            <a:r>
              <a:rPr lang="en-US" sz="1600" b="1" spc="-20" dirty="0">
                <a:solidFill>
                  <a:srgbClr val="FFFFFF"/>
                </a:solidFill>
                <a:latin typeface="Calibri"/>
                <a:cs typeface="Calibri"/>
              </a:rPr>
              <a:t>                     Faculty </a:t>
            </a:r>
            <a:r>
              <a:rPr lang="en-US" sz="1600" b="1" dirty="0">
                <a:solidFill>
                  <a:srgbClr val="FFFFFF"/>
                </a:solidFill>
                <a:latin typeface="Calibri"/>
                <a:cs typeface="Calibri"/>
              </a:rPr>
              <a:t>Mentor</a:t>
            </a:r>
            <a:r>
              <a:rPr lang="en-US" sz="1600" b="1" spc="-15" dirty="0">
                <a:solidFill>
                  <a:srgbClr val="FFFFFF"/>
                </a:solidFill>
                <a:latin typeface="Calibri"/>
                <a:cs typeface="Calibri"/>
              </a:rPr>
              <a:t> </a:t>
            </a:r>
            <a:r>
              <a:rPr lang="en-US" sz="1600" b="1" dirty="0">
                <a:solidFill>
                  <a:srgbClr val="FFFFFF"/>
                </a:solidFill>
                <a:latin typeface="Calibri"/>
                <a:cs typeface="Calibri"/>
              </a:rPr>
              <a:t>:</a:t>
            </a:r>
            <a:r>
              <a:rPr lang="en-US" sz="1600" b="1" spc="-35" dirty="0">
                <a:solidFill>
                  <a:srgbClr val="FFFFFF"/>
                </a:solidFill>
                <a:latin typeface="Calibri"/>
                <a:cs typeface="Calibri"/>
              </a:rPr>
              <a:t> </a:t>
            </a:r>
            <a:r>
              <a:rPr lang="en-US" sz="1600" b="1" spc="-10" dirty="0">
                <a:solidFill>
                  <a:srgbClr val="FFFFFF"/>
                </a:solidFill>
                <a:latin typeface="Calibri"/>
                <a:cs typeface="Calibri"/>
              </a:rPr>
              <a:t>Asst prof. V Manya Email Id: manya.v@bvrithyderabad.edu.in </a:t>
            </a:r>
            <a:endParaRPr lang="en-US" sz="1600" dirty="0">
              <a:latin typeface="Calibri"/>
              <a:cs typeface="Calibri"/>
            </a:endParaRPr>
          </a:p>
        </p:txBody>
      </p:sp>
      <p:grpSp>
        <p:nvGrpSpPr>
          <p:cNvPr id="3" name="object 3"/>
          <p:cNvGrpSpPr/>
          <p:nvPr/>
        </p:nvGrpSpPr>
        <p:grpSpPr>
          <a:xfrm>
            <a:off x="1168810" y="920396"/>
            <a:ext cx="9562468" cy="455853"/>
            <a:chOff x="1399032" y="1240847"/>
            <a:chExt cx="9316565" cy="662186"/>
          </a:xfrm>
        </p:grpSpPr>
        <p:sp>
          <p:nvSpPr>
            <p:cNvPr id="4" name="object 4"/>
            <p:cNvSpPr/>
            <p:nvPr/>
          </p:nvSpPr>
          <p:spPr>
            <a:xfrm>
              <a:off x="1464917" y="1355662"/>
              <a:ext cx="9250680" cy="547371"/>
            </a:xfrm>
            <a:custGeom>
              <a:avLst/>
              <a:gdLst/>
              <a:ahLst/>
              <a:cxnLst/>
              <a:rect l="l" t="t" r="r" b="b"/>
              <a:pathLst>
                <a:path w="9250680" h="547369">
                  <a:moveTo>
                    <a:pt x="9159494" y="0"/>
                  </a:moveTo>
                  <a:lnTo>
                    <a:pt x="91186" y="0"/>
                  </a:lnTo>
                  <a:lnTo>
                    <a:pt x="55667" y="7157"/>
                  </a:lnTo>
                  <a:lnTo>
                    <a:pt x="26685" y="26685"/>
                  </a:lnTo>
                  <a:lnTo>
                    <a:pt x="7157" y="55667"/>
                  </a:lnTo>
                  <a:lnTo>
                    <a:pt x="0" y="91186"/>
                  </a:lnTo>
                  <a:lnTo>
                    <a:pt x="0" y="455929"/>
                  </a:lnTo>
                  <a:lnTo>
                    <a:pt x="7157" y="491448"/>
                  </a:lnTo>
                  <a:lnTo>
                    <a:pt x="26685" y="520430"/>
                  </a:lnTo>
                  <a:lnTo>
                    <a:pt x="55667" y="539958"/>
                  </a:lnTo>
                  <a:lnTo>
                    <a:pt x="91186" y="547115"/>
                  </a:lnTo>
                  <a:lnTo>
                    <a:pt x="9159494" y="547115"/>
                  </a:lnTo>
                  <a:lnTo>
                    <a:pt x="9195012" y="539958"/>
                  </a:lnTo>
                  <a:lnTo>
                    <a:pt x="9223994" y="520430"/>
                  </a:lnTo>
                  <a:lnTo>
                    <a:pt x="9243522" y="491448"/>
                  </a:lnTo>
                  <a:lnTo>
                    <a:pt x="9250680" y="455929"/>
                  </a:lnTo>
                  <a:lnTo>
                    <a:pt x="9250680" y="91186"/>
                  </a:lnTo>
                  <a:lnTo>
                    <a:pt x="9243522" y="55667"/>
                  </a:lnTo>
                  <a:lnTo>
                    <a:pt x="9223994" y="26685"/>
                  </a:lnTo>
                  <a:lnTo>
                    <a:pt x="9195012" y="7157"/>
                  </a:lnTo>
                  <a:lnTo>
                    <a:pt x="9159494" y="0"/>
                  </a:lnTo>
                  <a:close/>
                </a:path>
              </a:pathLst>
            </a:custGeom>
            <a:solidFill>
              <a:srgbClr val="2E5395"/>
            </a:solidFill>
          </p:spPr>
          <p:txBody>
            <a:bodyPr wrap="square" lIns="0" tIns="0" rIns="0" bIns="0" rtlCol="0"/>
            <a:lstStyle/>
            <a:p>
              <a:endParaRPr dirty="0"/>
            </a:p>
          </p:txBody>
        </p:sp>
        <p:sp>
          <p:nvSpPr>
            <p:cNvPr id="5" name="object 5"/>
            <p:cNvSpPr/>
            <p:nvPr/>
          </p:nvSpPr>
          <p:spPr>
            <a:xfrm>
              <a:off x="1399032" y="1240847"/>
              <a:ext cx="9250680" cy="547369"/>
            </a:xfrm>
            <a:custGeom>
              <a:avLst/>
              <a:gdLst/>
              <a:ahLst/>
              <a:cxnLst/>
              <a:rect l="l" t="t" r="r" b="b"/>
              <a:pathLst>
                <a:path w="9250680" h="547369">
                  <a:moveTo>
                    <a:pt x="0" y="91186"/>
                  </a:moveTo>
                  <a:lnTo>
                    <a:pt x="7157" y="55667"/>
                  </a:lnTo>
                  <a:lnTo>
                    <a:pt x="26685" y="26685"/>
                  </a:lnTo>
                  <a:lnTo>
                    <a:pt x="55667" y="7157"/>
                  </a:lnTo>
                  <a:lnTo>
                    <a:pt x="91186" y="0"/>
                  </a:lnTo>
                  <a:lnTo>
                    <a:pt x="9159494" y="0"/>
                  </a:lnTo>
                  <a:lnTo>
                    <a:pt x="9195012" y="7157"/>
                  </a:lnTo>
                  <a:lnTo>
                    <a:pt x="9223994" y="26685"/>
                  </a:lnTo>
                  <a:lnTo>
                    <a:pt x="9243522" y="55667"/>
                  </a:lnTo>
                  <a:lnTo>
                    <a:pt x="9250680" y="91186"/>
                  </a:lnTo>
                  <a:lnTo>
                    <a:pt x="9250680" y="455929"/>
                  </a:lnTo>
                  <a:lnTo>
                    <a:pt x="9243522" y="491448"/>
                  </a:lnTo>
                  <a:lnTo>
                    <a:pt x="9223994" y="520430"/>
                  </a:lnTo>
                  <a:lnTo>
                    <a:pt x="9195012" y="539958"/>
                  </a:lnTo>
                  <a:lnTo>
                    <a:pt x="9159494" y="547115"/>
                  </a:lnTo>
                  <a:lnTo>
                    <a:pt x="91186" y="547115"/>
                  </a:lnTo>
                  <a:lnTo>
                    <a:pt x="55667" y="539958"/>
                  </a:lnTo>
                  <a:lnTo>
                    <a:pt x="26685" y="520430"/>
                  </a:lnTo>
                  <a:lnTo>
                    <a:pt x="7157" y="491448"/>
                  </a:lnTo>
                  <a:lnTo>
                    <a:pt x="0" y="455929"/>
                  </a:lnTo>
                  <a:lnTo>
                    <a:pt x="0" y="91186"/>
                  </a:lnTo>
                  <a:close/>
                </a:path>
              </a:pathLst>
            </a:custGeom>
            <a:ln w="12700">
              <a:solidFill>
                <a:srgbClr val="30528F"/>
              </a:solidFill>
            </a:ln>
          </p:spPr>
          <p:txBody>
            <a:bodyPr wrap="square" lIns="0" tIns="0" rIns="0" bIns="0" rtlCol="0"/>
            <a:lstStyle/>
            <a:p>
              <a:endParaRPr/>
            </a:p>
          </p:txBody>
        </p:sp>
      </p:grpSp>
      <p:sp>
        <p:nvSpPr>
          <p:cNvPr id="6" name="object 6"/>
          <p:cNvSpPr txBox="1"/>
          <p:nvPr/>
        </p:nvSpPr>
        <p:spPr>
          <a:xfrm>
            <a:off x="1298645" y="402528"/>
            <a:ext cx="8944610" cy="902170"/>
          </a:xfrm>
          <a:prstGeom prst="rect">
            <a:avLst/>
          </a:prstGeom>
        </p:spPr>
        <p:txBody>
          <a:bodyPr vert="horz" wrap="square" lIns="0" tIns="80645" rIns="0" bIns="0" rtlCol="0">
            <a:spAutoFit/>
          </a:bodyPr>
          <a:lstStyle/>
          <a:p>
            <a:pPr marL="657225" algn="ctr">
              <a:lnSpc>
                <a:spcPct val="100000"/>
              </a:lnSpc>
              <a:spcBef>
                <a:spcPts val="635"/>
              </a:spcBef>
            </a:pPr>
            <a:endParaRPr sz="3200" dirty="0">
              <a:latin typeface="Trebuchet MS"/>
              <a:cs typeface="Trebuchet MS"/>
            </a:endParaRPr>
          </a:p>
          <a:p>
            <a:pPr marL="12700" algn="ctr">
              <a:lnSpc>
                <a:spcPct val="100000"/>
              </a:lnSpc>
              <a:spcBef>
                <a:spcPts val="400"/>
              </a:spcBef>
            </a:pPr>
            <a:r>
              <a:rPr lang="en-US" b="1" dirty="0">
                <a:solidFill>
                  <a:schemeClr val="bg1"/>
                </a:solidFill>
                <a:latin typeface="Calibri"/>
                <a:cs typeface="Calibri"/>
              </a:rPr>
              <a:t>POTHOLE DETECTION REVOLUTION: INTEGRATING VISION FOR SAFER ROADS</a:t>
            </a:r>
          </a:p>
        </p:txBody>
      </p:sp>
      <p:sp>
        <p:nvSpPr>
          <p:cNvPr id="7" name="object 7"/>
          <p:cNvSpPr txBox="1"/>
          <p:nvPr/>
        </p:nvSpPr>
        <p:spPr>
          <a:xfrm>
            <a:off x="81976" y="1447800"/>
            <a:ext cx="4191378" cy="1694694"/>
          </a:xfrm>
          <a:prstGeom prst="rect">
            <a:avLst/>
          </a:prstGeom>
          <a:solidFill>
            <a:srgbClr val="ECECEC"/>
          </a:solidFill>
          <a:effectLst>
            <a:innerShdw blurRad="114300">
              <a:prstClr val="black"/>
            </a:innerShdw>
          </a:effectLst>
        </p:spPr>
        <p:txBody>
          <a:bodyPr vert="horz" wrap="square" lIns="0" tIns="32384" rIns="0" bIns="0" rtlCol="0">
            <a:spAutoFit/>
          </a:bodyPr>
          <a:lstStyle/>
          <a:p>
            <a:pPr marL="90805" algn="just">
              <a:lnSpc>
                <a:spcPct val="100000"/>
              </a:lnSpc>
              <a:spcBef>
                <a:spcPts val="254"/>
              </a:spcBef>
            </a:pPr>
            <a:r>
              <a:rPr sz="1350" b="1" spc="-10" dirty="0">
                <a:latin typeface="Calibri"/>
                <a:cs typeface="Calibri"/>
              </a:rPr>
              <a:t>ABSTRACT</a:t>
            </a:r>
            <a:endParaRPr sz="1350" dirty="0">
              <a:latin typeface="Calibri"/>
              <a:cs typeface="Calibri"/>
            </a:endParaRPr>
          </a:p>
          <a:p>
            <a:pPr marL="90000" marR="83185" algn="just">
              <a:lnSpc>
                <a:spcPct val="100000"/>
              </a:lnSpc>
            </a:pPr>
            <a:r>
              <a:rPr lang="en-US" sz="1350" b="1" dirty="0">
                <a:solidFill>
                  <a:srgbClr val="2E5395"/>
                </a:solidFill>
                <a:latin typeface="Calibri"/>
                <a:cs typeface="Calibri"/>
              </a:rPr>
              <a:t>Pothole detection is vital for smart city road safety, but traditional methods often lack real-time capability. We present a vision-based system using a camera and edge computing for real-time detection and mapping. Data is sent to a central server for instant analysis. Field tests show this lightweight, cost-effective solution enables scalable, real-time road monitoring</a:t>
            </a:r>
          </a:p>
        </p:txBody>
      </p:sp>
      <p:sp>
        <p:nvSpPr>
          <p:cNvPr id="8" name="object 8"/>
          <p:cNvSpPr txBox="1"/>
          <p:nvPr/>
        </p:nvSpPr>
        <p:spPr>
          <a:xfrm>
            <a:off x="58272" y="4561891"/>
            <a:ext cx="4181166" cy="1696618"/>
          </a:xfrm>
          <a:prstGeom prst="rect">
            <a:avLst/>
          </a:prstGeom>
          <a:solidFill>
            <a:srgbClr val="E7E6E6"/>
          </a:solidFill>
          <a:effectLst>
            <a:innerShdw blurRad="114300">
              <a:prstClr val="black"/>
            </a:innerShdw>
          </a:effectLst>
        </p:spPr>
        <p:txBody>
          <a:bodyPr vert="horz" wrap="square" lIns="0" tIns="34290" rIns="0" bIns="0" rtlCol="0">
            <a:spAutoFit/>
          </a:bodyPr>
          <a:lstStyle/>
          <a:p>
            <a:pPr marL="90805">
              <a:lnSpc>
                <a:spcPct val="100000"/>
              </a:lnSpc>
              <a:spcBef>
                <a:spcPts val="270"/>
              </a:spcBef>
            </a:pPr>
            <a:r>
              <a:rPr sz="1350" b="1" spc="-10" dirty="0">
                <a:latin typeface="Calibri"/>
                <a:cs typeface="Calibri"/>
              </a:rPr>
              <a:t>METHODOLOGY</a:t>
            </a:r>
            <a:endParaRPr lang="en-IN" sz="1350" b="1" spc="-10" dirty="0">
              <a:latin typeface="Calibri"/>
              <a:cs typeface="Calibri"/>
            </a:endParaRPr>
          </a:p>
          <a:p>
            <a:pPr marL="90805" marR="83820" algn="just">
              <a:lnSpc>
                <a:spcPct val="100000"/>
              </a:lnSpc>
            </a:pPr>
            <a:r>
              <a:rPr lang="en-US" sz="1350" dirty="0">
                <a:latin typeface="Calibri"/>
                <a:cs typeface="Calibri"/>
              </a:rPr>
              <a:t>The methodology uses YOLOv11-Seg model, designed specifically for instance segmentation, was then trained on the processed dataset. Model performance was evaluated using comprehensive metrics including mAP50-95, MaskF1, and Box Precision, and subsequently deployed to generate output videos with precise, overlaid pothole detections.</a:t>
            </a:r>
          </a:p>
        </p:txBody>
      </p:sp>
      <p:sp>
        <p:nvSpPr>
          <p:cNvPr id="10" name="object 10"/>
          <p:cNvSpPr/>
          <p:nvPr/>
        </p:nvSpPr>
        <p:spPr>
          <a:xfrm>
            <a:off x="7741997" y="4995628"/>
            <a:ext cx="4295369" cy="1252921"/>
          </a:xfrm>
          <a:custGeom>
            <a:avLst/>
            <a:gdLst/>
            <a:ahLst/>
            <a:cxnLst/>
            <a:rect l="l" t="t" r="r" b="b"/>
            <a:pathLst>
              <a:path w="4372609" h="2062479">
                <a:moveTo>
                  <a:pt x="4372356" y="0"/>
                </a:moveTo>
                <a:lnTo>
                  <a:pt x="0" y="0"/>
                </a:lnTo>
                <a:lnTo>
                  <a:pt x="0" y="2061972"/>
                </a:lnTo>
                <a:lnTo>
                  <a:pt x="4372356" y="2061972"/>
                </a:lnTo>
                <a:lnTo>
                  <a:pt x="4372356" y="0"/>
                </a:lnTo>
                <a:close/>
              </a:path>
            </a:pathLst>
          </a:custGeom>
          <a:solidFill>
            <a:srgbClr val="E7E6E6"/>
          </a:solidFill>
          <a:effectLst>
            <a:innerShdw blurRad="114300">
              <a:prstClr val="black"/>
            </a:innerShdw>
          </a:effectLst>
        </p:spPr>
        <p:txBody>
          <a:bodyPr wrap="square" lIns="0" tIns="0" rIns="0" bIns="0" rtlCol="0"/>
          <a:lstStyle/>
          <a:p>
            <a:endParaRPr/>
          </a:p>
        </p:txBody>
      </p:sp>
      <p:sp>
        <p:nvSpPr>
          <p:cNvPr id="11" name="object 11"/>
          <p:cNvSpPr txBox="1"/>
          <p:nvPr/>
        </p:nvSpPr>
        <p:spPr>
          <a:xfrm>
            <a:off x="7694923" y="5079490"/>
            <a:ext cx="4325238" cy="1168910"/>
          </a:xfrm>
          <a:prstGeom prst="rect">
            <a:avLst/>
          </a:prstGeom>
        </p:spPr>
        <p:txBody>
          <a:bodyPr vert="horz" wrap="square" lIns="0" tIns="12065" rIns="0" bIns="0" rtlCol="0">
            <a:spAutoFit/>
          </a:bodyPr>
          <a:lstStyle/>
          <a:p>
            <a:pPr marL="91440">
              <a:lnSpc>
                <a:spcPct val="100000"/>
              </a:lnSpc>
              <a:spcBef>
                <a:spcPts val="95"/>
              </a:spcBef>
            </a:pPr>
            <a:r>
              <a:rPr lang="en-IN" sz="1350" b="1" spc="-10" dirty="0">
                <a:latin typeface="Calibri"/>
                <a:cs typeface="Calibri"/>
              </a:rPr>
              <a:t>REFERENCES</a:t>
            </a:r>
          </a:p>
          <a:p>
            <a:pPr marL="91440" algn="just">
              <a:lnSpc>
                <a:spcPct val="100000"/>
              </a:lnSpc>
              <a:spcBef>
                <a:spcPts val="95"/>
              </a:spcBef>
              <a:spcAft>
                <a:spcPts val="600"/>
              </a:spcAft>
            </a:pPr>
            <a:r>
              <a:rPr lang="en-US" sz="1100" spc="-10" dirty="0">
                <a:latin typeface="Calibri"/>
                <a:cs typeface="Calibri"/>
              </a:rPr>
              <a:t>Dong D, Li Z. Smartphone sensing of road surface condition </a:t>
            </a:r>
            <a:r>
              <a:rPr lang="en-US" sz="1100" spc="-10" dirty="0" err="1">
                <a:latin typeface="Calibri"/>
                <a:cs typeface="Calibri"/>
              </a:rPr>
              <a:t>anddefect</a:t>
            </a:r>
            <a:r>
              <a:rPr lang="en-US" sz="1100" spc="-10" dirty="0">
                <a:latin typeface="Calibri"/>
                <a:cs typeface="Calibri"/>
              </a:rPr>
              <a:t> detection. Sensors. 2021 Aug 12;21(16):5433. </a:t>
            </a:r>
            <a:r>
              <a:rPr lang="en-IN" sz="1100" spc="-10" dirty="0">
                <a:latin typeface="Calibri"/>
                <a:cs typeface="Calibri"/>
              </a:rPr>
              <a:t>M. G. G. G. I. Oche Alexander</a:t>
            </a:r>
          </a:p>
          <a:p>
            <a:pPr marL="91440" algn="just">
              <a:lnSpc>
                <a:spcPct val="100000"/>
              </a:lnSpc>
              <a:spcBef>
                <a:spcPts val="95"/>
              </a:spcBef>
              <a:spcAft>
                <a:spcPts val="600"/>
              </a:spcAft>
            </a:pPr>
            <a:r>
              <a:rPr lang="en-US" sz="1100" spc="-10" dirty="0">
                <a:latin typeface="Calibri"/>
                <a:cs typeface="Calibri"/>
              </a:rPr>
              <a:t>Chen D, Chen N, Zhang X, Guan Y. Real-time road pothole </a:t>
            </a:r>
            <a:r>
              <a:rPr lang="en-US" sz="1100" spc="-10" dirty="0" err="1">
                <a:latin typeface="Calibri"/>
                <a:cs typeface="Calibri"/>
              </a:rPr>
              <a:t>mappingbased</a:t>
            </a:r>
            <a:r>
              <a:rPr lang="en-US" sz="1100" spc="-10" dirty="0">
                <a:latin typeface="Calibri"/>
                <a:cs typeface="Calibri"/>
              </a:rPr>
              <a:t> on vibration analysis in smart city. IEEE Journal of </a:t>
            </a:r>
            <a:r>
              <a:rPr lang="en-US" sz="1100" spc="-10" dirty="0" err="1">
                <a:latin typeface="Calibri"/>
                <a:cs typeface="Calibri"/>
              </a:rPr>
              <a:t>selectedtopics</a:t>
            </a:r>
            <a:r>
              <a:rPr lang="en-US" sz="1100" spc="-10" dirty="0">
                <a:latin typeface="Calibri"/>
                <a:cs typeface="Calibri"/>
              </a:rPr>
              <a:t> in applied Earth observations and remote sensing. 2022 Aug19;15:6972-84</a:t>
            </a:r>
            <a:r>
              <a:rPr lang="en-US" sz="1100" b="1" spc="-10" dirty="0">
                <a:latin typeface="Calibri"/>
                <a:cs typeface="Calibri"/>
              </a:rPr>
              <a:t>.</a:t>
            </a:r>
            <a:endParaRPr lang="en-IN" sz="1100" b="1" spc="-10" dirty="0">
              <a:latin typeface="Calibri"/>
              <a:cs typeface="Calibri"/>
            </a:endParaRPr>
          </a:p>
        </p:txBody>
      </p:sp>
      <p:pic>
        <p:nvPicPr>
          <p:cNvPr id="14" name="object 14"/>
          <p:cNvPicPr/>
          <p:nvPr/>
        </p:nvPicPr>
        <p:blipFill>
          <a:blip r:embed="rId3" cstate="print"/>
          <a:stretch>
            <a:fillRect/>
          </a:stretch>
        </p:blipFill>
        <p:spPr>
          <a:xfrm>
            <a:off x="10778361" y="59436"/>
            <a:ext cx="1357250" cy="1323589"/>
          </a:xfrm>
          <a:prstGeom prst="rect">
            <a:avLst/>
          </a:prstGeom>
        </p:spPr>
      </p:pic>
      <p:sp>
        <p:nvSpPr>
          <p:cNvPr id="19" name="object 19"/>
          <p:cNvSpPr txBox="1"/>
          <p:nvPr/>
        </p:nvSpPr>
        <p:spPr>
          <a:xfrm>
            <a:off x="1410331" y="55855"/>
            <a:ext cx="9562468" cy="566822"/>
          </a:xfrm>
          <a:prstGeom prst="rect">
            <a:avLst/>
          </a:prstGeom>
        </p:spPr>
        <p:txBody>
          <a:bodyPr vert="horz" wrap="square" lIns="0" tIns="12700" rIns="0" bIns="0" rtlCol="0">
            <a:spAutoFit/>
          </a:bodyPr>
          <a:lstStyle/>
          <a:p>
            <a:pPr algn="ctr">
              <a:spcBef>
                <a:spcPts val="100"/>
              </a:spcBef>
            </a:pPr>
            <a:r>
              <a:rPr sz="2400" b="1" dirty="0">
                <a:solidFill>
                  <a:srgbClr val="0049AC"/>
                </a:solidFill>
                <a:latin typeface="Arial"/>
                <a:cs typeface="Arial"/>
              </a:rPr>
              <a:t>BVRIT</a:t>
            </a:r>
            <a:r>
              <a:rPr sz="2400" b="1" spc="-70" dirty="0">
                <a:solidFill>
                  <a:srgbClr val="0049AC"/>
                </a:solidFill>
                <a:latin typeface="Arial"/>
                <a:cs typeface="Arial"/>
              </a:rPr>
              <a:t> </a:t>
            </a:r>
            <a:r>
              <a:rPr sz="2400" b="1" spc="-10" dirty="0">
                <a:solidFill>
                  <a:srgbClr val="0049AC"/>
                </a:solidFill>
                <a:latin typeface="Arial"/>
                <a:cs typeface="Arial"/>
              </a:rPr>
              <a:t>HYDERABAD</a:t>
            </a:r>
            <a:r>
              <a:rPr lang="en-IN" sz="2400" b="1" spc="-10" dirty="0">
                <a:latin typeface="Arial"/>
                <a:cs typeface="Arial"/>
              </a:rPr>
              <a:t> </a:t>
            </a:r>
            <a:r>
              <a:rPr lang="en-US" sz="2400" b="1" spc="-10" dirty="0">
                <a:solidFill>
                  <a:srgbClr val="0049AC"/>
                </a:solidFill>
                <a:latin typeface="Arial"/>
                <a:cs typeface="Arial"/>
              </a:rPr>
              <a:t>College of Engineering for Women</a:t>
            </a:r>
          </a:p>
          <a:p>
            <a:pPr algn="ctr"/>
            <a:r>
              <a:rPr lang="en-IN" sz="1200" b="1" dirty="0">
                <a:solidFill>
                  <a:srgbClr val="0049AC"/>
                </a:solidFill>
                <a:latin typeface="Arial MT"/>
                <a:cs typeface="Arial MT"/>
              </a:rPr>
              <a:t>(UGC Autonomous)</a:t>
            </a:r>
          </a:p>
        </p:txBody>
      </p:sp>
      <p:sp>
        <p:nvSpPr>
          <p:cNvPr id="28" name="Rectangle 27">
            <a:extLst>
              <a:ext uri="{FF2B5EF4-FFF2-40B4-BE49-F238E27FC236}">
                <a16:creationId xmlns:a16="http://schemas.microsoft.com/office/drawing/2014/main" id="{6E3E189A-B73F-6B9A-523F-942B7467632C}"/>
              </a:ext>
            </a:extLst>
          </p:cNvPr>
          <p:cNvSpPr/>
          <p:nvPr/>
        </p:nvSpPr>
        <p:spPr>
          <a:xfrm>
            <a:off x="5208327" y="1398623"/>
            <a:ext cx="1537601" cy="307777"/>
          </a:xfrm>
          <a:prstGeom prst="rect">
            <a:avLst/>
          </a:prstGeom>
          <a:noFill/>
        </p:spPr>
        <p:txBody>
          <a:bodyPr wrap="none" lIns="91440" tIns="45720" rIns="91440" bIns="45720">
            <a:spAutoFit/>
          </a:bodyPr>
          <a:lstStyle/>
          <a:p>
            <a:pPr algn="ctr"/>
            <a:r>
              <a:rPr lang="en-US" sz="1400" b="1" cap="none" spc="0" dirty="0">
                <a:ln w="0"/>
                <a:solidFill>
                  <a:schemeClr val="tx1"/>
                </a:solidFill>
                <a:effectLst>
                  <a:outerShdw blurRad="38100" dist="19050" dir="2700000" algn="tl" rotWithShape="0">
                    <a:schemeClr val="dk1">
                      <a:alpha val="40000"/>
                    </a:schemeClr>
                  </a:outerShdw>
                </a:effectLst>
                <a:latin typeface="+mj-lt"/>
              </a:rPr>
              <a:t>Pothole Detection</a:t>
            </a:r>
          </a:p>
        </p:txBody>
      </p:sp>
      <p:sp>
        <p:nvSpPr>
          <p:cNvPr id="30" name="TextBox 29">
            <a:extLst>
              <a:ext uri="{FF2B5EF4-FFF2-40B4-BE49-F238E27FC236}">
                <a16:creationId xmlns:a16="http://schemas.microsoft.com/office/drawing/2014/main" id="{F8155E00-629E-D936-0D83-358A7A98019F}"/>
              </a:ext>
            </a:extLst>
          </p:cNvPr>
          <p:cNvSpPr txBox="1"/>
          <p:nvPr/>
        </p:nvSpPr>
        <p:spPr>
          <a:xfrm>
            <a:off x="4953000" y="3500007"/>
            <a:ext cx="2032963" cy="307777"/>
          </a:xfrm>
          <a:prstGeom prst="rect">
            <a:avLst/>
          </a:prstGeom>
          <a:noFill/>
        </p:spPr>
        <p:txBody>
          <a:bodyPr wrap="square">
            <a:spAutoFit/>
          </a:bodyPr>
          <a:lstStyle/>
          <a:p>
            <a:pPr algn="ctr"/>
            <a:r>
              <a:rPr lang="en-US" sz="1400" b="1" dirty="0">
                <a:ln w="0"/>
                <a:solidFill>
                  <a:schemeClr val="tx1"/>
                </a:solidFill>
                <a:effectLst>
                  <a:outerShdw blurRad="38100" dist="19050" dir="2700000" algn="tl" rotWithShape="0">
                    <a:schemeClr val="dk1">
                      <a:alpha val="40000"/>
                    </a:schemeClr>
                  </a:outerShdw>
                </a:effectLst>
                <a:latin typeface="+mj-lt"/>
              </a:rPr>
              <a:t>Results &amp; Analysis</a:t>
            </a:r>
            <a:endParaRPr lang="en-US" sz="1400" b="1"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15" name="object 9">
            <a:extLst>
              <a:ext uri="{FF2B5EF4-FFF2-40B4-BE49-F238E27FC236}">
                <a16:creationId xmlns:a16="http://schemas.microsoft.com/office/drawing/2014/main" id="{F896B6E3-7AD4-8AFF-113D-0911B8F1E278}"/>
              </a:ext>
            </a:extLst>
          </p:cNvPr>
          <p:cNvSpPr txBox="1"/>
          <p:nvPr/>
        </p:nvSpPr>
        <p:spPr>
          <a:xfrm>
            <a:off x="7741998" y="3429000"/>
            <a:ext cx="4325238" cy="1526059"/>
          </a:xfrm>
          <a:prstGeom prst="rect">
            <a:avLst/>
          </a:prstGeom>
          <a:solidFill>
            <a:srgbClr val="E7E6E6"/>
          </a:solidFill>
          <a:effectLst>
            <a:innerShdw blurRad="114300">
              <a:prstClr val="black"/>
            </a:innerShdw>
          </a:effectLst>
        </p:spPr>
        <p:txBody>
          <a:bodyPr vert="horz" wrap="square" lIns="0" tIns="33020" rIns="0" bIns="0" rtlCol="0">
            <a:spAutoFit/>
          </a:bodyPr>
          <a:lstStyle/>
          <a:p>
            <a:pPr marL="91440" algn="just">
              <a:spcBef>
                <a:spcPts val="260"/>
              </a:spcBef>
            </a:pPr>
            <a:r>
              <a:rPr lang="en-IN" sz="1350" b="1" spc="-10" dirty="0">
                <a:latin typeface="Calibri"/>
                <a:cs typeface="Calibri"/>
              </a:rPr>
              <a:t>CONCLUSION</a:t>
            </a:r>
          </a:p>
          <a:p>
            <a:pPr marL="90805" marR="83820" algn="just">
              <a:spcBef>
                <a:spcPts val="260"/>
              </a:spcBef>
            </a:pPr>
            <a:r>
              <a:rPr lang="en-US" sz="1350" dirty="0">
                <a:latin typeface="Calibri"/>
                <a:cs typeface="Calibri"/>
              </a:rPr>
              <a:t>This project demonstrates the effective use of YOLOv11-Seg for accurate pothole detection and segmentation, combining advanced deep learning with practical video analysis. By automating pothole identification, it offers a scalable solution that can significantly benefit transportation infrastructure management.</a:t>
            </a:r>
          </a:p>
        </p:txBody>
      </p:sp>
      <p:graphicFrame>
        <p:nvGraphicFramePr>
          <p:cNvPr id="17" name="Table 16">
            <a:extLst>
              <a:ext uri="{FF2B5EF4-FFF2-40B4-BE49-F238E27FC236}">
                <a16:creationId xmlns:a16="http://schemas.microsoft.com/office/drawing/2014/main" id="{05604386-4D1B-590B-2FD8-A813D26A92F9}"/>
              </a:ext>
            </a:extLst>
          </p:cNvPr>
          <p:cNvGraphicFramePr>
            <a:graphicFrameLocks noGrp="1"/>
          </p:cNvGraphicFramePr>
          <p:nvPr>
            <p:extLst>
              <p:ext uri="{D42A27DB-BD31-4B8C-83A1-F6EECF244321}">
                <p14:modId xmlns:p14="http://schemas.microsoft.com/office/powerpoint/2010/main" val="944732674"/>
              </p:ext>
            </p:extLst>
          </p:nvPr>
        </p:nvGraphicFramePr>
        <p:xfrm>
          <a:off x="58272" y="3460895"/>
          <a:ext cx="6190128" cy="1036320"/>
        </p:xfrm>
        <a:graphic>
          <a:graphicData uri="http://schemas.openxmlformats.org/drawingml/2006/table">
            <a:tbl>
              <a:tblPr firstRow="1" bandRow="1">
                <a:tableStyleId>{5C22544A-7EE6-4342-B048-85BDC9FD1C3A}</a:tableStyleId>
              </a:tblPr>
              <a:tblGrid>
                <a:gridCol w="2081519">
                  <a:extLst>
                    <a:ext uri="{9D8B030D-6E8A-4147-A177-3AD203B41FA5}">
                      <a16:colId xmlns:a16="http://schemas.microsoft.com/office/drawing/2014/main" val="1018455846"/>
                    </a:ext>
                  </a:extLst>
                </a:gridCol>
                <a:gridCol w="4108609">
                  <a:extLst>
                    <a:ext uri="{9D8B030D-6E8A-4147-A177-3AD203B41FA5}">
                      <a16:colId xmlns:a16="http://schemas.microsoft.com/office/drawing/2014/main" val="1565286044"/>
                    </a:ext>
                  </a:extLst>
                </a:gridCol>
              </a:tblGrid>
              <a:tr h="448949">
                <a:tc>
                  <a:txBody>
                    <a:bodyPr/>
                    <a:lstStyle/>
                    <a:p>
                      <a:pPr marL="285750" indent="-285750">
                        <a:buFont typeface="Arial" panose="020B0604020202020204" pitchFamily="34" charset="0"/>
                        <a:buChar char="•"/>
                      </a:pPr>
                      <a:r>
                        <a:rPr lang="en-IN" sz="1400" b="0" dirty="0">
                          <a:solidFill>
                            <a:schemeClr val="tx1"/>
                          </a:solidFill>
                          <a:latin typeface="+mn-lt"/>
                          <a:ea typeface="+mn-ea"/>
                          <a:cs typeface="+mn-cs"/>
                        </a:rPr>
                        <a:t>Instance-Segmentation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IN" sz="1400" b="0" dirty="0">
                          <a:solidFill>
                            <a:schemeClr val="dk1"/>
                          </a:solidFill>
                          <a:latin typeface="+mn-lt"/>
                          <a:ea typeface="+mn-ea"/>
                          <a:cs typeface="+mn-cs"/>
                        </a:rPr>
                        <a:t>Video-Processing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64656120"/>
                  </a:ext>
                </a:extLst>
              </a:tr>
              <a:tr h="448949">
                <a:tc>
                  <a:txBody>
                    <a:bodyPr/>
                    <a:lstStyle/>
                    <a:p>
                      <a:pPr marL="285750" indent="-285750">
                        <a:buFont typeface="Arial" panose="020B0604020202020204" pitchFamily="34" charset="0"/>
                        <a:buChar char="•"/>
                      </a:pPr>
                      <a:r>
                        <a:rPr lang="en-IN" sz="1400" dirty="0">
                          <a:solidFill>
                            <a:schemeClr val="dk1"/>
                          </a:solidFill>
                          <a:latin typeface="+mn-lt"/>
                          <a:ea typeface="+mn-ea"/>
                          <a:cs typeface="+mn-cs"/>
                        </a:rPr>
                        <a:t>Real-world-Deployment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IN" sz="1400" dirty="0"/>
                        <a:t>Multi-metric-Evaluation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9474167"/>
                  </a:ext>
                </a:extLst>
              </a:tr>
            </a:tbl>
          </a:graphicData>
        </a:graphic>
      </p:graphicFrame>
      <p:sp>
        <p:nvSpPr>
          <p:cNvPr id="21" name="object 9">
            <a:extLst>
              <a:ext uri="{FF2B5EF4-FFF2-40B4-BE49-F238E27FC236}">
                <a16:creationId xmlns:a16="http://schemas.microsoft.com/office/drawing/2014/main" id="{2071B741-C480-6826-D68C-F8F9DC07F36A}"/>
              </a:ext>
            </a:extLst>
          </p:cNvPr>
          <p:cNvSpPr txBox="1"/>
          <p:nvPr/>
        </p:nvSpPr>
        <p:spPr>
          <a:xfrm>
            <a:off x="7748504" y="1472748"/>
            <a:ext cx="4318732" cy="1941557"/>
          </a:xfrm>
          <a:prstGeom prst="rect">
            <a:avLst/>
          </a:prstGeom>
          <a:solidFill>
            <a:srgbClr val="E7E6E6"/>
          </a:solidFill>
          <a:effectLst>
            <a:innerShdw blurRad="114300">
              <a:prstClr val="black"/>
            </a:innerShdw>
          </a:effectLst>
        </p:spPr>
        <p:txBody>
          <a:bodyPr vert="horz" wrap="square" lIns="0" tIns="33020" rIns="0" bIns="0" rtlCol="0">
            <a:spAutoFit/>
          </a:bodyPr>
          <a:lstStyle/>
          <a:p>
            <a:pPr marL="91440" algn="just">
              <a:spcBef>
                <a:spcPts val="260"/>
              </a:spcBef>
            </a:pPr>
            <a:r>
              <a:rPr lang="en-IN" sz="1350" b="1" spc="-10" dirty="0">
                <a:latin typeface="Calibri"/>
                <a:cs typeface="Calibri"/>
              </a:rPr>
              <a:t>SOCIETAL USE</a:t>
            </a:r>
            <a:endParaRPr lang="en-IN" sz="1350" spc="-10" dirty="0">
              <a:latin typeface="Calibri"/>
              <a:cs typeface="Calibri"/>
            </a:endParaRPr>
          </a:p>
          <a:p>
            <a:pPr marL="90805" marR="83820" algn="just">
              <a:spcBef>
                <a:spcPts val="260"/>
              </a:spcBef>
            </a:pPr>
            <a:r>
              <a:rPr lang="en-US" sz="1350" dirty="0">
                <a:latin typeface="Calibri"/>
                <a:cs typeface="Calibri"/>
              </a:rPr>
              <a:t>Pothole Detection Revolution holds significant societal value by enabling efficient and accurate detection of potholes on roads, which are a major cause of vehicle damage and accidents.. Municipal authorities can use the system to monitor infrastructure health at scale, reducing manual inspection efforts and costs. Ultimately, it contributes to safer transportation, lower repair expenses, and enhanced public mobility.</a:t>
            </a:r>
            <a:endParaRPr lang="en-IN" sz="1350" dirty="0">
              <a:latin typeface="Calibri"/>
              <a:cs typeface="Calibri"/>
            </a:endParaRPr>
          </a:p>
        </p:txBody>
      </p:sp>
      <p:sp>
        <p:nvSpPr>
          <p:cNvPr id="27" name="TextBox 26">
            <a:extLst>
              <a:ext uri="{FF2B5EF4-FFF2-40B4-BE49-F238E27FC236}">
                <a16:creationId xmlns:a16="http://schemas.microsoft.com/office/drawing/2014/main" id="{1F6DB7DF-FB9F-F80C-8B3B-0C67B60D9FF1}"/>
              </a:ext>
            </a:extLst>
          </p:cNvPr>
          <p:cNvSpPr txBox="1"/>
          <p:nvPr/>
        </p:nvSpPr>
        <p:spPr>
          <a:xfrm>
            <a:off x="4086425" y="570699"/>
            <a:ext cx="4495800" cy="400110"/>
          </a:xfrm>
          <a:prstGeom prst="rect">
            <a:avLst/>
          </a:prstGeom>
          <a:noFill/>
        </p:spPr>
        <p:txBody>
          <a:bodyPr wrap="square" rtlCol="0">
            <a:spAutoFit/>
          </a:bodyPr>
          <a:lstStyle/>
          <a:p>
            <a:pPr algn="ctr"/>
            <a:r>
              <a:rPr lang="en-IN" sz="2000" b="1" dirty="0">
                <a:solidFill>
                  <a:srgbClr val="FF0000"/>
                </a:solidFill>
                <a:latin typeface="Bahnschrift" panose="020B0502040204020203" pitchFamily="34" charset="0"/>
              </a:rPr>
              <a:t>R&amp;D SHOWCASE 2025</a:t>
            </a:r>
          </a:p>
        </p:txBody>
      </p:sp>
      <p:pic>
        <p:nvPicPr>
          <p:cNvPr id="18" name="Picture 17">
            <a:extLst>
              <a:ext uri="{FF2B5EF4-FFF2-40B4-BE49-F238E27FC236}">
                <a16:creationId xmlns:a16="http://schemas.microsoft.com/office/drawing/2014/main" id="{9017A586-43A4-03C6-DB1C-1F6781A6D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18" y="95974"/>
            <a:ext cx="818983" cy="1192554"/>
          </a:xfrm>
          <a:prstGeom prst="rect">
            <a:avLst/>
          </a:prstGeom>
        </p:spPr>
      </p:pic>
      <p:sp>
        <p:nvSpPr>
          <p:cNvPr id="13" name="TextBox 12">
            <a:extLst>
              <a:ext uri="{FF2B5EF4-FFF2-40B4-BE49-F238E27FC236}">
                <a16:creationId xmlns:a16="http://schemas.microsoft.com/office/drawing/2014/main" id="{491E0260-CDCD-CC6F-0E79-0A4D650DAF07}"/>
              </a:ext>
            </a:extLst>
          </p:cNvPr>
          <p:cNvSpPr txBox="1"/>
          <p:nvPr/>
        </p:nvSpPr>
        <p:spPr>
          <a:xfrm>
            <a:off x="533400" y="6349082"/>
            <a:ext cx="1295400" cy="400110"/>
          </a:xfrm>
          <a:prstGeom prst="rect">
            <a:avLst/>
          </a:prstGeom>
          <a:noFill/>
        </p:spPr>
        <p:txBody>
          <a:bodyPr wrap="square" rtlCol="0">
            <a:spAutoFit/>
          </a:bodyPr>
          <a:lstStyle/>
          <a:p>
            <a:r>
              <a:rPr lang="en-US" sz="2000" b="1" dirty="0">
                <a:solidFill>
                  <a:schemeClr val="bg1"/>
                </a:solidFill>
              </a:rPr>
              <a:t>SDG -11</a:t>
            </a:r>
            <a:endParaRPr lang="en-IN" sz="2000" b="1" dirty="0">
              <a:solidFill>
                <a:schemeClr val="bg1"/>
              </a:solidFill>
            </a:endParaRPr>
          </a:p>
        </p:txBody>
      </p:sp>
      <p:sp>
        <p:nvSpPr>
          <p:cNvPr id="23" name="TextBox 22">
            <a:extLst>
              <a:ext uri="{FF2B5EF4-FFF2-40B4-BE49-F238E27FC236}">
                <a16:creationId xmlns:a16="http://schemas.microsoft.com/office/drawing/2014/main" id="{800A8A75-A4D4-DC13-3CA6-FC43BA2CE4BB}"/>
              </a:ext>
            </a:extLst>
          </p:cNvPr>
          <p:cNvSpPr txBox="1"/>
          <p:nvPr/>
        </p:nvSpPr>
        <p:spPr>
          <a:xfrm>
            <a:off x="81976" y="3183213"/>
            <a:ext cx="1422845" cy="307777"/>
          </a:xfrm>
          <a:prstGeom prst="rect">
            <a:avLst/>
          </a:prstGeom>
          <a:noFill/>
        </p:spPr>
        <p:txBody>
          <a:bodyPr wrap="square" rtlCol="0">
            <a:spAutoFit/>
          </a:bodyPr>
          <a:lstStyle/>
          <a:p>
            <a:r>
              <a:rPr lang="en-IN" sz="1350" b="1" spc="-10" dirty="0">
                <a:latin typeface="Calibri"/>
                <a:cs typeface="Calibri"/>
              </a:rPr>
              <a:t>UNIQUENESS</a:t>
            </a:r>
            <a:endParaRPr lang="en-IN" sz="1350" dirty="0"/>
          </a:p>
        </p:txBody>
      </p:sp>
      <p:pic>
        <p:nvPicPr>
          <p:cNvPr id="25" name="Picture 24">
            <a:extLst>
              <a:ext uri="{FF2B5EF4-FFF2-40B4-BE49-F238E27FC236}">
                <a16:creationId xmlns:a16="http://schemas.microsoft.com/office/drawing/2014/main" id="{2C32BBD0-2AC9-2B69-6F66-228B35C2835B}"/>
              </a:ext>
            </a:extLst>
          </p:cNvPr>
          <p:cNvPicPr>
            <a:picLocks noChangeAspect="1"/>
          </p:cNvPicPr>
          <p:nvPr/>
        </p:nvPicPr>
        <p:blipFill>
          <a:blip r:embed="rId5"/>
          <a:stretch>
            <a:fillRect/>
          </a:stretch>
        </p:blipFill>
        <p:spPr>
          <a:xfrm>
            <a:off x="4298018" y="3778918"/>
            <a:ext cx="3396903" cy="2467778"/>
          </a:xfrm>
          <a:prstGeom prst="rect">
            <a:avLst/>
          </a:prstGeom>
          <a:effectLst>
            <a:innerShdw blurRad="114300">
              <a:prstClr val="black"/>
            </a:innerShdw>
          </a:effectLst>
        </p:spPr>
      </p:pic>
      <p:pic>
        <p:nvPicPr>
          <p:cNvPr id="32" name="Picture 31">
            <a:extLst>
              <a:ext uri="{FF2B5EF4-FFF2-40B4-BE49-F238E27FC236}">
                <a16:creationId xmlns:a16="http://schemas.microsoft.com/office/drawing/2014/main" id="{F8A178F6-3ACF-EBFC-DE5D-75D9EB58AA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5081815" y="886898"/>
            <a:ext cx="1829313" cy="3396903"/>
          </a:xfrm>
          <a:prstGeom prst="rect">
            <a:avLst/>
          </a:prstGeom>
          <a:effectLst>
            <a:innerShdw blurRad="114300">
              <a:prstClr val="black"/>
            </a:inn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374</Words>
  <Application>Microsoft Office PowerPoint</Application>
  <PresentationFormat>Widescreen</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Bahnschrift</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kayal</dc:creator>
  <cp:lastModifiedBy>Anjani Uttarkar</cp:lastModifiedBy>
  <cp:revision>43</cp:revision>
  <dcterms:created xsi:type="dcterms:W3CDTF">2023-12-16T09:07:55Z</dcterms:created>
  <dcterms:modified xsi:type="dcterms:W3CDTF">2025-05-15T15:34:23Z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2023-05-05T00:00:00Z</vt:filetime>
  </property>
  <property fmtid="{D5CDD505-2E9C-101B-9397-08002B2CF9AE}" pid="3" name="Creator">
    <vt:lpwstr>Microsoft® PowerPoint® 2019</vt:lpwstr>
  </property>
  <property fmtid="{D5CDD505-2E9C-101B-9397-08002B2CF9AE}" pid="4" name="LastSaved">
    <vt:filetime>2023-12-16T00:00:00Z</vt:filetime>
  </property>
  <property fmtid="{D5CDD505-2E9C-101B-9397-08002B2CF9AE}" pid="5" name="Producer">
    <vt:lpwstr>Microsoft® PowerPoint® 2019</vt:lpwstr>
  </property>
</Properties>
</file>