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24200" y="1820066"/>
            <a:ext cx="6481825" cy="1001556"/>
          </a:xfrm>
          <a:prstGeom prst="rect">
            <a:avLst/>
          </a:prstGeom>
        </p:spPr>
        <p:txBody>
          <a:bodyPr vert="horz" wrap="square" lIns="0" tIns="16510" rIns="0" bIns="0" rtlCol="0">
            <a:spAutoFit/>
          </a:bodyPr>
          <a:lstStyle/>
          <a:p>
            <a:pPr marL="3213735">
              <a:lnSpc>
                <a:spcPct val="100000"/>
              </a:lnSpc>
              <a:spcBef>
                <a:spcPts val="130"/>
              </a:spcBef>
            </a:pPr>
            <a:r>
              <a:rPr lang="en-US" spc="15" dirty="0" err="1" smtClean="0"/>
              <a:t>Vadrevu</a:t>
            </a:r>
            <a:r>
              <a:rPr lang="en-US" spc="15" dirty="0" smtClean="0"/>
              <a:t> .Sai </a:t>
            </a:r>
            <a:r>
              <a:rPr lang="en-US" spc="15" dirty="0" err="1" smtClean="0"/>
              <a:t>lalitha</a:t>
            </a:r>
            <a:r>
              <a:rPr lang="en-US" spc="15" dirty="0" smtClean="0"/>
              <a:t> </a:t>
            </a:r>
            <a:r>
              <a:rPr lang="en-US" spc="15" dirty="0" err="1" smtClean="0"/>
              <a:t>anjani</a:t>
            </a:r>
            <a:r>
              <a:rPr lang="en-US" spc="15" dirty="0" smtClean="0"/>
              <a:t> </a:t>
            </a:r>
            <a:r>
              <a:rPr lang="en-US" spc="15" dirty="0" err="1" smtClean="0"/>
              <a:t>sri</a:t>
            </a:r>
            <a:r>
              <a:rPr lang="en-US" spc="15" dirty="0" smtClean="0"/>
              <a:t> </a:t>
            </a:r>
            <a:endParaRPr spc="15" dirty="0"/>
          </a:p>
        </p:txBody>
      </p:sp>
      <p:sp>
        <p:nvSpPr>
          <p:cNvPr id="8" name="object 8"/>
          <p:cNvSpPr txBox="1"/>
          <p:nvPr/>
        </p:nvSpPr>
        <p:spPr>
          <a:xfrm>
            <a:off x="6365112" y="3036493"/>
            <a:ext cx="2971800"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err="1" smtClean="0">
                <a:solidFill>
                  <a:srgbClr val="2D936B"/>
                </a:solidFill>
                <a:latin typeface="Trebuchet MS"/>
                <a:cs typeface="Trebuchet MS"/>
              </a:rPr>
              <a:t>Keylogger</a:t>
            </a:r>
            <a:r>
              <a:rPr lang="en-US" sz="2400" b="1" spc="10" dirty="0" smtClean="0">
                <a:solidFill>
                  <a:srgbClr val="2D936B"/>
                </a:solidFill>
                <a:latin typeface="Trebuchet MS"/>
                <a:cs typeface="Trebuchet MS"/>
              </a:rPr>
              <a:t> security</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5645468" cy="758190"/>
          </a:xfrm>
          <a:prstGeom prst="rect">
            <a:avLst/>
          </a:prstGeom>
        </p:spPr>
        <p:txBody>
          <a:bodyPr vert="horz" wrap="square" lIns="0" tIns="13335" rIns="0" bIns="0" rtlCol="0">
            <a:spAutoFit/>
          </a:bodyPr>
          <a:lstStyle/>
          <a:p>
            <a:pPr marL="12700">
              <a:lnSpc>
                <a:spcPct val="100000"/>
              </a:lnSpc>
              <a:spcBef>
                <a:spcPts val="105"/>
              </a:spcBef>
            </a:pPr>
            <a:r>
              <a:rPr dirty="0" smtClean="0">
                <a:solidFill>
                  <a:srgbClr val="002060"/>
                </a:solidFill>
              </a:rPr>
              <a:t>R</a:t>
            </a:r>
            <a:r>
              <a:rPr spc="-40" dirty="0" smtClean="0">
                <a:solidFill>
                  <a:srgbClr val="002060"/>
                </a:solidFill>
              </a:rPr>
              <a:t>E</a:t>
            </a:r>
            <a:r>
              <a:rPr spc="15" dirty="0" smtClean="0">
                <a:solidFill>
                  <a:srgbClr val="002060"/>
                </a:solidFill>
              </a:rPr>
              <a:t>S</a:t>
            </a:r>
            <a:r>
              <a:rPr spc="-30" dirty="0" smtClean="0">
                <a:solidFill>
                  <a:srgbClr val="002060"/>
                </a:solidFill>
              </a:rPr>
              <a:t>U</a:t>
            </a:r>
            <a:r>
              <a:rPr spc="-405" dirty="0" smtClean="0">
                <a:solidFill>
                  <a:srgbClr val="002060"/>
                </a:solidFill>
              </a:rPr>
              <a:t>L</a:t>
            </a:r>
            <a:r>
              <a:rPr dirty="0" smtClean="0">
                <a:solidFill>
                  <a:srgbClr val="002060"/>
                </a:solidFill>
              </a:rPr>
              <a:t>TS</a:t>
            </a:r>
            <a:r>
              <a:rPr lang="en-US" dirty="0" smtClean="0">
                <a:solidFill>
                  <a:srgbClr val="002060"/>
                </a:solidFill>
              </a:rPr>
              <a:t> :</a:t>
            </a:r>
            <a:endParaRPr dirty="0">
              <a:solidFill>
                <a:srgbClr val="002060"/>
              </a:solidFill>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p:cNvSpPr txBox="1"/>
          <p:nvPr/>
        </p:nvSpPr>
        <p:spPr>
          <a:xfrm>
            <a:off x="738620" y="1196832"/>
            <a:ext cx="7848600" cy="1938992"/>
          </a:xfrm>
          <a:prstGeom prst="rect">
            <a:avLst/>
          </a:prstGeom>
          <a:noFill/>
        </p:spPr>
        <p:txBody>
          <a:bodyPr wrap="square" rtlCol="0">
            <a:spAutoFit/>
          </a:bodyPr>
          <a:lstStyle/>
          <a:p>
            <a:pPr lvl="0" eaLnBrk="0" fontAlgn="base" hangingPunct="0">
              <a:spcBef>
                <a:spcPct val="0"/>
              </a:spcBef>
              <a:spcAft>
                <a:spcPct val="0"/>
              </a:spcAft>
            </a:pPr>
            <a:endParaRPr lang="en-US" altLang="en-US" sz="2400" dirty="0">
              <a:latin typeface="Trebuchet MS" panose="020B0603020202020204" pitchFamily="34" charset="0"/>
              <a:cs typeface="Rozha One" panose="020B0604020202020204" charset="0"/>
            </a:endParaRPr>
          </a:p>
          <a:p>
            <a:pPr lvl="0" eaLnBrk="0" fontAlgn="base" hangingPunct="0">
              <a:spcBef>
                <a:spcPct val="0"/>
              </a:spcBef>
              <a:spcAft>
                <a:spcPct val="0"/>
              </a:spcAft>
              <a:buFontTx/>
              <a:buChar char="•"/>
            </a:pPr>
            <a:r>
              <a:rPr lang="en-US" altLang="en-US" sz="2400" b="1" dirty="0">
                <a:solidFill>
                  <a:srgbClr val="00B0F0"/>
                </a:solidFill>
                <a:latin typeface="Trebuchet MS" panose="020B0603020202020204" pitchFamily="34" charset="0"/>
                <a:cs typeface="Rozha One" panose="020B0604020202020204" charset="0"/>
              </a:rPr>
              <a:t>Sample Logs:</a:t>
            </a:r>
            <a:r>
              <a:rPr lang="en-US" altLang="en-US" sz="2400" dirty="0">
                <a:solidFill>
                  <a:srgbClr val="00B0F0"/>
                </a:solidFill>
                <a:latin typeface="Trebuchet MS" panose="020B0603020202020204" pitchFamily="34" charset="0"/>
                <a:cs typeface="Rozha One" panose="020B0604020202020204" charset="0"/>
              </a:rPr>
              <a:t> </a:t>
            </a:r>
            <a:r>
              <a:rPr lang="en-US" altLang="en-US" sz="2400" dirty="0">
                <a:latin typeface="Trebuchet MS" panose="020B0603020202020204" pitchFamily="34" charset="0"/>
                <a:cs typeface="Rozha One" panose="020B0604020202020204" charset="0"/>
              </a:rPr>
              <a:t>Show examples of the key_log.txt and </a:t>
            </a:r>
            <a:r>
              <a:rPr lang="en-US" altLang="en-US" sz="2400" dirty="0" err="1">
                <a:latin typeface="Trebuchet MS" panose="020B0603020202020204" pitchFamily="34" charset="0"/>
                <a:cs typeface="Rozha One" panose="020B0604020202020204" charset="0"/>
              </a:rPr>
              <a:t>key_log.json</a:t>
            </a:r>
            <a:r>
              <a:rPr lang="en-US" altLang="en-US" sz="2400" dirty="0">
                <a:latin typeface="Trebuchet MS" panose="020B0603020202020204" pitchFamily="34" charset="0"/>
                <a:cs typeface="Rozha One" panose="020B0604020202020204" charset="0"/>
              </a:rPr>
              <a:t> files to illustrate how the keystrokes </a:t>
            </a:r>
            <a:r>
              <a:rPr lang="en-US" altLang="en-US" sz="2400">
                <a:latin typeface="Trebuchet MS" panose="020B0603020202020204" pitchFamily="34" charset="0"/>
                <a:cs typeface="Rozha One" panose="020B0604020202020204" charset="0"/>
              </a:rPr>
              <a:t>are </a:t>
            </a:r>
            <a:r>
              <a:rPr lang="en-US" altLang="en-US" sz="2400" smtClean="0">
                <a:latin typeface="Trebuchet MS" panose="020B0603020202020204" pitchFamily="34" charset="0"/>
                <a:cs typeface="Rozha One" panose="020B0604020202020204" charset="0"/>
              </a:rPr>
              <a:t>recorded.</a:t>
            </a:r>
            <a:endParaRPr lang="en-US" altLang="en-US" sz="2400" dirty="0" smtClean="0">
              <a:latin typeface="Trebuchet MS" panose="020B0603020202020204" pitchFamily="34" charset="0"/>
              <a:cs typeface="Rozha One" panose="020B0604020202020204" charset="0"/>
            </a:endParaRPr>
          </a:p>
          <a:p>
            <a:pPr lvl="0" eaLnBrk="0" fontAlgn="base" hangingPunct="0">
              <a:spcBef>
                <a:spcPct val="0"/>
              </a:spcBef>
              <a:spcAft>
                <a:spcPct val="0"/>
              </a:spcAft>
              <a:buFontTx/>
              <a:buChar char="•"/>
            </a:pPr>
            <a:r>
              <a:rPr lang="en-US" sz="2400" dirty="0" smtClean="0">
                <a:latin typeface="Trebuchet MS" panose="020B0603020202020204" pitchFamily="34" charset="0"/>
              </a:rPr>
              <a:t>Hence </a:t>
            </a:r>
            <a:r>
              <a:rPr lang="en-US" sz="2400" dirty="0" err="1" smtClean="0">
                <a:latin typeface="Trebuchet MS" panose="020B0603020202020204" pitchFamily="34" charset="0"/>
              </a:rPr>
              <a:t>keylogger</a:t>
            </a:r>
            <a:r>
              <a:rPr lang="en-US" sz="2400" dirty="0" smtClean="0">
                <a:latin typeface="Trebuchet MS" panose="020B0603020202020204" pitchFamily="34" charset="0"/>
              </a:rPr>
              <a:t> is know for security. </a:t>
            </a:r>
            <a:endParaRPr lang="en-IN" sz="2400" dirty="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855" y="-1679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7642225" cy="670696"/>
          </a:xfrm>
          <a:prstGeom prst="rect">
            <a:avLst/>
          </a:prstGeom>
        </p:spPr>
        <p:txBody>
          <a:bodyPr vert="horz" wrap="square" lIns="0" tIns="16510" rIns="0" bIns="0" rtlCol="0">
            <a:spAutoFit/>
          </a:bodyPr>
          <a:lstStyle/>
          <a:p>
            <a:pPr marL="12700">
              <a:lnSpc>
                <a:spcPct val="100000"/>
              </a:lnSpc>
              <a:spcBef>
                <a:spcPts val="130"/>
              </a:spcBef>
            </a:pPr>
            <a:r>
              <a:rPr lang="en-US" sz="4250" spc="5" dirty="0" smtClean="0">
                <a:solidFill>
                  <a:srgbClr val="002060"/>
                </a:solidFill>
              </a:rPr>
              <a:t>KEY LOGGER AND SECURITY :</a:t>
            </a:r>
            <a:endParaRPr sz="4250" dirty="0">
              <a:solidFill>
                <a:srgbClr val="002060"/>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473166" y="1942371"/>
            <a:ext cx="9618572" cy="2677656"/>
          </a:xfrm>
          <a:prstGeom prst="rect">
            <a:avLst/>
          </a:prstGeom>
          <a:noFill/>
        </p:spPr>
        <p:txBody>
          <a:bodyPr wrap="square" rtlCol="0">
            <a:spAutoFit/>
          </a:bodyPr>
          <a:lstStyle/>
          <a:p>
            <a:pPr>
              <a:lnSpc>
                <a:spcPct val="150000"/>
              </a:lnSpc>
            </a:pPr>
            <a:r>
              <a:rPr lang="en-US" sz="2800" dirty="0">
                <a:latin typeface="Trebuchet MS" panose="020B0603020202020204" pitchFamily="34" charset="0"/>
                <a:cs typeface="Rozha One" panose="020B0604020202020204" charset="0"/>
              </a:rPr>
              <a:t>A key logger is a type of surveillance technology used to record keystrokes on a computer. Ensuring security involves detecting and preventing such malicious software to protect sensitive information and maintain user privacy.</a:t>
            </a:r>
            <a:endParaRPr lang="en-IN" sz="2800" dirty="0">
              <a:latin typeface="Trebuchet MS" panose="020B0603020202020204" pitchFamily="34" charset="0"/>
              <a:cs typeface="Rozha One"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385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5432425" cy="758190"/>
          </a:xfrm>
          <a:prstGeom prst="rect">
            <a:avLst/>
          </a:prstGeom>
        </p:spPr>
        <p:txBody>
          <a:bodyPr vert="horz" wrap="square" lIns="0" tIns="13335" rIns="0" bIns="0" rtlCol="0">
            <a:spAutoFit/>
          </a:bodyPr>
          <a:lstStyle/>
          <a:p>
            <a:pPr marL="12700">
              <a:lnSpc>
                <a:spcPct val="100000"/>
              </a:lnSpc>
              <a:spcBef>
                <a:spcPts val="105"/>
              </a:spcBef>
            </a:pPr>
            <a:r>
              <a:rPr spc="25" dirty="0" smtClean="0">
                <a:solidFill>
                  <a:srgbClr val="002060"/>
                </a:solidFill>
              </a:rPr>
              <a:t>A</a:t>
            </a:r>
            <a:r>
              <a:rPr spc="-5" dirty="0" smtClean="0">
                <a:solidFill>
                  <a:srgbClr val="002060"/>
                </a:solidFill>
              </a:rPr>
              <a:t>G</a:t>
            </a:r>
            <a:r>
              <a:rPr spc="-35" dirty="0" smtClean="0">
                <a:solidFill>
                  <a:srgbClr val="002060"/>
                </a:solidFill>
              </a:rPr>
              <a:t>E</a:t>
            </a:r>
            <a:r>
              <a:rPr spc="15" dirty="0" smtClean="0">
                <a:solidFill>
                  <a:srgbClr val="002060"/>
                </a:solidFill>
              </a:rPr>
              <a:t>N</a:t>
            </a:r>
            <a:r>
              <a:rPr dirty="0" smtClean="0">
                <a:solidFill>
                  <a:srgbClr val="002060"/>
                </a:solidFill>
              </a:rPr>
              <a:t>DA</a:t>
            </a:r>
            <a:r>
              <a:rPr lang="en-US" dirty="0" smtClean="0"/>
              <a:t> :</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1440409" y="1605766"/>
            <a:ext cx="8001000" cy="3970318"/>
          </a:xfrm>
          <a:prstGeom prst="rect">
            <a:avLst/>
          </a:prstGeom>
          <a:noFill/>
        </p:spPr>
        <p:txBody>
          <a:bodyPr wrap="square" rtlCol="0">
            <a:spAutoFit/>
          </a:bodyPr>
          <a:lstStyle/>
          <a:p>
            <a:pPr marL="457200" lvl="0" indent="-457200" eaLnBrk="0" fontAlgn="base" hangingPunct="0">
              <a:spcBef>
                <a:spcPct val="0"/>
              </a:spcBef>
              <a:spcAft>
                <a:spcPct val="0"/>
              </a:spcAft>
              <a:buFont typeface="Wingdings" panose="05000000000000000000" pitchFamily="2" charset="2"/>
              <a:buChar char="Ø"/>
            </a:pPr>
            <a:r>
              <a:rPr lang="en-US" altLang="en-US" sz="2800" dirty="0" smtClean="0">
                <a:latin typeface="Trebuchet MS" panose="020B0603020202020204" pitchFamily="34" charset="0"/>
                <a:cs typeface="Rozha One" panose="020B0604020202020204" charset="0"/>
              </a:rPr>
              <a:t>Introduction</a:t>
            </a:r>
          </a:p>
          <a:p>
            <a:pPr marL="457200" lvl="0" indent="-457200" eaLnBrk="0" fontAlgn="base" hangingPunct="0">
              <a:spcBef>
                <a:spcPct val="0"/>
              </a:spcBef>
              <a:spcAft>
                <a:spcPct val="0"/>
              </a:spcAft>
              <a:buFont typeface="Wingdings" panose="05000000000000000000" pitchFamily="2" charset="2"/>
              <a:buChar char="Ø"/>
            </a:pPr>
            <a:r>
              <a:rPr lang="en-US" altLang="en-US" sz="2800" dirty="0" smtClean="0">
                <a:latin typeface="Trebuchet MS" panose="020B0603020202020204" pitchFamily="34" charset="0"/>
                <a:cs typeface="Rozha One" panose="020B0604020202020204" charset="0"/>
              </a:rPr>
              <a:t>Problem </a:t>
            </a:r>
            <a:r>
              <a:rPr lang="en-US" altLang="en-US" sz="2800" dirty="0">
                <a:latin typeface="Trebuchet MS" panose="020B0603020202020204" pitchFamily="34" charset="0"/>
                <a:cs typeface="Rozha One" panose="020B0604020202020204" charset="0"/>
              </a:rPr>
              <a:t>Statement</a:t>
            </a:r>
          </a:p>
          <a:p>
            <a:pPr marL="457200" lvl="0" indent="-457200" eaLnBrk="0" fontAlgn="base" hangingPunct="0">
              <a:spcBef>
                <a:spcPct val="0"/>
              </a:spcBef>
              <a:spcAft>
                <a:spcPct val="0"/>
              </a:spcAft>
              <a:buFont typeface="Wingdings" panose="05000000000000000000" pitchFamily="2" charset="2"/>
              <a:buChar char="Ø"/>
            </a:pPr>
            <a:r>
              <a:rPr lang="en-US" altLang="en-US" sz="2800" dirty="0">
                <a:latin typeface="Trebuchet MS" panose="020B0603020202020204" pitchFamily="34" charset="0"/>
                <a:cs typeface="Rozha One" panose="020B0604020202020204" charset="0"/>
              </a:rPr>
              <a:t>Project Overview</a:t>
            </a:r>
          </a:p>
          <a:p>
            <a:pPr marL="457200" lvl="0" indent="-457200" eaLnBrk="0" fontAlgn="base" hangingPunct="0">
              <a:spcBef>
                <a:spcPct val="0"/>
              </a:spcBef>
              <a:spcAft>
                <a:spcPct val="0"/>
              </a:spcAft>
              <a:buFont typeface="Wingdings" panose="05000000000000000000" pitchFamily="2" charset="2"/>
              <a:buChar char="Ø"/>
            </a:pPr>
            <a:r>
              <a:rPr lang="en-US" altLang="en-US" sz="2800" dirty="0">
                <a:latin typeface="Trebuchet MS" panose="020B0603020202020204" pitchFamily="34" charset="0"/>
                <a:cs typeface="Rozha One" panose="020B0604020202020204" charset="0"/>
              </a:rPr>
              <a:t>End Users</a:t>
            </a:r>
          </a:p>
          <a:p>
            <a:pPr marL="457200" lvl="0" indent="-457200" eaLnBrk="0" fontAlgn="base" hangingPunct="0">
              <a:spcBef>
                <a:spcPct val="0"/>
              </a:spcBef>
              <a:spcAft>
                <a:spcPct val="0"/>
              </a:spcAft>
              <a:buFont typeface="Wingdings" panose="05000000000000000000" pitchFamily="2" charset="2"/>
              <a:buChar char="Ø"/>
            </a:pPr>
            <a:r>
              <a:rPr lang="en-US" altLang="en-US" sz="2800" dirty="0">
                <a:latin typeface="Trebuchet MS" panose="020B0603020202020204" pitchFamily="34" charset="0"/>
                <a:cs typeface="Rozha One" panose="020B0604020202020204" charset="0"/>
              </a:rPr>
              <a:t>Solution and Value Proposition</a:t>
            </a:r>
          </a:p>
          <a:p>
            <a:pPr marL="457200" lvl="0" indent="-457200" eaLnBrk="0" fontAlgn="base" hangingPunct="0">
              <a:spcBef>
                <a:spcPct val="0"/>
              </a:spcBef>
              <a:spcAft>
                <a:spcPct val="0"/>
              </a:spcAft>
              <a:buFont typeface="Wingdings" panose="05000000000000000000" pitchFamily="2" charset="2"/>
              <a:buChar char="Ø"/>
            </a:pPr>
            <a:r>
              <a:rPr lang="en-US" altLang="en-US" sz="2800" dirty="0">
                <a:latin typeface="Trebuchet MS" panose="020B0603020202020204" pitchFamily="34" charset="0"/>
                <a:cs typeface="Rozha One" panose="020B0604020202020204" charset="0"/>
              </a:rPr>
              <a:t>The "Wow" Factor in Our Solution</a:t>
            </a:r>
          </a:p>
          <a:p>
            <a:pPr marL="457200" lvl="0" indent="-457200" eaLnBrk="0" fontAlgn="base" hangingPunct="0">
              <a:spcBef>
                <a:spcPct val="0"/>
              </a:spcBef>
              <a:spcAft>
                <a:spcPct val="0"/>
              </a:spcAft>
              <a:buFont typeface="Wingdings" panose="05000000000000000000" pitchFamily="2" charset="2"/>
              <a:buChar char="Ø"/>
            </a:pPr>
            <a:r>
              <a:rPr lang="en-US" altLang="en-US" sz="2800" dirty="0">
                <a:latin typeface="Trebuchet MS" panose="020B0603020202020204" pitchFamily="34" charset="0"/>
                <a:cs typeface="Rozha One" panose="020B0604020202020204" charset="0"/>
              </a:rPr>
              <a:t>Modelling</a:t>
            </a:r>
          </a:p>
          <a:p>
            <a:pPr marL="457200" lvl="0" indent="-457200" eaLnBrk="0" fontAlgn="base" hangingPunct="0">
              <a:spcBef>
                <a:spcPct val="0"/>
              </a:spcBef>
              <a:spcAft>
                <a:spcPct val="0"/>
              </a:spcAft>
              <a:buFont typeface="Wingdings" panose="05000000000000000000" pitchFamily="2" charset="2"/>
              <a:buChar char="Ø"/>
            </a:pPr>
            <a:r>
              <a:rPr lang="en-US" altLang="en-US" sz="2800" dirty="0">
                <a:latin typeface="Trebuchet MS" panose="020B0603020202020204" pitchFamily="34" charset="0"/>
                <a:cs typeface="Rozha One" panose="020B0604020202020204" charset="0"/>
              </a:rPr>
              <a:t>Results</a:t>
            </a:r>
          </a:p>
          <a:p>
            <a:pPr marL="457200" lvl="0" indent="-457200" eaLnBrk="0" fontAlgn="base" hangingPunct="0">
              <a:spcBef>
                <a:spcPct val="0"/>
              </a:spcBef>
              <a:spcAft>
                <a:spcPct val="0"/>
              </a:spcAft>
              <a:buFont typeface="Wingdings" panose="05000000000000000000" pitchFamily="2" charset="2"/>
              <a:buChar char="Ø"/>
            </a:pPr>
            <a:r>
              <a:rPr lang="en-US" altLang="en-US" sz="2800" dirty="0">
                <a:latin typeface="Trebuchet MS" panose="020B0603020202020204" pitchFamily="34" charset="0"/>
                <a:cs typeface="Rozha One" panose="020B0604020202020204" charset="0"/>
              </a:rPr>
              <a:t>Conclusion and Q&amp;A </a:t>
            </a:r>
            <a:endParaRPr lang="en-US" altLang="en-US" sz="2800" dirty="0">
              <a:latin typeface="Trebuchet MS" panose="020B0603020202020204" pitchFamily="34" charset="0"/>
              <a:cs typeface="Rozha One"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69383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rgbClr val="002060"/>
                </a:solidFill>
              </a:rPr>
              <a:t>P</a:t>
            </a:r>
            <a:r>
              <a:rPr sz="4250" spc="15" dirty="0">
                <a:solidFill>
                  <a:srgbClr val="002060"/>
                </a:solidFill>
              </a:rPr>
              <a:t>ROB</a:t>
            </a:r>
            <a:r>
              <a:rPr sz="4250" spc="55" dirty="0">
                <a:solidFill>
                  <a:srgbClr val="002060"/>
                </a:solidFill>
              </a:rPr>
              <a:t>L</a:t>
            </a:r>
            <a:r>
              <a:rPr sz="4250" spc="-20" dirty="0">
                <a:solidFill>
                  <a:srgbClr val="002060"/>
                </a:solidFill>
              </a:rPr>
              <a:t>E</a:t>
            </a:r>
            <a:r>
              <a:rPr sz="4250" spc="20" dirty="0">
                <a:solidFill>
                  <a:srgbClr val="002060"/>
                </a:solidFill>
              </a:rPr>
              <a:t>M</a:t>
            </a:r>
            <a:r>
              <a:rPr sz="4250" dirty="0">
                <a:solidFill>
                  <a:srgbClr val="002060"/>
                </a:solidFill>
              </a:rPr>
              <a:t>	</a:t>
            </a:r>
            <a:r>
              <a:rPr sz="4250" spc="10" dirty="0" smtClean="0">
                <a:solidFill>
                  <a:srgbClr val="002060"/>
                </a:solidFill>
              </a:rPr>
              <a:t>S</a:t>
            </a:r>
            <a:r>
              <a:rPr sz="4250" spc="-370" dirty="0" smtClean="0">
                <a:solidFill>
                  <a:srgbClr val="002060"/>
                </a:solidFill>
              </a:rPr>
              <a:t>T</a:t>
            </a:r>
            <a:r>
              <a:rPr sz="4250" spc="-375" dirty="0" smtClean="0">
                <a:solidFill>
                  <a:srgbClr val="002060"/>
                </a:solidFill>
              </a:rPr>
              <a:t>A</a:t>
            </a:r>
            <a:r>
              <a:rPr sz="4250" spc="15" dirty="0" smtClean="0">
                <a:solidFill>
                  <a:srgbClr val="002060"/>
                </a:solidFill>
              </a:rPr>
              <a:t>T</a:t>
            </a:r>
            <a:r>
              <a:rPr sz="4250" spc="-10" dirty="0" smtClean="0">
                <a:solidFill>
                  <a:srgbClr val="002060"/>
                </a:solidFill>
              </a:rPr>
              <a:t>E</a:t>
            </a:r>
            <a:r>
              <a:rPr sz="4250" spc="-20" dirty="0" smtClean="0">
                <a:solidFill>
                  <a:srgbClr val="002060"/>
                </a:solidFill>
              </a:rPr>
              <a:t>ME</a:t>
            </a:r>
            <a:r>
              <a:rPr sz="4250" spc="10" dirty="0" smtClean="0">
                <a:solidFill>
                  <a:srgbClr val="002060"/>
                </a:solidFill>
              </a:rPr>
              <a:t>NT</a:t>
            </a:r>
            <a:r>
              <a:rPr lang="en-US" sz="4250" spc="10" dirty="0" smtClean="0">
                <a:solidFill>
                  <a:srgbClr val="002060"/>
                </a:solidFill>
              </a:rPr>
              <a:t> : </a:t>
            </a:r>
            <a:endParaRPr sz="4250" dirty="0">
              <a:solidFill>
                <a:srgbClr val="002060"/>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p:cNvSpPr txBox="1"/>
          <p:nvPr/>
        </p:nvSpPr>
        <p:spPr>
          <a:xfrm>
            <a:off x="732848" y="1801730"/>
            <a:ext cx="8077200" cy="3108543"/>
          </a:xfrm>
          <a:prstGeom prst="rect">
            <a:avLst/>
          </a:prstGeom>
          <a:noFill/>
        </p:spPr>
        <p:txBody>
          <a:bodyPr wrap="square" rtlCol="0">
            <a:spAutoFit/>
          </a:bodyPr>
          <a:lstStyle/>
          <a:p>
            <a:r>
              <a:rPr lang="en-US" sz="2800" dirty="0" smtClean="0">
                <a:latin typeface="Trebuchet MS" panose="020B0603020202020204" pitchFamily="34" charset="0"/>
              </a:rPr>
              <a:t>Key loggers are tools that record keystroke on a computer.  They can be hardware or software </a:t>
            </a:r>
            <a:r>
              <a:rPr lang="en-US" sz="2800" dirty="0" err="1" smtClean="0">
                <a:latin typeface="Trebuchet MS" panose="020B0603020202020204" pitchFamily="34" charset="0"/>
              </a:rPr>
              <a:t>based,used</a:t>
            </a:r>
            <a:r>
              <a:rPr lang="en-US" sz="2800" dirty="0" smtClean="0">
                <a:latin typeface="Trebuchet MS" panose="020B0603020202020204" pitchFamily="34" charset="0"/>
              </a:rPr>
              <a:t> for monitoring or malicious purposes. Key loggers raise privacy  concern and legal </a:t>
            </a:r>
            <a:r>
              <a:rPr lang="en-US" sz="2800" dirty="0" err="1" smtClean="0">
                <a:latin typeface="Trebuchet MS" panose="020B0603020202020204" pitchFamily="34" charset="0"/>
              </a:rPr>
              <a:t>issues,so</a:t>
            </a:r>
            <a:r>
              <a:rPr lang="en-US" sz="2800" dirty="0" smtClean="0">
                <a:latin typeface="Trebuchet MS" panose="020B0603020202020204" pitchFamily="34" charset="0"/>
              </a:rPr>
              <a:t> its essential to protect against them . Let me know if you need more details on many specific point</a:t>
            </a:r>
            <a:endParaRPr lang="en-IN"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642302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smtClean="0">
                <a:solidFill>
                  <a:srgbClr val="002060"/>
                </a:solidFill>
              </a:rPr>
              <a:t>PROJECT</a:t>
            </a:r>
            <a:r>
              <a:rPr sz="4250" spc="5" dirty="0">
                <a:solidFill>
                  <a:srgbClr val="002060"/>
                </a:solidFill>
              </a:rPr>
              <a:t>	</a:t>
            </a:r>
            <a:r>
              <a:rPr sz="4250" spc="-20" dirty="0" smtClean="0">
                <a:solidFill>
                  <a:srgbClr val="002060"/>
                </a:solidFill>
              </a:rPr>
              <a:t>OVERVIEW</a:t>
            </a:r>
            <a:r>
              <a:rPr lang="en-US" sz="4250" spc="-20" dirty="0" smtClean="0">
                <a:solidFill>
                  <a:srgbClr val="002060"/>
                </a:solidFill>
              </a:rPr>
              <a:t> :</a:t>
            </a:r>
            <a:endParaRPr sz="4250" dirty="0">
              <a:solidFill>
                <a:srgbClr val="002060"/>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676275" y="1977033"/>
            <a:ext cx="7848600" cy="3385542"/>
          </a:xfrm>
          <a:prstGeom prst="rect">
            <a:avLst/>
          </a:prstGeom>
          <a:noFill/>
        </p:spPr>
        <p:txBody>
          <a:bodyPr wrap="square" rtlCol="0">
            <a:spAutoFit/>
          </a:bodyPr>
          <a:lstStyle/>
          <a:p>
            <a:r>
              <a:rPr lang="en-US" sz="2800" dirty="0">
                <a:latin typeface="Trebuchet MS" panose="020B0603020202020204" pitchFamily="34" charset="0"/>
                <a:cs typeface="Rozha One" panose="020B0604020202020204" charset="0"/>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endParaRPr lang="en-IN" sz="2800" dirty="0">
              <a:latin typeface="Trebuchet MS" panose="020B0603020202020204" pitchFamily="34" charset="0"/>
              <a:cs typeface="Rozha One" panose="020B0604020202020204"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844348"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rgbClr val="002060"/>
                </a:solidFill>
              </a:rPr>
              <a:t>W</a:t>
            </a:r>
            <a:r>
              <a:rPr sz="3200" spc="-20" dirty="0">
                <a:solidFill>
                  <a:srgbClr val="002060"/>
                </a:solidFill>
              </a:rPr>
              <a:t>H</a:t>
            </a:r>
            <a:r>
              <a:rPr sz="3200" spc="20" dirty="0">
                <a:solidFill>
                  <a:srgbClr val="002060"/>
                </a:solidFill>
              </a:rPr>
              <a:t>O</a:t>
            </a:r>
            <a:r>
              <a:rPr sz="3200" spc="-235" dirty="0">
                <a:solidFill>
                  <a:srgbClr val="002060"/>
                </a:solidFill>
              </a:rPr>
              <a:t> </a:t>
            </a:r>
            <a:r>
              <a:rPr sz="3200" spc="-10" dirty="0">
                <a:solidFill>
                  <a:srgbClr val="002060"/>
                </a:solidFill>
              </a:rPr>
              <a:t>AR</a:t>
            </a:r>
            <a:r>
              <a:rPr sz="3200" spc="15" dirty="0">
                <a:solidFill>
                  <a:srgbClr val="002060"/>
                </a:solidFill>
              </a:rPr>
              <a:t>E</a:t>
            </a:r>
            <a:r>
              <a:rPr sz="3200" spc="-35" dirty="0">
                <a:solidFill>
                  <a:srgbClr val="002060"/>
                </a:solidFill>
              </a:rPr>
              <a:t> </a:t>
            </a:r>
            <a:r>
              <a:rPr sz="3200" spc="-10" dirty="0">
                <a:solidFill>
                  <a:srgbClr val="002060"/>
                </a:solidFill>
              </a:rPr>
              <a:t>T</a:t>
            </a:r>
            <a:r>
              <a:rPr sz="3200" spc="-15" dirty="0">
                <a:solidFill>
                  <a:srgbClr val="002060"/>
                </a:solidFill>
              </a:rPr>
              <a:t>H</a:t>
            </a:r>
            <a:r>
              <a:rPr sz="3200" spc="15" dirty="0">
                <a:solidFill>
                  <a:srgbClr val="002060"/>
                </a:solidFill>
              </a:rPr>
              <a:t>E</a:t>
            </a:r>
            <a:r>
              <a:rPr sz="3200" spc="-35" dirty="0">
                <a:solidFill>
                  <a:srgbClr val="002060"/>
                </a:solidFill>
              </a:rPr>
              <a:t> </a:t>
            </a:r>
            <a:r>
              <a:rPr sz="3200" spc="-20" dirty="0">
                <a:solidFill>
                  <a:srgbClr val="002060"/>
                </a:solidFill>
              </a:rPr>
              <a:t>E</a:t>
            </a:r>
            <a:r>
              <a:rPr sz="3200" spc="30" dirty="0">
                <a:solidFill>
                  <a:srgbClr val="002060"/>
                </a:solidFill>
              </a:rPr>
              <a:t>N</a:t>
            </a:r>
            <a:r>
              <a:rPr sz="3200" spc="15" dirty="0">
                <a:solidFill>
                  <a:srgbClr val="002060"/>
                </a:solidFill>
              </a:rPr>
              <a:t>D</a:t>
            </a:r>
            <a:r>
              <a:rPr sz="3200" spc="-45" dirty="0">
                <a:solidFill>
                  <a:srgbClr val="002060"/>
                </a:solidFill>
              </a:rPr>
              <a:t> </a:t>
            </a:r>
            <a:r>
              <a:rPr sz="3200" dirty="0">
                <a:solidFill>
                  <a:srgbClr val="002060"/>
                </a:solidFill>
              </a:rPr>
              <a:t>U</a:t>
            </a:r>
            <a:r>
              <a:rPr sz="3200" spc="10" dirty="0">
                <a:solidFill>
                  <a:srgbClr val="002060"/>
                </a:solidFill>
              </a:rPr>
              <a:t>S</a:t>
            </a:r>
            <a:r>
              <a:rPr sz="3200" spc="-25" dirty="0">
                <a:solidFill>
                  <a:srgbClr val="002060"/>
                </a:solidFill>
              </a:rPr>
              <a:t>E</a:t>
            </a:r>
            <a:r>
              <a:rPr sz="3200" spc="-10" dirty="0">
                <a:solidFill>
                  <a:srgbClr val="002060"/>
                </a:solidFill>
              </a:rPr>
              <a:t>R</a:t>
            </a:r>
            <a:r>
              <a:rPr sz="3200" spc="5" dirty="0">
                <a:solidFill>
                  <a:srgbClr val="002060"/>
                </a:solidFill>
              </a:rPr>
              <a:t>S?</a:t>
            </a:r>
            <a:endParaRPr sz="3200" dirty="0">
              <a:solidFill>
                <a:srgbClr val="002060"/>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p:cNvSpPr txBox="1"/>
          <p:nvPr/>
        </p:nvSpPr>
        <p:spPr>
          <a:xfrm>
            <a:off x="914400" y="2019300"/>
            <a:ext cx="8153400" cy="3348481"/>
          </a:xfrm>
          <a:prstGeom prst="rect">
            <a:avLst/>
          </a:prstGeom>
          <a:noFill/>
        </p:spPr>
        <p:txBody>
          <a:bodyPr wrap="square" rtlCol="0">
            <a:spAutoFit/>
          </a:bodyPr>
          <a:lstStyle/>
          <a:p>
            <a:pPr>
              <a:lnSpc>
                <a:spcPct val="150000"/>
              </a:lnSpc>
            </a:pPr>
            <a:r>
              <a:rPr lang="en-US" sz="2400" dirty="0" err="1">
                <a:solidFill>
                  <a:srgbClr val="000000"/>
                </a:solidFill>
                <a:latin typeface="Trebuchet MS" panose="020B0603020202020204" pitchFamily="34" charset="0"/>
                <a:cs typeface="Rozha One" panose="020B0604020202020204" charset="0"/>
              </a:rPr>
              <a:t>Keyloggers</a:t>
            </a:r>
            <a:r>
              <a:rPr lang="en-US" sz="2400" dirty="0">
                <a:solidFill>
                  <a:srgbClr val="000000"/>
                </a:solidFill>
                <a:latin typeface="Trebuchet MS" panose="020B0603020202020204" pitchFamily="34" charset="0"/>
                <a:cs typeface="Rozha One" panose="020B0604020202020204" charset="0"/>
              </a:rPr>
              <a:t>, or keystroke loggers, are tools that record what a person types on a device. While there are legitimate and legal uses for </a:t>
            </a:r>
            <a:r>
              <a:rPr lang="en-US" sz="2400" dirty="0" err="1">
                <a:solidFill>
                  <a:srgbClr val="000000"/>
                </a:solidFill>
                <a:latin typeface="Trebuchet MS" panose="020B0603020202020204" pitchFamily="34" charset="0"/>
                <a:cs typeface="Rozha One" panose="020B0604020202020204" charset="0"/>
              </a:rPr>
              <a:t>keyloggers</a:t>
            </a:r>
            <a:r>
              <a:rPr lang="en-US" sz="2400" dirty="0">
                <a:solidFill>
                  <a:srgbClr val="000000"/>
                </a:solidFill>
                <a:latin typeface="Trebuchet MS" panose="020B0603020202020204" pitchFamily="34" charset="0"/>
                <a:cs typeface="Rozha One" panose="020B0604020202020204" charset="0"/>
              </a:rPr>
              <a:t>, many uses for </a:t>
            </a:r>
            <a:r>
              <a:rPr lang="en-US" sz="2400" dirty="0" err="1">
                <a:solidFill>
                  <a:srgbClr val="000000"/>
                </a:solidFill>
                <a:latin typeface="Trebuchet MS" panose="020B0603020202020204" pitchFamily="34" charset="0"/>
                <a:cs typeface="Rozha One" panose="020B0604020202020204" charset="0"/>
              </a:rPr>
              <a:t>keyloggers</a:t>
            </a:r>
            <a:r>
              <a:rPr lang="en-US" sz="2400" dirty="0">
                <a:solidFill>
                  <a:srgbClr val="000000"/>
                </a:solidFill>
                <a:latin typeface="Trebuchet MS" panose="020B0603020202020204" pitchFamily="34" charset="0"/>
                <a:cs typeface="Rozha One" panose="020B0604020202020204" charset="0"/>
              </a:rPr>
              <a:t> are malicious. In a </a:t>
            </a:r>
            <a:r>
              <a:rPr lang="en-US" sz="2400" dirty="0" err="1">
                <a:solidFill>
                  <a:srgbClr val="000000"/>
                </a:solidFill>
                <a:latin typeface="Trebuchet MS" panose="020B0603020202020204" pitchFamily="34" charset="0"/>
                <a:cs typeface="Rozha One" panose="020B0604020202020204" charset="0"/>
              </a:rPr>
              <a:t>keylogger</a:t>
            </a:r>
            <a:r>
              <a:rPr lang="en-US" sz="2400" dirty="0">
                <a:solidFill>
                  <a:srgbClr val="000000"/>
                </a:solidFill>
                <a:latin typeface="Trebuchet MS" panose="020B0603020202020204" pitchFamily="34" charset="0"/>
                <a:cs typeface="Rozha One" panose="020B0604020202020204" charset="0"/>
              </a:rPr>
              <a:t> attack, the </a:t>
            </a:r>
            <a:r>
              <a:rPr lang="en-US" sz="2400" dirty="0" err="1">
                <a:solidFill>
                  <a:srgbClr val="000000"/>
                </a:solidFill>
                <a:latin typeface="Trebuchet MS" panose="020B0603020202020204" pitchFamily="34" charset="0"/>
                <a:cs typeface="Rozha One" panose="020B0604020202020204" charset="0"/>
              </a:rPr>
              <a:t>keylogger</a:t>
            </a:r>
            <a:r>
              <a:rPr lang="en-US" sz="2400" dirty="0">
                <a:solidFill>
                  <a:srgbClr val="000000"/>
                </a:solidFill>
                <a:latin typeface="Trebuchet MS" panose="020B0603020202020204" pitchFamily="34" charset="0"/>
                <a:cs typeface="Rozha One" panose="020B0604020202020204" charset="0"/>
              </a:rPr>
              <a:t> software records every keystroke on the victim’s device and sends it to the attacker.</a:t>
            </a:r>
            <a:endParaRPr lang="en-IN" sz="2400" dirty="0">
              <a:latin typeface="Trebuchet MS" panose="020B0603020202020204" pitchFamily="34" charset="0"/>
              <a:cs typeface="Rozha One" panose="020B06040202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p:cNvSpPr txBox="1"/>
          <p:nvPr/>
        </p:nvSpPr>
        <p:spPr>
          <a:xfrm>
            <a:off x="3276600" y="1857375"/>
            <a:ext cx="5715000" cy="3323987"/>
          </a:xfrm>
          <a:prstGeom prst="rect">
            <a:avLst/>
          </a:prstGeom>
          <a:noFill/>
        </p:spPr>
        <p:txBody>
          <a:bodyPr wrap="square" rtlCol="0">
            <a:spAutoFit/>
          </a:bodyPr>
          <a:lstStyle/>
          <a:p>
            <a:pPr lvl="0"/>
            <a:r>
              <a:rPr lang="en-US" sz="2400" dirty="0" smtClean="0">
                <a:latin typeface="Trebuchet MS" panose="020B0603020202020204" pitchFamily="34" charset="0"/>
                <a:cs typeface="Rozha One" panose="020B0604020202020204" charset="0"/>
              </a:rPr>
              <a:t>A key </a:t>
            </a:r>
            <a:r>
              <a:rPr lang="en-US" sz="2400" dirty="0">
                <a:latin typeface="Trebuchet MS" panose="020B0603020202020204" pitchFamily="34" charset="0"/>
                <a:cs typeface="Rozha One" panose="020B0604020202020204" charset="0"/>
              </a:rPr>
              <a:t>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613775" cy="678180"/>
          </a:xfrm>
          <a:prstGeom prst="rect">
            <a:avLst/>
          </a:prstGeom>
        </p:spPr>
        <p:txBody>
          <a:bodyPr vert="horz" wrap="square" lIns="0" tIns="16510" rIns="0" bIns="0" rtlCol="0">
            <a:spAutoFit/>
          </a:bodyPr>
          <a:lstStyle/>
          <a:p>
            <a:pPr marL="12700">
              <a:lnSpc>
                <a:spcPct val="100000"/>
              </a:lnSpc>
              <a:spcBef>
                <a:spcPts val="130"/>
              </a:spcBef>
            </a:pPr>
            <a:r>
              <a:rPr sz="4250" spc="15" dirty="0">
                <a:solidFill>
                  <a:srgbClr val="002060"/>
                </a:solidFill>
              </a:rPr>
              <a:t>THE</a:t>
            </a:r>
            <a:r>
              <a:rPr sz="4250" spc="20" dirty="0">
                <a:solidFill>
                  <a:srgbClr val="002060"/>
                </a:solidFill>
              </a:rPr>
              <a:t> </a:t>
            </a:r>
            <a:r>
              <a:rPr sz="4250" spc="10" dirty="0">
                <a:solidFill>
                  <a:srgbClr val="002060"/>
                </a:solidFill>
              </a:rPr>
              <a:t>WOW</a:t>
            </a:r>
            <a:r>
              <a:rPr sz="4250" spc="85" dirty="0">
                <a:solidFill>
                  <a:srgbClr val="002060"/>
                </a:solidFill>
              </a:rPr>
              <a:t> </a:t>
            </a:r>
            <a:r>
              <a:rPr sz="4250" spc="10" dirty="0">
                <a:solidFill>
                  <a:srgbClr val="002060"/>
                </a:solidFill>
              </a:rPr>
              <a:t>IN</a:t>
            </a:r>
            <a:r>
              <a:rPr sz="4250" spc="-5" dirty="0">
                <a:solidFill>
                  <a:srgbClr val="002060"/>
                </a:solidFill>
              </a:rPr>
              <a:t> </a:t>
            </a:r>
            <a:r>
              <a:rPr sz="4250" spc="15" dirty="0">
                <a:solidFill>
                  <a:srgbClr val="002060"/>
                </a:solidFill>
              </a:rPr>
              <a:t>YOUR</a:t>
            </a:r>
            <a:r>
              <a:rPr sz="4250" spc="-10" dirty="0">
                <a:solidFill>
                  <a:srgbClr val="002060"/>
                </a:solidFill>
              </a:rPr>
              <a:t> </a:t>
            </a:r>
            <a:r>
              <a:rPr sz="4250" spc="20" dirty="0" smtClean="0">
                <a:solidFill>
                  <a:srgbClr val="002060"/>
                </a:solidFill>
              </a:rPr>
              <a:t>SOLUTION</a:t>
            </a:r>
            <a:r>
              <a:rPr lang="en-US" sz="4250" spc="20" dirty="0" smtClean="0">
                <a:solidFill>
                  <a:srgbClr val="002060"/>
                </a:solidFill>
              </a:rPr>
              <a:t> :</a:t>
            </a:r>
            <a:endParaRPr sz="4250" dirty="0">
              <a:solidFill>
                <a:srgbClr val="002060"/>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209800" y="1813281"/>
            <a:ext cx="7981950" cy="4524315"/>
          </a:xfrm>
          <a:prstGeom prst="rect">
            <a:avLst/>
          </a:prstGeom>
          <a:noFill/>
        </p:spPr>
        <p:txBody>
          <a:bodyPr wrap="square" rtlCol="0">
            <a:spAutoFit/>
          </a:bodyPr>
          <a:lstStyle/>
          <a:p>
            <a:pPr lvl="0" eaLnBrk="0" fontAlgn="base" hangingPunct="0">
              <a:lnSpc>
                <a:spcPct val="150000"/>
              </a:lnSpc>
              <a:spcBef>
                <a:spcPct val="0"/>
              </a:spcBef>
              <a:spcAft>
                <a:spcPct val="0"/>
              </a:spcAft>
              <a:buFontTx/>
              <a:buChar char="•"/>
            </a:pPr>
            <a:r>
              <a:rPr lang="en-US" altLang="en-US" sz="2400" b="1" dirty="0">
                <a:solidFill>
                  <a:srgbClr val="00B0F0"/>
                </a:solidFill>
                <a:latin typeface="Javanese Text" panose="02000000000000000000" pitchFamily="2" charset="0"/>
                <a:cs typeface="Rozha One" panose="020B0604020202020204" charset="0"/>
              </a:rPr>
              <a:t>Effortless Transformation:</a:t>
            </a:r>
            <a:r>
              <a:rPr lang="en-US" altLang="en-US" sz="2400" dirty="0">
                <a:solidFill>
                  <a:srgbClr val="00B0F0"/>
                </a:solidFill>
                <a:latin typeface="Javanese Text" panose="02000000000000000000" pitchFamily="2" charset="0"/>
                <a:cs typeface="Rozha One" panose="020B0604020202020204" charset="0"/>
              </a:rPr>
              <a:t> </a:t>
            </a:r>
            <a:r>
              <a:rPr lang="en-US" altLang="en-US" sz="2400" dirty="0">
                <a:latin typeface="Javanese Text" panose="02000000000000000000" pitchFamily="2" charset="0"/>
                <a:cs typeface="Rozha One" panose="020B0604020202020204" charset="0"/>
              </a:rPr>
              <a:t>Seamlessly convert your keystrokes into captivating presentations.</a:t>
            </a:r>
          </a:p>
          <a:p>
            <a:pPr lvl="0" eaLnBrk="0" fontAlgn="base" hangingPunct="0">
              <a:lnSpc>
                <a:spcPct val="150000"/>
              </a:lnSpc>
              <a:spcBef>
                <a:spcPct val="0"/>
              </a:spcBef>
              <a:spcAft>
                <a:spcPct val="0"/>
              </a:spcAft>
              <a:buFontTx/>
              <a:buChar char="•"/>
            </a:pPr>
            <a:r>
              <a:rPr lang="en-US" altLang="en-US" sz="2400" b="1" dirty="0">
                <a:solidFill>
                  <a:srgbClr val="00B0F0"/>
                </a:solidFill>
                <a:latin typeface="Javanese Text" panose="02000000000000000000" pitchFamily="2" charset="0"/>
                <a:cs typeface="Rozha One" panose="020B0604020202020204" charset="0"/>
              </a:rPr>
              <a:t>Cutting-Edge Analysis Tools:</a:t>
            </a:r>
            <a:r>
              <a:rPr lang="en-US" altLang="en-US" sz="2400" dirty="0">
                <a:solidFill>
                  <a:srgbClr val="00B0F0"/>
                </a:solidFill>
                <a:latin typeface="Javanese Text" panose="02000000000000000000" pitchFamily="2" charset="0"/>
                <a:cs typeface="Rozha One" panose="020B0604020202020204" charset="0"/>
              </a:rPr>
              <a:t> </a:t>
            </a:r>
            <a:r>
              <a:rPr lang="en-US" altLang="en-US" sz="2400" dirty="0">
                <a:latin typeface="Javanese Text" panose="02000000000000000000" pitchFamily="2" charset="0"/>
                <a:cs typeface="Rozha One" panose="020B0604020202020204" charset="0"/>
              </a:rPr>
              <a:t>Utilize advanced algorithms to extract valuable insights from your typing activities.</a:t>
            </a:r>
          </a:p>
          <a:p>
            <a:pPr lvl="0" eaLnBrk="0" fontAlgn="base" hangingPunct="0">
              <a:lnSpc>
                <a:spcPct val="150000"/>
              </a:lnSpc>
              <a:spcBef>
                <a:spcPct val="0"/>
              </a:spcBef>
              <a:spcAft>
                <a:spcPct val="0"/>
              </a:spcAft>
              <a:buFontTx/>
              <a:buChar char="•"/>
            </a:pPr>
            <a:r>
              <a:rPr lang="en-US" altLang="en-US" sz="2400" b="1" dirty="0">
                <a:solidFill>
                  <a:srgbClr val="00B0F0"/>
                </a:solidFill>
                <a:latin typeface="Javanese Text" panose="02000000000000000000" pitchFamily="2" charset="0"/>
                <a:cs typeface="Rozha One" panose="020B0604020202020204" charset="0"/>
              </a:rPr>
              <a:t>Seamless Integration:</a:t>
            </a:r>
            <a:r>
              <a:rPr lang="en-US" altLang="en-US" sz="2400" dirty="0">
                <a:solidFill>
                  <a:srgbClr val="00B0F0"/>
                </a:solidFill>
                <a:latin typeface="Javanese Text" panose="02000000000000000000" pitchFamily="2" charset="0"/>
                <a:cs typeface="Rozha One" panose="020B0604020202020204" charset="0"/>
              </a:rPr>
              <a:t> </a:t>
            </a:r>
            <a:r>
              <a:rPr lang="en-US" altLang="en-US" sz="2400" dirty="0">
                <a:latin typeface="Javanese Text" panose="02000000000000000000" pitchFamily="2" charset="0"/>
                <a:cs typeface="Rozha One" panose="020B0604020202020204" charset="0"/>
              </a:rPr>
              <a:t>Directly import analyzed data into PowerPoint for streamlined presentation creation.</a:t>
            </a:r>
            <a:endParaRPr lang="en-US" altLang="en-US" sz="2400" b="1" dirty="0">
              <a:latin typeface="Javanese Text" panose="02000000000000000000" pitchFamily="2" charset="0"/>
              <a:cs typeface="Rozha One" panose="020B0604020202020204" charset="0"/>
            </a:endParaRPr>
          </a:p>
          <a:p>
            <a:pPr lvl="0" eaLnBrk="0" fontAlgn="base" hangingPunct="0">
              <a:lnSpc>
                <a:spcPct val="150000"/>
              </a:lnSpc>
              <a:spcBef>
                <a:spcPct val="0"/>
              </a:spcBef>
              <a:spcAft>
                <a:spcPct val="0"/>
              </a:spcAft>
              <a:buFontTx/>
              <a:buChar char="•"/>
            </a:pPr>
            <a:r>
              <a:rPr lang="en-US" altLang="en-US" sz="2400" b="1" dirty="0">
                <a:solidFill>
                  <a:srgbClr val="00B0F0"/>
                </a:solidFill>
                <a:latin typeface="Javanese Text" panose="02000000000000000000" pitchFamily="2" charset="0"/>
                <a:cs typeface="Rozha One" panose="020B0604020202020204" charset="0"/>
              </a:rPr>
              <a:t>Boost Productivity:</a:t>
            </a:r>
            <a:r>
              <a:rPr lang="en-US" altLang="en-US" sz="2400" dirty="0">
                <a:solidFill>
                  <a:srgbClr val="00B0F0"/>
                </a:solidFill>
                <a:latin typeface="Javanese Text" panose="02000000000000000000" pitchFamily="2" charset="0"/>
                <a:cs typeface="Rozha One" panose="020B0604020202020204" charset="0"/>
              </a:rPr>
              <a:t> </a:t>
            </a:r>
            <a:r>
              <a:rPr lang="en-US" altLang="en-US" sz="2400" dirty="0">
                <a:latin typeface="Javanese Text" panose="02000000000000000000" pitchFamily="2" charset="0"/>
                <a:cs typeface="Rozha One" panose="020B0604020202020204" charset="0"/>
              </a:rPr>
              <a:t>Say goodbye to tedious data collection and hello to efficient workflow optimization.</a:t>
            </a:r>
            <a:endParaRPr lang="en-US" altLang="en-US" sz="2400" dirty="0">
              <a:latin typeface="Javanese Text" panose="02000000000000000000" pitchFamily="2" charset="0"/>
              <a:cs typeface="Rozha One" panose="020B0604020202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3303904" cy="320601"/>
          </a:xfrm>
          <a:prstGeom prst="rect">
            <a:avLst/>
          </a:prstGeom>
        </p:spPr>
        <p:txBody>
          <a:bodyPr vert="horz" wrap="square" lIns="0" tIns="12700" rIns="0" bIns="0" rtlCol="0">
            <a:spAutoFit/>
          </a:bodyPr>
          <a:lstStyle/>
          <a:p>
            <a:pPr marL="12700">
              <a:spcBef>
                <a:spcPts val="100"/>
              </a:spcBef>
            </a:pPr>
            <a:r>
              <a:rPr lang="en-US" sz="2000" b="1" dirty="0">
                <a:solidFill>
                  <a:srgbClr val="002060"/>
                </a:solidFill>
                <a:latin typeface="Trebuchet MS" panose="020B0603020202020204" pitchFamily="34" charset="0"/>
                <a:cs typeface="Rozha One" panose="020B0604020202020204" charset="0"/>
              </a:rPr>
              <a:t>Architecture Overview</a:t>
            </a:r>
            <a:r>
              <a:rPr lang="en-US" sz="2000" b="1" dirty="0" smtClean="0">
                <a:solidFill>
                  <a:srgbClr val="002060"/>
                </a:solidFill>
                <a:latin typeface="Trebuchet MS" panose="020B0603020202020204" pitchFamily="34" charset="0"/>
                <a:cs typeface="Rozha One" panose="020B0604020202020204" charset="0"/>
              </a:rPr>
              <a:t>:</a:t>
            </a:r>
            <a:endParaRPr lang="en-US" b="1" dirty="0">
              <a:solidFill>
                <a:srgbClr val="002060"/>
              </a:solidFill>
              <a:latin typeface="Trebuchet MS" panose="020B0603020202020204" pitchFamily="34" charset="0"/>
              <a:cs typeface="Rozha One" panose="020B0604020202020204"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4" y="291147"/>
            <a:ext cx="4213225" cy="758190"/>
          </a:xfrm>
          <a:prstGeom prst="rect">
            <a:avLst/>
          </a:prstGeom>
        </p:spPr>
        <p:txBody>
          <a:bodyPr vert="horz" wrap="square" lIns="0" tIns="13335" rIns="0" bIns="0" rtlCol="0">
            <a:spAutoFit/>
          </a:bodyPr>
          <a:lstStyle/>
          <a:p>
            <a:pPr marL="12700">
              <a:lnSpc>
                <a:spcPct val="100000"/>
              </a:lnSpc>
              <a:spcBef>
                <a:spcPts val="105"/>
              </a:spcBef>
            </a:pPr>
            <a:r>
              <a:rPr sz="4800" b="1" spc="15" dirty="0" smtClean="0">
                <a:solidFill>
                  <a:srgbClr val="002060"/>
                </a:solidFill>
                <a:latin typeface="Trebuchet MS"/>
                <a:cs typeface="Trebuchet MS"/>
              </a:rPr>
              <a:t>M</a:t>
            </a:r>
            <a:r>
              <a:rPr sz="4800" b="1" dirty="0" smtClean="0">
                <a:solidFill>
                  <a:srgbClr val="002060"/>
                </a:solidFill>
                <a:latin typeface="Trebuchet MS"/>
                <a:cs typeface="Trebuchet MS"/>
              </a:rPr>
              <a:t>O</a:t>
            </a:r>
            <a:r>
              <a:rPr sz="4800" b="1" spc="-15" dirty="0" smtClean="0">
                <a:solidFill>
                  <a:srgbClr val="002060"/>
                </a:solidFill>
                <a:latin typeface="Trebuchet MS"/>
                <a:cs typeface="Trebuchet MS"/>
              </a:rPr>
              <a:t>D</a:t>
            </a:r>
            <a:r>
              <a:rPr sz="4800" b="1" spc="-35" dirty="0" smtClean="0">
                <a:solidFill>
                  <a:srgbClr val="002060"/>
                </a:solidFill>
                <a:latin typeface="Trebuchet MS"/>
                <a:cs typeface="Trebuchet MS"/>
              </a:rPr>
              <a:t>E</a:t>
            </a:r>
            <a:r>
              <a:rPr sz="4800" b="1" spc="-30" dirty="0" smtClean="0">
                <a:solidFill>
                  <a:srgbClr val="002060"/>
                </a:solidFill>
                <a:latin typeface="Trebuchet MS"/>
                <a:cs typeface="Trebuchet MS"/>
              </a:rPr>
              <a:t>LL</a:t>
            </a:r>
            <a:r>
              <a:rPr sz="4800" b="1" spc="-5" dirty="0" smtClean="0">
                <a:solidFill>
                  <a:srgbClr val="002060"/>
                </a:solidFill>
                <a:latin typeface="Trebuchet MS"/>
                <a:cs typeface="Trebuchet MS"/>
              </a:rPr>
              <a:t>I</a:t>
            </a:r>
            <a:r>
              <a:rPr sz="4800" b="1" spc="30" dirty="0" smtClean="0">
                <a:solidFill>
                  <a:srgbClr val="002060"/>
                </a:solidFill>
                <a:latin typeface="Trebuchet MS"/>
                <a:cs typeface="Trebuchet MS"/>
              </a:rPr>
              <a:t>N</a:t>
            </a:r>
            <a:r>
              <a:rPr sz="4800" b="1" spc="5" dirty="0" smtClean="0">
                <a:solidFill>
                  <a:srgbClr val="002060"/>
                </a:solidFill>
                <a:latin typeface="Trebuchet MS"/>
                <a:cs typeface="Trebuchet MS"/>
              </a:rPr>
              <a:t>G</a:t>
            </a:r>
            <a:r>
              <a:rPr lang="en-US" sz="4800" b="1" spc="5" dirty="0" smtClean="0">
                <a:solidFill>
                  <a:srgbClr val="002060"/>
                </a:solidFill>
                <a:latin typeface="Trebuchet MS"/>
                <a:cs typeface="Trebuchet MS"/>
              </a:rPr>
              <a:t> :</a:t>
            </a:r>
            <a:endParaRPr sz="4800" dirty="0">
              <a:solidFill>
                <a:srgbClr val="002060"/>
              </a:solidFill>
              <a:latin typeface="Trebuchet MS"/>
              <a:cs typeface="Trebuchet MS"/>
            </a:endParaRPr>
          </a:p>
        </p:txBody>
      </p:sp>
      <p:sp>
        <p:nvSpPr>
          <p:cNvPr id="10" name="TextBox 9"/>
          <p:cNvSpPr txBox="1"/>
          <p:nvPr/>
        </p:nvSpPr>
        <p:spPr>
          <a:xfrm>
            <a:off x="990599" y="1857375"/>
            <a:ext cx="7924800" cy="5093702"/>
          </a:xfrm>
          <a:prstGeom prst="rect">
            <a:avLst/>
          </a:prstGeom>
          <a:noFill/>
        </p:spPr>
        <p:txBody>
          <a:bodyPr wrap="square" rtlCol="0">
            <a:spAutoFit/>
          </a:bodyPr>
          <a:lstStyle/>
          <a:p>
            <a:pPr>
              <a:lnSpc>
                <a:spcPct val="150000"/>
              </a:lnSpc>
            </a:pPr>
            <a:r>
              <a:rPr lang="en-US" sz="2000" b="1" dirty="0">
                <a:solidFill>
                  <a:srgbClr val="00B0F0"/>
                </a:solidFill>
                <a:latin typeface="Trebuchet MS" panose="020B0603020202020204" pitchFamily="34" charset="0"/>
                <a:cs typeface="Rozha One" panose="020B0604020202020204" charset="0"/>
              </a:rPr>
              <a:t>Modular Design</a:t>
            </a:r>
            <a:r>
              <a:rPr lang="en-US" sz="2000" b="1" dirty="0" smtClean="0">
                <a:solidFill>
                  <a:srgbClr val="00B0F0"/>
                </a:solidFill>
                <a:latin typeface="Trebuchet MS" panose="020B0603020202020204" pitchFamily="34" charset="0"/>
                <a:cs typeface="Rozha One" panose="020B0604020202020204" charset="0"/>
              </a:rPr>
              <a:t>:</a:t>
            </a:r>
            <a:r>
              <a:rPr lang="en-US" sz="2000" dirty="0" smtClean="0">
                <a:latin typeface="Trebuchet MS" panose="020B0603020202020204" pitchFamily="34" charset="0"/>
                <a:cs typeface="Rozha One" panose="020B0604020202020204" charset="0"/>
              </a:rPr>
              <a:t> </a:t>
            </a:r>
            <a:r>
              <a:rPr lang="en-US" sz="2000" dirty="0">
                <a:latin typeface="Trebuchet MS" panose="020B0603020202020204" pitchFamily="34" charset="0"/>
                <a:cs typeface="Rozha One" panose="020B0604020202020204" charset="0"/>
              </a:rPr>
              <a:t>The </a:t>
            </a:r>
            <a:r>
              <a:rPr lang="en-US" sz="2000" dirty="0" err="1">
                <a:latin typeface="Trebuchet MS" panose="020B0603020202020204" pitchFamily="34" charset="0"/>
                <a:cs typeface="Rozha One" panose="020B0604020202020204" charset="0"/>
              </a:rPr>
              <a:t>keylogger</a:t>
            </a:r>
            <a:r>
              <a:rPr lang="en-US" sz="2000" dirty="0">
                <a:latin typeface="Trebuchet MS" panose="020B0603020202020204" pitchFamily="34" charset="0"/>
                <a:cs typeface="Rozha One" panose="020B0604020202020204" charset="0"/>
              </a:rPr>
              <a:t> code is structured into modular functions for better readability and maintenance.</a:t>
            </a:r>
          </a:p>
          <a:p>
            <a:pPr>
              <a:lnSpc>
                <a:spcPct val="150000"/>
              </a:lnSpc>
            </a:pPr>
            <a:r>
              <a:rPr lang="en-US" sz="2000" b="1" dirty="0">
                <a:solidFill>
                  <a:srgbClr val="00B0F0"/>
                </a:solidFill>
                <a:latin typeface="Trebuchet MS" panose="020B0603020202020204" pitchFamily="34" charset="0"/>
                <a:cs typeface="Rozha One" panose="020B0604020202020204" charset="0"/>
              </a:rPr>
              <a:t>Event Handling:</a:t>
            </a:r>
            <a:r>
              <a:rPr lang="en-US" sz="2000" dirty="0">
                <a:solidFill>
                  <a:srgbClr val="00B0F0"/>
                </a:solidFill>
                <a:latin typeface="Trebuchet MS" panose="020B0603020202020204" pitchFamily="34" charset="0"/>
                <a:cs typeface="Rozha One" panose="020B0604020202020204" charset="0"/>
              </a:rPr>
              <a:t> </a:t>
            </a:r>
            <a:r>
              <a:rPr lang="en-US" sz="2000" dirty="0">
                <a:latin typeface="Trebuchet MS" panose="020B0603020202020204" pitchFamily="34" charset="0"/>
                <a:cs typeface="Rozha One" panose="020B0604020202020204" charset="0"/>
              </a:rPr>
              <a:t>Utilizes the </a:t>
            </a:r>
            <a:r>
              <a:rPr lang="en-US" sz="2000" dirty="0" err="1">
                <a:latin typeface="Trebuchet MS" panose="020B0603020202020204" pitchFamily="34" charset="0"/>
                <a:cs typeface="Rozha One" panose="020B0604020202020204" charset="0"/>
              </a:rPr>
              <a:t>pynput</a:t>
            </a:r>
            <a:r>
              <a:rPr lang="en-US" sz="2000" dirty="0">
                <a:latin typeface="Trebuchet MS" panose="020B0603020202020204" pitchFamily="34" charset="0"/>
                <a:cs typeface="Rozha One" panose="020B0604020202020204" charset="0"/>
              </a:rPr>
              <a:t> library to capture and handle keyboard events.</a:t>
            </a:r>
          </a:p>
          <a:p>
            <a:pPr>
              <a:lnSpc>
                <a:spcPct val="150000"/>
              </a:lnSpc>
            </a:pPr>
            <a:r>
              <a:rPr lang="en-US" sz="2000" b="1" dirty="0">
                <a:solidFill>
                  <a:srgbClr val="00B0F0"/>
                </a:solidFill>
                <a:latin typeface="Trebuchet MS" panose="020B0603020202020204" pitchFamily="34" charset="0"/>
                <a:cs typeface="Rozha One" panose="020B0604020202020204" charset="0"/>
              </a:rPr>
              <a:t>Data Logging:</a:t>
            </a:r>
            <a:r>
              <a:rPr lang="en-US" sz="2000" dirty="0">
                <a:solidFill>
                  <a:srgbClr val="00B0F0"/>
                </a:solidFill>
                <a:latin typeface="Trebuchet MS" panose="020B0603020202020204" pitchFamily="34" charset="0"/>
                <a:cs typeface="Rozha One" panose="020B0604020202020204" charset="0"/>
              </a:rPr>
              <a:t> </a:t>
            </a:r>
            <a:r>
              <a:rPr lang="en-US" sz="2000" dirty="0">
                <a:latin typeface="Trebuchet MS" panose="020B0603020202020204" pitchFamily="34" charset="0"/>
                <a:cs typeface="Rozha One" panose="020B0604020202020204" charset="0"/>
              </a:rPr>
              <a:t>Implements functions to log captured data into text and JSON files</a:t>
            </a:r>
            <a:r>
              <a:rPr lang="en-US" sz="2000" dirty="0" smtClean="0">
                <a:latin typeface="Trebuchet MS" panose="020B0603020202020204" pitchFamily="34" charset="0"/>
                <a:cs typeface="Rozha One" panose="020B0604020202020204" charset="0"/>
              </a:rPr>
              <a:t>.</a:t>
            </a:r>
          </a:p>
          <a:p>
            <a:r>
              <a:rPr lang="en-US" sz="2000" b="1" dirty="0">
                <a:solidFill>
                  <a:srgbClr val="002060"/>
                </a:solidFill>
                <a:latin typeface="Trebuchet MS" panose="020B0603020202020204" pitchFamily="34" charset="0"/>
                <a:cs typeface="Rozha One" panose="020B0604020202020204" charset="0"/>
              </a:rPr>
              <a:t>Logging Functions</a:t>
            </a:r>
            <a:r>
              <a:rPr lang="en-US" sz="2000" b="1" dirty="0" smtClean="0">
                <a:solidFill>
                  <a:srgbClr val="002060"/>
                </a:solidFill>
                <a:latin typeface="Trebuchet MS" panose="020B0603020202020204" pitchFamily="34" charset="0"/>
                <a:cs typeface="Rozha One" panose="020B0604020202020204" charset="0"/>
              </a:rPr>
              <a:t>:</a:t>
            </a:r>
          </a:p>
          <a:p>
            <a:r>
              <a:rPr lang="en-US" sz="2000" b="1" dirty="0" smtClean="0">
                <a:solidFill>
                  <a:srgbClr val="00B0F0"/>
                </a:solidFill>
                <a:latin typeface="Trebuchet MS" panose="020B0603020202020204" pitchFamily="34" charset="0"/>
                <a:cs typeface="Rozha One" panose="020B0604020202020204" charset="0"/>
              </a:rPr>
              <a:t>Text </a:t>
            </a:r>
            <a:r>
              <a:rPr lang="en-US" sz="2000" b="1" dirty="0">
                <a:solidFill>
                  <a:srgbClr val="00B0F0"/>
                </a:solidFill>
                <a:latin typeface="Trebuchet MS" panose="020B0603020202020204" pitchFamily="34" charset="0"/>
                <a:cs typeface="Rozha One" panose="020B0604020202020204" charset="0"/>
              </a:rPr>
              <a:t>Logging:</a:t>
            </a:r>
            <a:r>
              <a:rPr lang="en-US" sz="2000" b="1" dirty="0">
                <a:latin typeface="Trebuchet MS" panose="020B0603020202020204" pitchFamily="34" charset="0"/>
                <a:cs typeface="Rozha One" panose="020B0604020202020204" charset="0"/>
              </a:rPr>
              <a:t> </a:t>
            </a:r>
            <a:r>
              <a:rPr lang="en-US" sz="2000" i="1" dirty="0" err="1">
                <a:latin typeface="Trebuchet MS" panose="020B0603020202020204" pitchFamily="34" charset="0"/>
                <a:cs typeface="Rozha One" panose="020B0604020202020204" charset="0"/>
              </a:rPr>
              <a:t>generate_text_log</a:t>
            </a:r>
            <a:r>
              <a:rPr lang="en-US" sz="2000" i="1" dirty="0">
                <a:latin typeface="Trebuchet MS" panose="020B0603020202020204" pitchFamily="34" charset="0"/>
                <a:cs typeface="Rozha One" panose="020B0604020202020204" charset="0"/>
              </a:rPr>
              <a:t>(key)</a:t>
            </a:r>
          </a:p>
          <a:p>
            <a:r>
              <a:rPr lang="en-US" sz="2000" b="1" dirty="0">
                <a:latin typeface="Trebuchet MS" panose="020B0603020202020204" pitchFamily="34" charset="0"/>
                <a:cs typeface="Rozha One" panose="020B0604020202020204" charset="0"/>
              </a:rPr>
              <a:t>	</a:t>
            </a:r>
            <a:r>
              <a:rPr lang="en-US" sz="2000" b="1" dirty="0">
                <a:solidFill>
                  <a:srgbClr val="0070C0"/>
                </a:solidFill>
                <a:latin typeface="Trebuchet MS" panose="020B0603020202020204" pitchFamily="34" charset="0"/>
                <a:cs typeface="Rozha One" panose="020B0604020202020204" charset="0"/>
              </a:rPr>
              <a:t>Description:</a:t>
            </a:r>
            <a:r>
              <a:rPr lang="en-US" sz="2000" b="1" dirty="0">
                <a:latin typeface="Trebuchet MS" panose="020B0603020202020204" pitchFamily="34" charset="0"/>
                <a:cs typeface="Rozha One" panose="020B0604020202020204" charset="0"/>
              </a:rPr>
              <a:t> </a:t>
            </a:r>
            <a:r>
              <a:rPr lang="en-US" sz="2000" dirty="0">
                <a:latin typeface="Trebuchet MS" panose="020B0603020202020204" pitchFamily="34" charset="0"/>
                <a:cs typeface="Rozha One" panose="020B0604020202020204" charset="0"/>
              </a:rPr>
              <a:t>Writes the recorded keys to key_log.txt.</a:t>
            </a:r>
          </a:p>
          <a:p>
            <a:r>
              <a:rPr lang="en-US" sz="2000" b="1" dirty="0">
                <a:solidFill>
                  <a:srgbClr val="00B0F0"/>
                </a:solidFill>
                <a:latin typeface="Trebuchet MS" panose="020B0603020202020204" pitchFamily="34" charset="0"/>
                <a:cs typeface="Rozha One" panose="020B0604020202020204" charset="0"/>
              </a:rPr>
              <a:t>JSON Logging</a:t>
            </a:r>
            <a:r>
              <a:rPr lang="en-US" sz="2000" dirty="0">
                <a:solidFill>
                  <a:srgbClr val="00B0F0"/>
                </a:solidFill>
                <a:latin typeface="Trebuchet MS" panose="020B0603020202020204" pitchFamily="34" charset="0"/>
                <a:cs typeface="Rozha One" panose="020B0604020202020204" charset="0"/>
              </a:rPr>
              <a:t>:</a:t>
            </a:r>
            <a:r>
              <a:rPr lang="en-US" sz="2000" dirty="0">
                <a:latin typeface="Trebuchet MS" panose="020B0603020202020204" pitchFamily="34" charset="0"/>
                <a:cs typeface="Rozha One" panose="020B0604020202020204" charset="0"/>
              </a:rPr>
              <a:t> </a:t>
            </a:r>
            <a:r>
              <a:rPr lang="en-US" sz="2000" i="1" dirty="0" err="1">
                <a:latin typeface="Trebuchet MS" panose="020B0603020202020204" pitchFamily="34" charset="0"/>
                <a:cs typeface="Rozha One" panose="020B0604020202020204" charset="0"/>
              </a:rPr>
              <a:t>generate_json_file</a:t>
            </a:r>
            <a:r>
              <a:rPr lang="en-US" sz="2000" i="1" dirty="0">
                <a:latin typeface="Trebuchet MS" panose="020B0603020202020204" pitchFamily="34" charset="0"/>
                <a:cs typeface="Rozha One" panose="020B0604020202020204" charset="0"/>
              </a:rPr>
              <a:t>(</a:t>
            </a:r>
            <a:r>
              <a:rPr lang="en-US" sz="2000" i="1" dirty="0" err="1">
                <a:latin typeface="Trebuchet MS" panose="020B0603020202020204" pitchFamily="34" charset="0"/>
                <a:cs typeface="Rozha One" panose="020B0604020202020204" charset="0"/>
              </a:rPr>
              <a:t>keys_used</a:t>
            </a:r>
            <a:r>
              <a:rPr lang="en-US" sz="2000" i="1" dirty="0">
                <a:latin typeface="Trebuchet MS" panose="020B0603020202020204" pitchFamily="34" charset="0"/>
                <a:cs typeface="Rozha One" panose="020B0604020202020204" charset="0"/>
              </a:rPr>
              <a:t>)</a:t>
            </a:r>
          </a:p>
          <a:p>
            <a:r>
              <a:rPr lang="en-US" sz="2000" b="1" dirty="0">
                <a:latin typeface="Trebuchet MS" panose="020B0603020202020204" pitchFamily="34" charset="0"/>
                <a:cs typeface="Rozha One" panose="020B0604020202020204" charset="0"/>
              </a:rPr>
              <a:t>	</a:t>
            </a:r>
            <a:r>
              <a:rPr lang="en-US" sz="2000" b="1" dirty="0">
                <a:solidFill>
                  <a:srgbClr val="0070C0"/>
                </a:solidFill>
                <a:latin typeface="Trebuchet MS" panose="020B0603020202020204" pitchFamily="34" charset="0"/>
                <a:cs typeface="Rozha One" panose="020B0604020202020204" charset="0"/>
              </a:rPr>
              <a:t>Description:</a:t>
            </a:r>
            <a:r>
              <a:rPr lang="en-US" sz="2000" b="1" dirty="0">
                <a:latin typeface="Trebuchet MS" panose="020B0603020202020204" pitchFamily="34" charset="0"/>
                <a:cs typeface="Rozha One" panose="020B0604020202020204" charset="0"/>
              </a:rPr>
              <a:t> </a:t>
            </a:r>
            <a:r>
              <a:rPr lang="en-US" sz="2000" dirty="0">
                <a:latin typeface="Trebuchet MS" panose="020B0603020202020204" pitchFamily="34" charset="0"/>
                <a:cs typeface="Rozha One" panose="020B0604020202020204" charset="0"/>
              </a:rPr>
              <a:t>Dumps the list of key events to </a:t>
            </a:r>
            <a:r>
              <a:rPr lang="en-US" sz="2000" dirty="0" err="1">
                <a:latin typeface="Trebuchet MS" panose="020B0603020202020204" pitchFamily="34" charset="0"/>
                <a:cs typeface="Rozha One" panose="020B0604020202020204" charset="0"/>
              </a:rPr>
              <a:t>key_log.json</a:t>
            </a:r>
            <a:r>
              <a:rPr lang="en-US" sz="2000" dirty="0">
                <a:latin typeface="Trebuchet MS" panose="020B0603020202020204" pitchFamily="34" charset="0"/>
                <a:cs typeface="Rozha One" panose="020B0604020202020204" charset="0"/>
              </a:rPr>
              <a:t>.</a:t>
            </a:r>
            <a:endParaRPr lang="en-IN" sz="2000" dirty="0">
              <a:latin typeface="Trebuchet MS" panose="020B0603020202020204" pitchFamily="34" charset="0"/>
              <a:cs typeface="Rozha One" panose="020B0604020202020204" charset="0"/>
            </a:endParaRPr>
          </a:p>
          <a:p>
            <a:pPr>
              <a:lnSpc>
                <a:spcPct val="150000"/>
              </a:lnSpc>
            </a:pPr>
            <a:endParaRPr lang="en-IN" dirty="0">
              <a:latin typeface="Javanese Text" panose="02000000000000000000" pitchFamily="2" charset="0"/>
              <a:cs typeface="Rozha One" panose="020B0604020202020204" charset="0"/>
            </a:endParaRP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TotalTime>
  <Words>477</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Javanese Text</vt:lpstr>
      <vt:lpstr>Rozha One</vt:lpstr>
      <vt:lpstr>Trebuchet MS</vt:lpstr>
      <vt:lpstr>Wingdings</vt:lpstr>
      <vt:lpstr>Office Theme</vt:lpstr>
      <vt:lpstr>Vadrevu .Sai lalitha anjani sri </vt:lpstr>
      <vt:lpstr>KEY LOGGER AND SECURITY :</vt:lpstr>
      <vt:lpstr>AGENDA :</vt:lpstr>
      <vt:lpstr>PROBLEM STATEMENT : </vt:lpstr>
      <vt:lpstr>PROJECT OVERVIEW :</vt:lpstr>
      <vt:lpstr>WHO ARE THE END USERS?</vt:lpstr>
      <vt:lpstr>YOUR SOLUTION AND ITS VALUE PROPOSITION</vt:lpstr>
      <vt:lpstr>THE WOW IN YOUR SOLUTION :</vt:lpstr>
      <vt:lpstr>PowerPoint Presentation</vt:lpstr>
      <vt:lpstr>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Vadrevu .Sai lalitha anjani sri</dc:title>
  <dc:creator>hp</dc:creator>
  <cp:lastModifiedBy>hp</cp:lastModifiedBy>
  <cp:revision>11</cp:revision>
  <dcterms:created xsi:type="dcterms:W3CDTF">2024-06-03T05:48:59Z</dcterms:created>
  <dcterms:modified xsi:type="dcterms:W3CDTF">2024-06-17T09:39:02Z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