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71" r:id="rId9"/>
    <p:sldId id="272" r:id="rId10"/>
    <p:sldId id="270" r:id="rId11"/>
    <p:sldId id="275" r:id="rId12"/>
    <p:sldId id="276" r:id="rId13"/>
    <p:sldId id="262" r:id="rId14"/>
    <p:sldId id="263" r:id="rId15"/>
    <p:sldId id="273" r:id="rId16"/>
    <p:sldId id="274" r:id="rId17"/>
    <p:sldId id="264" r:id="rId18"/>
    <p:sldId id="265" r:id="rId19"/>
    <p:sldId id="266"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8" d="100"/>
          <a:sy n="108" d="100"/>
        </p:scale>
        <p:origin x="7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0478-03DD-D598-921E-EC407ECC405F}"/>
              </a:ext>
            </a:extLst>
          </p:cNvPr>
          <p:cNvSpPr>
            <a:spLocks noGrp="1"/>
          </p:cNvSpPr>
          <p:nvPr>
            <p:ph type="ctrTitle"/>
          </p:nvPr>
        </p:nvSpPr>
        <p:spPr/>
        <p:txBody>
          <a:bodyPr/>
          <a:lstStyle/>
          <a:p>
            <a:r>
              <a:rPr lang="en-US" dirty="0"/>
              <a:t>Waste-x</a:t>
            </a:r>
            <a:endParaRPr lang="en-IN" dirty="0"/>
          </a:p>
        </p:txBody>
      </p:sp>
      <p:sp>
        <p:nvSpPr>
          <p:cNvPr id="3" name="Subtitle 2">
            <a:extLst>
              <a:ext uri="{FF2B5EF4-FFF2-40B4-BE49-F238E27FC236}">
                <a16:creationId xmlns:a16="http://schemas.microsoft.com/office/drawing/2014/main" id="{0590A0B6-D5C5-7F76-CBC0-6596D9EF6588}"/>
              </a:ext>
            </a:extLst>
          </p:cNvPr>
          <p:cNvSpPr>
            <a:spLocks noGrp="1"/>
          </p:cNvSpPr>
          <p:nvPr>
            <p:ph type="subTitle" idx="1"/>
          </p:nvPr>
        </p:nvSpPr>
        <p:spPr/>
        <p:txBody>
          <a:bodyPr/>
          <a:lstStyle/>
          <a:p>
            <a:r>
              <a:rPr lang="en-US" dirty="0"/>
              <a:t>A modern e-Commerce/online retailer platform</a:t>
            </a:r>
            <a:endParaRPr lang="en-IN" dirty="0"/>
          </a:p>
        </p:txBody>
      </p:sp>
    </p:spTree>
    <p:extLst>
      <p:ext uri="{BB962C8B-B14F-4D97-AF65-F5344CB8AC3E}">
        <p14:creationId xmlns:p14="http://schemas.microsoft.com/office/powerpoint/2010/main" val="353022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C99E-E9F5-4E1D-6925-217A0633C83A}"/>
              </a:ext>
            </a:extLst>
          </p:cNvPr>
          <p:cNvSpPr>
            <a:spLocks noGrp="1"/>
          </p:cNvSpPr>
          <p:nvPr>
            <p:ph type="title"/>
          </p:nvPr>
        </p:nvSpPr>
        <p:spPr/>
        <p:txBody>
          <a:bodyPr>
            <a:normAutofit/>
          </a:bodyPr>
          <a:lstStyle/>
          <a:p>
            <a:r>
              <a:rPr lang="en-US" sz="2800" dirty="0"/>
              <a:t>Why e-commerce over offline?</a:t>
            </a:r>
            <a:endParaRPr lang="en-IN" sz="2800" dirty="0"/>
          </a:p>
        </p:txBody>
      </p:sp>
      <p:sp>
        <p:nvSpPr>
          <p:cNvPr id="3" name="Content Placeholder 2">
            <a:extLst>
              <a:ext uri="{FF2B5EF4-FFF2-40B4-BE49-F238E27FC236}">
                <a16:creationId xmlns:a16="http://schemas.microsoft.com/office/drawing/2014/main" id="{90E6F2C5-0D7E-8498-CE89-F8DDB2215CDC}"/>
              </a:ext>
            </a:extLst>
          </p:cNvPr>
          <p:cNvSpPr>
            <a:spLocks noGrp="1"/>
          </p:cNvSpPr>
          <p:nvPr>
            <p:ph idx="1"/>
          </p:nvPr>
        </p:nvSpPr>
        <p:spPr/>
        <p:txBody>
          <a:bodyPr/>
          <a:lstStyle/>
          <a:p>
            <a:r>
              <a:rPr lang="en-US" b="1" dirty="0"/>
              <a:t>Broader Market Access:</a:t>
            </a:r>
            <a:r>
              <a:rPr lang="en-US" dirty="0"/>
              <a:t> e-Commerce platforms allow manufacturers to reach a global audience, overcoming geographical limitations inherent in offline sales. This is particularly advantageous for specialized products that may have a niche market.</a:t>
            </a:r>
          </a:p>
          <a:p>
            <a:r>
              <a:rPr lang="en-US" b="1" dirty="0"/>
              <a:t>Data Analytics:</a:t>
            </a:r>
            <a:r>
              <a:rPr lang="en-US" dirty="0"/>
              <a:t> e-Commerce enables the collection and analysis of customer data, which can be used to tailor marketing strategies, optimize inventory, and improve product offerings based on real-time feedback and behavior patterns.</a:t>
            </a:r>
          </a:p>
          <a:p>
            <a:r>
              <a:rPr lang="en-US" b="1" dirty="0"/>
              <a:t>24/7 Availability:</a:t>
            </a:r>
            <a:r>
              <a:rPr lang="en-US" dirty="0"/>
              <a:t> e-Commerce stores can operate around the clock, offering customers the flexibility to place orders at any time, which is not possible with traditional offline channels.</a:t>
            </a:r>
            <a:endParaRPr lang="en-IN" dirty="0"/>
          </a:p>
        </p:txBody>
      </p:sp>
    </p:spTree>
    <p:extLst>
      <p:ext uri="{BB962C8B-B14F-4D97-AF65-F5344CB8AC3E}">
        <p14:creationId xmlns:p14="http://schemas.microsoft.com/office/powerpoint/2010/main" val="324220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C010D-6EC9-3156-F351-687F61BFD6FD}"/>
              </a:ext>
            </a:extLst>
          </p:cNvPr>
          <p:cNvSpPr>
            <a:spLocks noGrp="1"/>
          </p:cNvSpPr>
          <p:nvPr>
            <p:ph idx="1"/>
          </p:nvPr>
        </p:nvSpPr>
        <p:spPr/>
        <p:txBody>
          <a:bodyPr/>
          <a:lstStyle/>
          <a:p>
            <a:r>
              <a:rPr lang="en-IN" b="1" dirty="0"/>
              <a:t>Enhanced Product Visibility: </a:t>
            </a:r>
            <a:r>
              <a:rPr lang="en-US" dirty="0"/>
              <a:t>Through e-commerce, food ingredient manufacturers can showcase their entire product range in detailed catalogs with high-quality images and extensive product information. This visibility can help new and existing customers discover the full breadth of offerings, something that might be limited in a traditional sales setting.</a:t>
            </a:r>
          </a:p>
          <a:p>
            <a:r>
              <a:rPr lang="en-IN" b="1" dirty="0"/>
              <a:t>Cross-Selling and Up-Selling</a:t>
            </a:r>
            <a:r>
              <a:rPr lang="en-US" b="1" dirty="0"/>
              <a:t>: </a:t>
            </a:r>
            <a:r>
              <a:rPr lang="en-US" dirty="0"/>
              <a:t>Online platforms enable effective cross-selling and up-selling by suggesting related products or premium options at the point of sale. For example, if a customer is buying a bulk spice, the website might suggest purchasing a complementary seasoning or a higher-grade version of the same spice.</a:t>
            </a:r>
          </a:p>
        </p:txBody>
      </p:sp>
    </p:spTree>
    <p:extLst>
      <p:ext uri="{BB962C8B-B14F-4D97-AF65-F5344CB8AC3E}">
        <p14:creationId xmlns:p14="http://schemas.microsoft.com/office/powerpoint/2010/main" val="32042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77B90-AC48-6CE1-A54D-8935591E776C}"/>
              </a:ext>
            </a:extLst>
          </p:cNvPr>
          <p:cNvSpPr>
            <a:spLocks noGrp="1"/>
          </p:cNvSpPr>
          <p:nvPr>
            <p:ph idx="1"/>
          </p:nvPr>
        </p:nvSpPr>
        <p:spPr/>
        <p:txBody>
          <a:bodyPr/>
          <a:lstStyle/>
          <a:p>
            <a:r>
              <a:rPr lang="en-IN" b="1" dirty="0"/>
              <a:t>Streamlined Sales Processes</a:t>
            </a:r>
            <a:r>
              <a:rPr lang="en-US" b="1" dirty="0"/>
              <a:t>: </a:t>
            </a:r>
            <a:r>
              <a:rPr lang="en-US" dirty="0"/>
              <a:t>E-commerce automates much of the sales process, from order taking to billing and shipping. This automation reduces the potential for human error and frees up resources to focus on product development and customer service.</a:t>
            </a:r>
            <a:endParaRPr lang="en-IN" dirty="0"/>
          </a:p>
          <a:p>
            <a:endParaRPr lang="en-IN" dirty="0"/>
          </a:p>
        </p:txBody>
      </p:sp>
    </p:spTree>
    <p:extLst>
      <p:ext uri="{BB962C8B-B14F-4D97-AF65-F5344CB8AC3E}">
        <p14:creationId xmlns:p14="http://schemas.microsoft.com/office/powerpoint/2010/main" val="415463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535C-4C3F-A0B0-3C6D-59CA445DD1B7}"/>
              </a:ext>
            </a:extLst>
          </p:cNvPr>
          <p:cNvSpPr>
            <a:spLocks noGrp="1"/>
          </p:cNvSpPr>
          <p:nvPr>
            <p:ph type="title"/>
          </p:nvPr>
        </p:nvSpPr>
        <p:spPr/>
        <p:txBody>
          <a:bodyPr>
            <a:noAutofit/>
          </a:bodyPr>
          <a:lstStyle/>
          <a:p>
            <a:r>
              <a:rPr lang="en-US" sz="2800" dirty="0"/>
              <a:t>Why does the client need the Waste-X platform?</a:t>
            </a:r>
            <a:br>
              <a:rPr lang="en-US" sz="2800" dirty="0"/>
            </a:br>
            <a:endParaRPr lang="en-IN" sz="2800" dirty="0"/>
          </a:p>
        </p:txBody>
      </p:sp>
      <p:sp>
        <p:nvSpPr>
          <p:cNvPr id="3" name="Content Placeholder 2">
            <a:extLst>
              <a:ext uri="{FF2B5EF4-FFF2-40B4-BE49-F238E27FC236}">
                <a16:creationId xmlns:a16="http://schemas.microsoft.com/office/drawing/2014/main" id="{2614A2E1-4622-1FE1-C9E4-217319BF63DA}"/>
              </a:ext>
            </a:extLst>
          </p:cNvPr>
          <p:cNvSpPr>
            <a:spLocks noGrp="1"/>
          </p:cNvSpPr>
          <p:nvPr>
            <p:ph idx="1"/>
          </p:nvPr>
        </p:nvSpPr>
        <p:spPr/>
        <p:txBody>
          <a:bodyPr/>
          <a:lstStyle/>
          <a:p>
            <a:r>
              <a:rPr lang="en-US" b="1" dirty="0"/>
              <a:t>To reduce wastage of raw materials due to expiration dates: </a:t>
            </a:r>
            <a:r>
              <a:rPr lang="en-US" dirty="0"/>
              <a:t>Generally, the expiration dates of food raw materials tend to be relatively shorter compared to other types of products. This is because food raw materials, such as grains, spices, and oils, flavors, additives and other ingredients may have a limited shelf life due to factors such as moisture content, exposure to air, and susceptibility to spoilage.</a:t>
            </a:r>
          </a:p>
          <a:p>
            <a:r>
              <a:rPr lang="en-US" dirty="0"/>
              <a:t>By using the provided solution, the client can sell those raw materials at cheaper rates as their shelf life approaches expiration. So that they can reduce the wastage of raw materials to some extent.</a:t>
            </a:r>
          </a:p>
          <a:p>
            <a:r>
              <a:rPr lang="en-US" dirty="0"/>
              <a:t>Although they have proper inventory management, planning and forecasting but still they want to reduce the wastage as much as possible.</a:t>
            </a:r>
            <a:endParaRPr lang="en-IN" dirty="0"/>
          </a:p>
        </p:txBody>
      </p:sp>
    </p:spTree>
    <p:extLst>
      <p:ext uri="{BB962C8B-B14F-4D97-AF65-F5344CB8AC3E}">
        <p14:creationId xmlns:p14="http://schemas.microsoft.com/office/powerpoint/2010/main" val="154623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296AF-9660-ACB3-0F8C-B3513514E0DC}"/>
              </a:ext>
            </a:extLst>
          </p:cNvPr>
          <p:cNvSpPr>
            <a:spLocks noGrp="1"/>
          </p:cNvSpPr>
          <p:nvPr>
            <p:ph idx="1"/>
          </p:nvPr>
        </p:nvSpPr>
        <p:spPr/>
        <p:txBody>
          <a:bodyPr/>
          <a:lstStyle/>
          <a:p>
            <a:r>
              <a:rPr lang="en-US" b="1" dirty="0"/>
              <a:t>Drive growth in the company's revenue: </a:t>
            </a:r>
            <a:r>
              <a:rPr lang="en-US" dirty="0"/>
              <a:t>Before implementing the solution, the overall business was operating offline. By transitioning the business online with the provided solution, they can attract many new B2B customers, including large, mid-sized, and small B2B customers. By using the provided solution, the company's revenue will increase and it also helps them build a solid B2B customer base.</a:t>
            </a:r>
            <a:endParaRPr lang="en-IN" dirty="0"/>
          </a:p>
        </p:txBody>
      </p:sp>
    </p:spTree>
    <p:extLst>
      <p:ext uri="{BB962C8B-B14F-4D97-AF65-F5344CB8AC3E}">
        <p14:creationId xmlns:p14="http://schemas.microsoft.com/office/powerpoint/2010/main" val="146977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9621-14FC-8A72-01AB-1153433EE6A8}"/>
              </a:ext>
            </a:extLst>
          </p:cNvPr>
          <p:cNvSpPr>
            <a:spLocks noGrp="1"/>
          </p:cNvSpPr>
          <p:nvPr>
            <p:ph type="title"/>
          </p:nvPr>
        </p:nvSpPr>
        <p:spPr/>
        <p:txBody>
          <a:bodyPr>
            <a:noAutofit/>
          </a:bodyPr>
          <a:lstStyle/>
          <a:p>
            <a:r>
              <a:rPr lang="en-US" sz="2800" dirty="0"/>
              <a:t>Why does the client need the Waste-X platform as a B2B platform?</a:t>
            </a:r>
            <a:br>
              <a:rPr lang="en-US" sz="2800" dirty="0"/>
            </a:br>
            <a:endParaRPr lang="en-IN" sz="2800" dirty="0"/>
          </a:p>
        </p:txBody>
      </p:sp>
      <p:sp>
        <p:nvSpPr>
          <p:cNvPr id="3" name="Content Placeholder 2">
            <a:extLst>
              <a:ext uri="{FF2B5EF4-FFF2-40B4-BE49-F238E27FC236}">
                <a16:creationId xmlns:a16="http://schemas.microsoft.com/office/drawing/2014/main" id="{6AC878B6-4268-15E6-6278-C95ADE0C4172}"/>
              </a:ext>
            </a:extLst>
          </p:cNvPr>
          <p:cNvSpPr>
            <a:spLocks noGrp="1"/>
          </p:cNvSpPr>
          <p:nvPr>
            <p:ph idx="1"/>
          </p:nvPr>
        </p:nvSpPr>
        <p:spPr/>
        <p:txBody>
          <a:bodyPr/>
          <a:lstStyle/>
          <a:p>
            <a:r>
              <a:rPr lang="en-IN" b="1" dirty="0"/>
              <a:t>Larger Order Sizes: </a:t>
            </a:r>
            <a:r>
              <a:rPr lang="en-US" dirty="0"/>
              <a:t>B2B customers, such as food producers, bakeries, and restaurants, typically purchase ingredients in bulk quantities. This results in larger transactions, providing greater revenue per sale compared to individual consumer sales.</a:t>
            </a:r>
          </a:p>
          <a:p>
            <a:r>
              <a:rPr lang="en-IN" b="1" dirty="0"/>
              <a:t>Lower Marketing Costs</a:t>
            </a:r>
            <a:r>
              <a:rPr lang="en-US" b="1" dirty="0"/>
              <a:t>: </a:t>
            </a:r>
            <a:r>
              <a:rPr lang="en-US" dirty="0"/>
              <a:t>Marketing directly to businesses can be less expensive on a per-customer basis than targeting individual consumers, as B2B sales often rely more on relationship-building (which included trust and loyalty).</a:t>
            </a:r>
          </a:p>
          <a:p>
            <a:r>
              <a:rPr lang="en-IN" b="1" dirty="0"/>
              <a:t>Streamlined Logistics</a:t>
            </a:r>
            <a:r>
              <a:rPr lang="en-US" b="1" dirty="0"/>
              <a:t>:</a:t>
            </a:r>
            <a:r>
              <a:rPr lang="en-US" dirty="0"/>
              <a:t> Shipping large, bulk orders to a few business customers is often more logistically efficient and cost-effective than distributing smaller packages to many individual consumers.</a:t>
            </a:r>
          </a:p>
          <a:p>
            <a:endParaRPr lang="en-IN" dirty="0"/>
          </a:p>
        </p:txBody>
      </p:sp>
    </p:spTree>
    <p:extLst>
      <p:ext uri="{BB962C8B-B14F-4D97-AF65-F5344CB8AC3E}">
        <p14:creationId xmlns:p14="http://schemas.microsoft.com/office/powerpoint/2010/main" val="120703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14F2D-FEA0-B6F5-673A-011DF17DF054}"/>
              </a:ext>
            </a:extLst>
          </p:cNvPr>
          <p:cNvSpPr>
            <a:spLocks noGrp="1"/>
          </p:cNvSpPr>
          <p:nvPr>
            <p:ph idx="1"/>
          </p:nvPr>
        </p:nvSpPr>
        <p:spPr/>
        <p:txBody>
          <a:bodyPr/>
          <a:lstStyle/>
          <a:p>
            <a:r>
              <a:rPr lang="en-IN" b="1" dirty="0"/>
              <a:t>Long-term Partnerships: </a:t>
            </a:r>
            <a:r>
              <a:rPr lang="en-US" dirty="0"/>
              <a:t>B2B relationships often evolve into long-term partnerships. Businesses tend to reorder regularly if they're satisfied with the product quality and customer service, leading to a more reliable revenue stream.</a:t>
            </a:r>
          </a:p>
          <a:p>
            <a:r>
              <a:rPr lang="en-US" dirty="0"/>
              <a:t>Choosing B2B over B2C in food ingredient manufacturing essentially revolves around leveraging larger, more stable sales, cultivating long-term relationships, and focusing expertise on a specific client base, which can lead to greater overall business efficiency and profitability.</a:t>
            </a:r>
            <a:endParaRPr lang="en-IN" dirty="0"/>
          </a:p>
        </p:txBody>
      </p:sp>
    </p:spTree>
    <p:extLst>
      <p:ext uri="{BB962C8B-B14F-4D97-AF65-F5344CB8AC3E}">
        <p14:creationId xmlns:p14="http://schemas.microsoft.com/office/powerpoint/2010/main" val="378736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25EB-8321-427A-AE9E-3EC3A8D33CAC}"/>
              </a:ext>
            </a:extLst>
          </p:cNvPr>
          <p:cNvSpPr>
            <a:spLocks noGrp="1"/>
          </p:cNvSpPr>
          <p:nvPr>
            <p:ph type="title"/>
          </p:nvPr>
        </p:nvSpPr>
        <p:spPr/>
        <p:txBody>
          <a:bodyPr>
            <a:normAutofit/>
          </a:bodyPr>
          <a:lstStyle/>
          <a:p>
            <a:r>
              <a:rPr lang="en-US" sz="2800" dirty="0"/>
              <a:t>Target audience</a:t>
            </a:r>
            <a:br>
              <a:rPr lang="en-US" sz="2800" dirty="0"/>
            </a:br>
            <a:endParaRPr lang="en-IN" sz="2800" dirty="0"/>
          </a:p>
        </p:txBody>
      </p:sp>
      <p:sp>
        <p:nvSpPr>
          <p:cNvPr id="3" name="Content Placeholder 2">
            <a:extLst>
              <a:ext uri="{FF2B5EF4-FFF2-40B4-BE49-F238E27FC236}">
                <a16:creationId xmlns:a16="http://schemas.microsoft.com/office/drawing/2014/main" id="{32E1111C-9DD9-294B-3371-215A0145AD46}"/>
              </a:ext>
            </a:extLst>
          </p:cNvPr>
          <p:cNvSpPr>
            <a:spLocks noGrp="1"/>
          </p:cNvSpPr>
          <p:nvPr>
            <p:ph idx="1"/>
          </p:nvPr>
        </p:nvSpPr>
        <p:spPr/>
        <p:txBody>
          <a:bodyPr/>
          <a:lstStyle/>
          <a:p>
            <a:r>
              <a:rPr lang="en-US" dirty="0"/>
              <a:t>Large-sized, Mid-sized and Small-sized food production companies (such as food processors, restaurants, bakeries, and other manufacturers)</a:t>
            </a:r>
          </a:p>
          <a:p>
            <a:r>
              <a:rPr lang="en-US" dirty="0"/>
              <a:t>Wholesalers/Distributors</a:t>
            </a:r>
          </a:p>
          <a:p>
            <a:r>
              <a:rPr lang="en-US" dirty="0"/>
              <a:t>Retailers</a:t>
            </a:r>
          </a:p>
        </p:txBody>
      </p:sp>
    </p:spTree>
    <p:extLst>
      <p:ext uri="{BB962C8B-B14F-4D97-AF65-F5344CB8AC3E}">
        <p14:creationId xmlns:p14="http://schemas.microsoft.com/office/powerpoint/2010/main" val="335918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62A3-14C2-F4FD-6A64-D682C5E3E0A8}"/>
              </a:ext>
            </a:extLst>
          </p:cNvPr>
          <p:cNvSpPr>
            <a:spLocks noGrp="1"/>
          </p:cNvSpPr>
          <p:nvPr>
            <p:ph type="title"/>
          </p:nvPr>
        </p:nvSpPr>
        <p:spPr/>
        <p:txBody>
          <a:bodyPr>
            <a:normAutofit/>
          </a:bodyPr>
          <a:lstStyle/>
          <a:p>
            <a:r>
              <a:rPr lang="en-US" sz="2800" dirty="0"/>
              <a:t>Modules</a:t>
            </a:r>
            <a:endParaRPr lang="en-IN" sz="2800" dirty="0"/>
          </a:p>
        </p:txBody>
      </p:sp>
      <p:sp>
        <p:nvSpPr>
          <p:cNvPr id="3" name="Content Placeholder 2">
            <a:extLst>
              <a:ext uri="{FF2B5EF4-FFF2-40B4-BE49-F238E27FC236}">
                <a16:creationId xmlns:a16="http://schemas.microsoft.com/office/drawing/2014/main" id="{FF98C7B7-3D8A-811B-67D8-7701C9EA1528}"/>
              </a:ext>
            </a:extLst>
          </p:cNvPr>
          <p:cNvSpPr>
            <a:spLocks noGrp="1"/>
          </p:cNvSpPr>
          <p:nvPr>
            <p:ph idx="1"/>
          </p:nvPr>
        </p:nvSpPr>
        <p:spPr/>
        <p:txBody>
          <a:bodyPr/>
          <a:lstStyle/>
          <a:p>
            <a:r>
              <a:rPr lang="en-US" dirty="0"/>
              <a:t>Supply service</a:t>
            </a:r>
          </a:p>
          <a:p>
            <a:r>
              <a:rPr lang="en-US" dirty="0"/>
              <a:t>Marketplace service</a:t>
            </a:r>
          </a:p>
          <a:p>
            <a:endParaRPr lang="en-US" dirty="0"/>
          </a:p>
        </p:txBody>
      </p:sp>
    </p:spTree>
    <p:extLst>
      <p:ext uri="{BB962C8B-B14F-4D97-AF65-F5344CB8AC3E}">
        <p14:creationId xmlns:p14="http://schemas.microsoft.com/office/powerpoint/2010/main" val="70733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7A4C-BF63-6F29-95F8-EE71CD0858C8}"/>
              </a:ext>
            </a:extLst>
          </p:cNvPr>
          <p:cNvSpPr>
            <a:spLocks noGrp="1"/>
          </p:cNvSpPr>
          <p:nvPr>
            <p:ph type="title"/>
          </p:nvPr>
        </p:nvSpPr>
        <p:spPr/>
        <p:txBody>
          <a:bodyPr>
            <a:normAutofit/>
          </a:bodyPr>
          <a:lstStyle/>
          <a:p>
            <a:r>
              <a:rPr lang="en-US" sz="2800" dirty="0"/>
              <a:t>PROCESS/WORKFLOW</a:t>
            </a:r>
            <a:endParaRPr lang="en-IN" sz="2800" dirty="0"/>
          </a:p>
        </p:txBody>
      </p:sp>
      <p:sp>
        <p:nvSpPr>
          <p:cNvPr id="3" name="Content Placeholder 2">
            <a:extLst>
              <a:ext uri="{FF2B5EF4-FFF2-40B4-BE49-F238E27FC236}">
                <a16:creationId xmlns:a16="http://schemas.microsoft.com/office/drawing/2014/main" id="{60EFAA3D-D56C-0C2A-A19E-E70B635F31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914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BD27-0C93-B504-BDBD-4AB7E236E40A}"/>
              </a:ext>
            </a:extLst>
          </p:cNvPr>
          <p:cNvSpPr>
            <a:spLocks noGrp="1"/>
          </p:cNvSpPr>
          <p:nvPr>
            <p:ph type="title"/>
          </p:nvPr>
        </p:nvSpPr>
        <p:spPr/>
        <p:txBody>
          <a:bodyPr>
            <a:normAutofit/>
          </a:bodyPr>
          <a:lstStyle/>
          <a:p>
            <a:r>
              <a:rPr lang="en-US" sz="2800" dirty="0"/>
              <a:t>Agenda</a:t>
            </a:r>
            <a:endParaRPr lang="en-IN" sz="2800" dirty="0"/>
          </a:p>
        </p:txBody>
      </p:sp>
      <p:sp>
        <p:nvSpPr>
          <p:cNvPr id="3" name="Content Placeholder 2">
            <a:extLst>
              <a:ext uri="{FF2B5EF4-FFF2-40B4-BE49-F238E27FC236}">
                <a16:creationId xmlns:a16="http://schemas.microsoft.com/office/drawing/2014/main" id="{AD5C64A1-25FF-11D7-1B3A-7C7836DD7581}"/>
              </a:ext>
            </a:extLst>
          </p:cNvPr>
          <p:cNvSpPr>
            <a:spLocks noGrp="1"/>
          </p:cNvSpPr>
          <p:nvPr>
            <p:ph idx="1"/>
          </p:nvPr>
        </p:nvSpPr>
        <p:spPr/>
        <p:txBody>
          <a:bodyPr>
            <a:normAutofit fontScale="85000" lnSpcReduction="20000"/>
          </a:bodyPr>
          <a:lstStyle/>
          <a:p>
            <a:r>
              <a:rPr lang="en-US" dirty="0"/>
              <a:t>What is Waste-X?</a:t>
            </a:r>
          </a:p>
          <a:p>
            <a:r>
              <a:rPr lang="en-US" dirty="0"/>
              <a:t>Who is the client?</a:t>
            </a:r>
          </a:p>
          <a:p>
            <a:r>
              <a:rPr lang="en-US" dirty="0"/>
              <a:t>A deep dive into an e-Commerce domain</a:t>
            </a:r>
          </a:p>
          <a:p>
            <a:r>
              <a:rPr lang="en-US" dirty="0"/>
              <a:t>Important components of e-Commerce domain</a:t>
            </a:r>
          </a:p>
          <a:p>
            <a:r>
              <a:rPr lang="en-US" dirty="0"/>
              <a:t>Why e-Commerce over offline?</a:t>
            </a:r>
          </a:p>
          <a:p>
            <a:r>
              <a:rPr lang="en-US" dirty="0"/>
              <a:t>Why does the client need the Waste-X platform?</a:t>
            </a:r>
          </a:p>
          <a:p>
            <a:r>
              <a:rPr lang="en-US" dirty="0"/>
              <a:t>Why does the client need the Waste-X platform as a B2B platform?</a:t>
            </a:r>
          </a:p>
          <a:p>
            <a:r>
              <a:rPr lang="en-US" dirty="0"/>
              <a:t>Target audience</a:t>
            </a:r>
          </a:p>
          <a:p>
            <a:r>
              <a:rPr lang="en-US" dirty="0"/>
              <a:t>Modules</a:t>
            </a:r>
          </a:p>
          <a:p>
            <a:r>
              <a:rPr lang="en-US" dirty="0"/>
              <a:t>Process/Workflow</a:t>
            </a:r>
          </a:p>
          <a:p>
            <a:r>
              <a:rPr lang="en-US" dirty="0"/>
              <a:t>Tech stack</a:t>
            </a:r>
          </a:p>
          <a:p>
            <a:r>
              <a:rPr lang="en-US" dirty="0"/>
              <a:t>Architecture</a:t>
            </a:r>
          </a:p>
          <a:p>
            <a:endParaRPr lang="en-US" dirty="0"/>
          </a:p>
          <a:p>
            <a:endParaRPr lang="en-US" dirty="0"/>
          </a:p>
        </p:txBody>
      </p:sp>
    </p:spTree>
    <p:extLst>
      <p:ext uri="{BB962C8B-B14F-4D97-AF65-F5344CB8AC3E}">
        <p14:creationId xmlns:p14="http://schemas.microsoft.com/office/powerpoint/2010/main" val="85257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68E5-7BEF-2ADE-E45A-8304E971A99D}"/>
              </a:ext>
            </a:extLst>
          </p:cNvPr>
          <p:cNvSpPr>
            <a:spLocks noGrp="1"/>
          </p:cNvSpPr>
          <p:nvPr>
            <p:ph type="title"/>
          </p:nvPr>
        </p:nvSpPr>
        <p:spPr/>
        <p:txBody>
          <a:bodyPr>
            <a:normAutofit/>
          </a:bodyPr>
          <a:lstStyle/>
          <a:p>
            <a:r>
              <a:rPr lang="en-US" sz="2800" dirty="0"/>
              <a:t>Tech stack</a:t>
            </a:r>
            <a:endParaRPr lang="en-IN" sz="2800" dirty="0"/>
          </a:p>
        </p:txBody>
      </p:sp>
      <p:sp>
        <p:nvSpPr>
          <p:cNvPr id="3" name="Content Placeholder 2">
            <a:extLst>
              <a:ext uri="{FF2B5EF4-FFF2-40B4-BE49-F238E27FC236}">
                <a16:creationId xmlns:a16="http://schemas.microsoft.com/office/drawing/2014/main" id="{08250786-56E7-7336-2247-3C493851FE7F}"/>
              </a:ext>
            </a:extLst>
          </p:cNvPr>
          <p:cNvSpPr>
            <a:spLocks noGrp="1"/>
          </p:cNvSpPr>
          <p:nvPr>
            <p:ph idx="1"/>
          </p:nvPr>
        </p:nvSpPr>
        <p:spPr/>
        <p:txBody>
          <a:bodyPr/>
          <a:lstStyle/>
          <a:p>
            <a:r>
              <a:rPr lang="en-IN" b="1" dirty="0"/>
              <a:t>Backend Technologies: </a:t>
            </a:r>
            <a:r>
              <a:rPr lang="en-IN" dirty="0"/>
              <a:t>Java, Spring Boot, Microservices, GRPC, GraphQL, API Integrations</a:t>
            </a:r>
          </a:p>
          <a:p>
            <a:r>
              <a:rPr lang="en-IN" b="1" dirty="0"/>
              <a:t>Frontend Technologies: </a:t>
            </a:r>
            <a:r>
              <a:rPr lang="en-IN" dirty="0"/>
              <a:t>React, Tailwind CSS</a:t>
            </a:r>
          </a:p>
          <a:p>
            <a:r>
              <a:rPr lang="en-IN" b="1" dirty="0"/>
              <a:t>Database: </a:t>
            </a:r>
            <a:r>
              <a:rPr lang="en-IN" dirty="0"/>
              <a:t>Cockroach DB</a:t>
            </a:r>
          </a:p>
          <a:p>
            <a:r>
              <a:rPr lang="en-IN" b="1" dirty="0"/>
              <a:t>VCS: </a:t>
            </a:r>
            <a:r>
              <a:rPr lang="en-IN" dirty="0"/>
              <a:t>GitHub</a:t>
            </a:r>
          </a:p>
          <a:p>
            <a:r>
              <a:rPr lang="en-IN" b="1" dirty="0"/>
              <a:t>Project management tool: </a:t>
            </a:r>
            <a:r>
              <a:rPr lang="en-IN" dirty="0"/>
              <a:t>Notion</a:t>
            </a:r>
          </a:p>
          <a:p>
            <a:r>
              <a:rPr lang="en-IN" b="1" dirty="0"/>
              <a:t>Project methodology: </a:t>
            </a:r>
            <a:r>
              <a:rPr lang="en-IN" dirty="0"/>
              <a:t>Agile</a:t>
            </a:r>
          </a:p>
          <a:p>
            <a:r>
              <a:rPr lang="en-US" b="1" dirty="0"/>
              <a:t>Deployment: </a:t>
            </a:r>
            <a:r>
              <a:rPr lang="en-US" dirty="0"/>
              <a:t>GitHub Actions (CI/CD), Docker, Kubernetes, Argo CD, AWS</a:t>
            </a:r>
          </a:p>
          <a:p>
            <a:r>
              <a:rPr lang="en-IN" b="1" dirty="0"/>
              <a:t>Monitoring: </a:t>
            </a:r>
            <a:r>
              <a:rPr lang="en-IN" dirty="0"/>
              <a:t>Grafana (Loki)</a:t>
            </a:r>
          </a:p>
        </p:txBody>
      </p:sp>
    </p:spTree>
    <p:extLst>
      <p:ext uri="{BB962C8B-B14F-4D97-AF65-F5344CB8AC3E}">
        <p14:creationId xmlns:p14="http://schemas.microsoft.com/office/powerpoint/2010/main" val="177108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9BFF-9FBA-8210-A472-77BC0A728958}"/>
              </a:ext>
            </a:extLst>
          </p:cNvPr>
          <p:cNvSpPr>
            <a:spLocks noGrp="1"/>
          </p:cNvSpPr>
          <p:nvPr>
            <p:ph type="title"/>
          </p:nvPr>
        </p:nvSpPr>
        <p:spPr/>
        <p:txBody>
          <a:bodyPr>
            <a:normAutofit/>
          </a:bodyPr>
          <a:lstStyle/>
          <a:p>
            <a:r>
              <a:rPr lang="en-US" sz="2800" dirty="0"/>
              <a:t>Architecture</a:t>
            </a:r>
            <a:endParaRPr lang="en-IN" sz="2800" dirty="0"/>
          </a:p>
        </p:txBody>
      </p:sp>
      <p:pic>
        <p:nvPicPr>
          <p:cNvPr id="5" name="Content Placeholder 4">
            <a:extLst>
              <a:ext uri="{FF2B5EF4-FFF2-40B4-BE49-F238E27FC236}">
                <a16:creationId xmlns:a16="http://schemas.microsoft.com/office/drawing/2014/main" id="{CA8B4041-FDA3-1F8B-5698-C0F18AA498AA}"/>
              </a:ext>
            </a:extLst>
          </p:cNvPr>
          <p:cNvPicPr>
            <a:picLocks noGrp="1" noChangeAspect="1"/>
          </p:cNvPicPr>
          <p:nvPr>
            <p:ph idx="1"/>
          </p:nvPr>
        </p:nvPicPr>
        <p:blipFill>
          <a:blip r:embed="rId2"/>
          <a:stretch>
            <a:fillRect/>
          </a:stretch>
        </p:blipFill>
        <p:spPr>
          <a:xfrm>
            <a:off x="2568887" y="2193925"/>
            <a:ext cx="7054226" cy="4024313"/>
          </a:xfrm>
        </p:spPr>
      </p:pic>
    </p:spTree>
    <p:extLst>
      <p:ext uri="{BB962C8B-B14F-4D97-AF65-F5344CB8AC3E}">
        <p14:creationId xmlns:p14="http://schemas.microsoft.com/office/powerpoint/2010/main" val="277895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6B0E-ABD1-F323-43A7-F2D9BD024FFD}"/>
              </a:ext>
            </a:extLst>
          </p:cNvPr>
          <p:cNvSpPr>
            <a:spLocks noGrp="1"/>
          </p:cNvSpPr>
          <p:nvPr>
            <p:ph type="title"/>
          </p:nvPr>
        </p:nvSpPr>
        <p:spPr/>
        <p:txBody>
          <a:bodyPr>
            <a:normAutofit/>
          </a:bodyPr>
          <a:lstStyle/>
          <a:p>
            <a:r>
              <a:rPr lang="en-US" sz="2800" dirty="0"/>
              <a:t>What is Waste-X?</a:t>
            </a:r>
            <a:br>
              <a:rPr lang="en-US" sz="2800" dirty="0"/>
            </a:br>
            <a:endParaRPr lang="en-IN" sz="2800" dirty="0"/>
          </a:p>
        </p:txBody>
      </p:sp>
      <p:sp>
        <p:nvSpPr>
          <p:cNvPr id="3" name="Content Placeholder 2">
            <a:extLst>
              <a:ext uri="{FF2B5EF4-FFF2-40B4-BE49-F238E27FC236}">
                <a16:creationId xmlns:a16="http://schemas.microsoft.com/office/drawing/2014/main" id="{C5929FC2-80CB-01F3-83A8-BA9F78FC732D}"/>
              </a:ext>
            </a:extLst>
          </p:cNvPr>
          <p:cNvSpPr>
            <a:spLocks noGrp="1"/>
          </p:cNvSpPr>
          <p:nvPr>
            <p:ph idx="1"/>
          </p:nvPr>
        </p:nvSpPr>
        <p:spPr/>
        <p:txBody>
          <a:bodyPr/>
          <a:lstStyle/>
          <a:p>
            <a:r>
              <a:rPr lang="en-US" dirty="0"/>
              <a:t>Waste-X is a modern e-commerce platform and online retailer offering a variety of food raw materials at affordable prices.</a:t>
            </a:r>
          </a:p>
          <a:p>
            <a:r>
              <a:rPr lang="en-US" dirty="0"/>
              <a:t>It is a custom e-Commerce solution tailored for one of our client (</a:t>
            </a:r>
            <a:r>
              <a:rPr lang="en-IN" dirty="0"/>
              <a:t>Berkshire Foods &amp; Co.</a:t>
            </a:r>
            <a:r>
              <a:rPr lang="en-US" dirty="0"/>
              <a:t>) and the overall business model is B2B.</a:t>
            </a:r>
            <a:endParaRPr lang="en-IN" dirty="0"/>
          </a:p>
        </p:txBody>
      </p:sp>
    </p:spTree>
    <p:extLst>
      <p:ext uri="{BB962C8B-B14F-4D97-AF65-F5344CB8AC3E}">
        <p14:creationId xmlns:p14="http://schemas.microsoft.com/office/powerpoint/2010/main" val="406565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77E8-49AB-C096-31BB-E8C25DBE88B7}"/>
              </a:ext>
            </a:extLst>
          </p:cNvPr>
          <p:cNvSpPr>
            <a:spLocks noGrp="1"/>
          </p:cNvSpPr>
          <p:nvPr>
            <p:ph type="title"/>
          </p:nvPr>
        </p:nvSpPr>
        <p:spPr/>
        <p:txBody>
          <a:bodyPr>
            <a:normAutofit/>
          </a:bodyPr>
          <a:lstStyle/>
          <a:p>
            <a:r>
              <a:rPr lang="en-US" sz="2800" dirty="0"/>
              <a:t>Who is the client?</a:t>
            </a:r>
            <a:endParaRPr lang="en-IN" sz="2800" dirty="0"/>
          </a:p>
        </p:txBody>
      </p:sp>
      <p:sp>
        <p:nvSpPr>
          <p:cNvPr id="3" name="Content Placeholder 2">
            <a:extLst>
              <a:ext uri="{FF2B5EF4-FFF2-40B4-BE49-F238E27FC236}">
                <a16:creationId xmlns:a16="http://schemas.microsoft.com/office/drawing/2014/main" id="{1639356F-E6D1-49BB-7E61-2D4D68C4CBE1}"/>
              </a:ext>
            </a:extLst>
          </p:cNvPr>
          <p:cNvSpPr>
            <a:spLocks noGrp="1"/>
          </p:cNvSpPr>
          <p:nvPr>
            <p:ph idx="1"/>
          </p:nvPr>
        </p:nvSpPr>
        <p:spPr/>
        <p:txBody>
          <a:bodyPr/>
          <a:lstStyle/>
          <a:p>
            <a:r>
              <a:rPr lang="en-IN" dirty="0"/>
              <a:t>Berkshire Foods &amp; Co.</a:t>
            </a:r>
          </a:p>
          <a:p>
            <a:r>
              <a:rPr lang="en-US" dirty="0"/>
              <a:t>Berkshire Foods &amp; Co. is a food ingredient manufacturer in the USA specializing in the production of raw materials such as grains, spices, oils, flavors, additives, and other ingredients used in food production.</a:t>
            </a:r>
            <a:endParaRPr lang="en-IN" dirty="0"/>
          </a:p>
        </p:txBody>
      </p:sp>
    </p:spTree>
    <p:extLst>
      <p:ext uri="{BB962C8B-B14F-4D97-AF65-F5344CB8AC3E}">
        <p14:creationId xmlns:p14="http://schemas.microsoft.com/office/powerpoint/2010/main" val="97341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D824-2CEA-F6FB-A8C5-37F0A51EF132}"/>
              </a:ext>
            </a:extLst>
          </p:cNvPr>
          <p:cNvSpPr>
            <a:spLocks noGrp="1"/>
          </p:cNvSpPr>
          <p:nvPr>
            <p:ph type="title"/>
          </p:nvPr>
        </p:nvSpPr>
        <p:spPr/>
        <p:txBody>
          <a:bodyPr>
            <a:noAutofit/>
          </a:bodyPr>
          <a:lstStyle/>
          <a:p>
            <a:r>
              <a:rPr lang="en-US" sz="2800" dirty="0"/>
              <a:t>A deep dive into an e-Commerce domain</a:t>
            </a:r>
            <a:br>
              <a:rPr lang="en-US" sz="2800" dirty="0"/>
            </a:br>
            <a:endParaRPr lang="en-IN" sz="2800" dirty="0"/>
          </a:p>
        </p:txBody>
      </p:sp>
      <p:sp>
        <p:nvSpPr>
          <p:cNvPr id="3" name="Content Placeholder 2">
            <a:extLst>
              <a:ext uri="{FF2B5EF4-FFF2-40B4-BE49-F238E27FC236}">
                <a16:creationId xmlns:a16="http://schemas.microsoft.com/office/drawing/2014/main" id="{42D98972-0BD7-B614-487F-0CE680975DDF}"/>
              </a:ext>
            </a:extLst>
          </p:cNvPr>
          <p:cNvSpPr>
            <a:spLocks noGrp="1"/>
          </p:cNvSpPr>
          <p:nvPr>
            <p:ph idx="1"/>
          </p:nvPr>
        </p:nvSpPr>
        <p:spPr/>
        <p:txBody>
          <a:bodyPr/>
          <a:lstStyle/>
          <a:p>
            <a:r>
              <a:rPr lang="en-US" dirty="0"/>
              <a:t>e-Commerce, or electronic commerce, is simply the act of buying and selling goods or services over the Internet. Instead of going to a physical store, customers can go online, browse items on a website or an app, and purchase them using their computer or smartphone.</a:t>
            </a:r>
          </a:p>
          <a:p>
            <a:r>
              <a:rPr lang="en-US" dirty="0"/>
              <a:t>e-Commerce in the food ingredient manufacturing sector refers to using an online platform to sell raw food ingredients directly to either businesses (B2B e-commerce) or consumers (B2C e-commerce). </a:t>
            </a:r>
          </a:p>
          <a:p>
            <a:r>
              <a:rPr lang="en-US" dirty="0"/>
              <a:t>e-Commerce is popular because it's convenient, often allows for lower prices, and customers can shop from anywhere at any time.</a:t>
            </a:r>
          </a:p>
          <a:p>
            <a:endParaRPr lang="en-IN" dirty="0"/>
          </a:p>
        </p:txBody>
      </p:sp>
    </p:spTree>
    <p:extLst>
      <p:ext uri="{BB962C8B-B14F-4D97-AF65-F5344CB8AC3E}">
        <p14:creationId xmlns:p14="http://schemas.microsoft.com/office/powerpoint/2010/main" val="393765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E9A3B-297B-8EFD-E6C4-260FBAD6B4AD}"/>
              </a:ext>
            </a:extLst>
          </p:cNvPr>
          <p:cNvSpPr>
            <a:spLocks noGrp="1"/>
          </p:cNvSpPr>
          <p:nvPr>
            <p:ph idx="1"/>
          </p:nvPr>
        </p:nvSpPr>
        <p:spPr/>
        <p:txBody>
          <a:bodyPr/>
          <a:lstStyle/>
          <a:p>
            <a:r>
              <a:rPr lang="en-US" b="1" dirty="0"/>
              <a:t>B2C (Business to consumer): </a:t>
            </a:r>
            <a:r>
              <a:rPr lang="en-US" dirty="0"/>
              <a:t>Although less common than B2B, some food ingredient manufacturers also sell directly to consumers. This can be particularly prevalent with specialty or high-value ingredients, such as organic spices, health-oriented additives like protein powders, or specialty flours.</a:t>
            </a:r>
          </a:p>
          <a:p>
            <a:r>
              <a:rPr lang="en-US" b="1" dirty="0"/>
              <a:t>B2B (Business to Business): </a:t>
            </a:r>
            <a:r>
              <a:rPr lang="en-US" dirty="0"/>
              <a:t>In the B2B model, food ingredient manufacturers sell large quantities of ingredients to other businesses, such as food processors, restaurants, bakeries, and other manufacturers. These transactions are typically handled through specialized e-commerce platforms(such as Waste-X) or via a dedicated section of the manufacturer’s website.</a:t>
            </a:r>
            <a:endParaRPr lang="en-IN" dirty="0"/>
          </a:p>
        </p:txBody>
      </p:sp>
    </p:spTree>
    <p:extLst>
      <p:ext uri="{BB962C8B-B14F-4D97-AF65-F5344CB8AC3E}">
        <p14:creationId xmlns:p14="http://schemas.microsoft.com/office/powerpoint/2010/main" val="13743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7A8B-70CE-34FE-1743-CC9734B98385}"/>
              </a:ext>
            </a:extLst>
          </p:cNvPr>
          <p:cNvSpPr>
            <a:spLocks noGrp="1"/>
          </p:cNvSpPr>
          <p:nvPr>
            <p:ph type="title"/>
          </p:nvPr>
        </p:nvSpPr>
        <p:spPr/>
        <p:txBody>
          <a:bodyPr>
            <a:normAutofit/>
          </a:bodyPr>
          <a:lstStyle/>
          <a:p>
            <a:r>
              <a:rPr lang="en-US" sz="2800" dirty="0"/>
              <a:t>IMPORTANT COMPONENTS OF e-commerce</a:t>
            </a:r>
            <a:endParaRPr lang="en-IN" sz="2800" dirty="0"/>
          </a:p>
        </p:txBody>
      </p:sp>
      <p:sp>
        <p:nvSpPr>
          <p:cNvPr id="3" name="Content Placeholder 2">
            <a:extLst>
              <a:ext uri="{FF2B5EF4-FFF2-40B4-BE49-F238E27FC236}">
                <a16:creationId xmlns:a16="http://schemas.microsoft.com/office/drawing/2014/main" id="{78AF72D5-752B-A3CF-DCB7-D1FED060E822}"/>
              </a:ext>
            </a:extLst>
          </p:cNvPr>
          <p:cNvSpPr>
            <a:spLocks noGrp="1"/>
          </p:cNvSpPr>
          <p:nvPr>
            <p:ph idx="1"/>
          </p:nvPr>
        </p:nvSpPr>
        <p:spPr/>
        <p:txBody>
          <a:bodyPr/>
          <a:lstStyle/>
          <a:p>
            <a:r>
              <a:rPr lang="en-US" b="1" dirty="0"/>
              <a:t>Product Catalog:</a:t>
            </a:r>
            <a:r>
              <a:rPr lang="en-US" dirty="0"/>
              <a:t> A comprehensive and well-organized product catalog is essential. It should include detailed descriptions, images, pricing, and any relevant information about each food ingredient offered by the manufacturer.</a:t>
            </a:r>
          </a:p>
          <a:p>
            <a:r>
              <a:rPr lang="en-US" b="1" dirty="0"/>
              <a:t>Shopping Cart and Checkout:</a:t>
            </a:r>
            <a:r>
              <a:rPr lang="en-US" dirty="0"/>
              <a:t> Implement a user-friendly shopping cart system that allows customers to easily add items to their cart and proceed to checkout. The checkout process should be simple, secure, and support various payment methods.</a:t>
            </a:r>
          </a:p>
          <a:p>
            <a:r>
              <a:rPr lang="en-US" b="1" dirty="0"/>
              <a:t>Customer Accounts:</a:t>
            </a:r>
            <a:r>
              <a:rPr lang="en-US" dirty="0"/>
              <a:t> Provide customers with the option to create accounts on your e-commerce platform. This allows for easier order tracking, personalized recommendations, and a smoother overall shopping experience.</a:t>
            </a:r>
          </a:p>
        </p:txBody>
      </p:sp>
    </p:spTree>
    <p:extLst>
      <p:ext uri="{BB962C8B-B14F-4D97-AF65-F5344CB8AC3E}">
        <p14:creationId xmlns:p14="http://schemas.microsoft.com/office/powerpoint/2010/main" val="88407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6599F-E62B-A3E1-9AD4-FF9D2AD30FB3}"/>
              </a:ext>
            </a:extLst>
          </p:cNvPr>
          <p:cNvSpPr>
            <a:spLocks noGrp="1"/>
          </p:cNvSpPr>
          <p:nvPr>
            <p:ph idx="1"/>
          </p:nvPr>
        </p:nvSpPr>
        <p:spPr/>
        <p:txBody>
          <a:bodyPr/>
          <a:lstStyle/>
          <a:p>
            <a:r>
              <a:rPr lang="en-US" b="1" dirty="0"/>
              <a:t>Inventory Management:</a:t>
            </a:r>
            <a:r>
              <a:rPr lang="en-US" dirty="0"/>
              <a:t> Implement robust inventory management functionality to track stock levels, manage replenishment, and prevent overselling. Real-time inventory updates ensure that customers are aware of product availability.</a:t>
            </a:r>
          </a:p>
          <a:p>
            <a:r>
              <a:rPr lang="en-US" b="1" dirty="0"/>
              <a:t>Order Management:</a:t>
            </a:r>
            <a:r>
              <a:rPr lang="en-US" dirty="0"/>
              <a:t> Streamline order processing with an efficient order management system. This should include order tracking, status updates, and the ability to manage returns and refunds seamlessly.</a:t>
            </a:r>
          </a:p>
          <a:p>
            <a:r>
              <a:rPr lang="en-US" b="1" dirty="0"/>
              <a:t>Shipping and Logistics Integration:</a:t>
            </a:r>
            <a:r>
              <a:rPr lang="en-US" dirty="0"/>
              <a:t> Integrate with shipping carriers to provide accurate shipping rates, delivery options, and order tracking. Seamless integration with logistics partners ensures timely delivery of food ingredients to customers.</a:t>
            </a:r>
            <a:endParaRPr lang="en-IN" dirty="0"/>
          </a:p>
        </p:txBody>
      </p:sp>
    </p:spTree>
    <p:extLst>
      <p:ext uri="{BB962C8B-B14F-4D97-AF65-F5344CB8AC3E}">
        <p14:creationId xmlns:p14="http://schemas.microsoft.com/office/powerpoint/2010/main" val="272100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5E097-0CAD-DFFC-4C93-EEF016D91442}"/>
              </a:ext>
            </a:extLst>
          </p:cNvPr>
          <p:cNvSpPr>
            <a:spLocks noGrp="1"/>
          </p:cNvSpPr>
          <p:nvPr>
            <p:ph idx="1"/>
          </p:nvPr>
        </p:nvSpPr>
        <p:spPr/>
        <p:txBody>
          <a:bodyPr/>
          <a:lstStyle/>
          <a:p>
            <a:r>
              <a:rPr lang="en-US" b="1" dirty="0"/>
              <a:t>Customer Support:</a:t>
            </a:r>
            <a:r>
              <a:rPr lang="en-US" dirty="0"/>
              <a:t> Offer multiple channels for customer support, such as live chat, email, or phone, to address inquiries, resolve issues, and provide assistance throughout the shopping process.</a:t>
            </a:r>
            <a:endParaRPr lang="en-IN" dirty="0"/>
          </a:p>
        </p:txBody>
      </p:sp>
    </p:spTree>
    <p:extLst>
      <p:ext uri="{BB962C8B-B14F-4D97-AF65-F5344CB8AC3E}">
        <p14:creationId xmlns:p14="http://schemas.microsoft.com/office/powerpoint/2010/main" val="377399010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162</TotalTime>
  <Words>1411</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Waste-x</vt:lpstr>
      <vt:lpstr>Agenda</vt:lpstr>
      <vt:lpstr>What is Waste-X? </vt:lpstr>
      <vt:lpstr>Who is the client?</vt:lpstr>
      <vt:lpstr>A deep dive into an e-Commerce domain </vt:lpstr>
      <vt:lpstr>PowerPoint Presentation</vt:lpstr>
      <vt:lpstr>IMPORTANT COMPONENTS OF e-commerce</vt:lpstr>
      <vt:lpstr>PowerPoint Presentation</vt:lpstr>
      <vt:lpstr>PowerPoint Presentation</vt:lpstr>
      <vt:lpstr>Why e-commerce over offline?</vt:lpstr>
      <vt:lpstr>PowerPoint Presentation</vt:lpstr>
      <vt:lpstr>PowerPoint Presentation</vt:lpstr>
      <vt:lpstr>Why does the client need the Waste-X platform? </vt:lpstr>
      <vt:lpstr>PowerPoint Presentation</vt:lpstr>
      <vt:lpstr>Why does the client need the Waste-X platform as a B2B platform? </vt:lpstr>
      <vt:lpstr>PowerPoint Presentation</vt:lpstr>
      <vt:lpstr>Target audience </vt:lpstr>
      <vt:lpstr>Modules</vt:lpstr>
      <vt:lpstr>PROCESS/WORKFLOW</vt:lpstr>
      <vt:lpstr>Tech stack</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Waste-x</dc:title>
  <dc:creator>Anjaniy Salekar</dc:creator>
  <cp:lastModifiedBy>Anjaniy Salekar</cp:lastModifiedBy>
  <cp:revision>2</cp:revision>
  <dcterms:created xsi:type="dcterms:W3CDTF">2024-04-16T17:16:10Z</dcterms:created>
  <dcterms:modified xsi:type="dcterms:W3CDTF">2024-04-17T03:23:51Z</dcterms:modified>
</cp:coreProperties>
</file>