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9"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1675639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0299F-DFA6-4458-AC78-BEF2D3E966FC}"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1580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421874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1257962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13178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238183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2196360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41448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80829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97858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0299F-DFA6-4458-AC78-BEF2D3E966FC}"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1591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0299F-DFA6-4458-AC78-BEF2D3E966FC}"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26189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0299F-DFA6-4458-AC78-BEF2D3E966FC}"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124784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0299F-DFA6-4458-AC78-BEF2D3E966FC}"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00186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370299F-DFA6-4458-AC78-BEF2D3E966FC}"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273798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0299F-DFA6-4458-AC78-BEF2D3E966FC}"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30813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0299F-DFA6-4458-AC78-BEF2D3E966FC}"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6462D-4D76-4833-9E66-656FC72EE44A}" type="slidenum">
              <a:rPr lang="en-IN" smtClean="0"/>
              <a:t>‹#›</a:t>
            </a:fld>
            <a:endParaRPr lang="en-IN"/>
          </a:p>
        </p:txBody>
      </p:sp>
    </p:spTree>
    <p:extLst>
      <p:ext uri="{BB962C8B-B14F-4D97-AF65-F5344CB8AC3E}">
        <p14:creationId xmlns:p14="http://schemas.microsoft.com/office/powerpoint/2010/main" val="63265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70299F-DFA6-4458-AC78-BEF2D3E966FC}" type="datetimeFigureOut">
              <a:rPr lang="en-IN" smtClean="0"/>
              <a:t>06-04-2021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D6462D-4D76-4833-9E66-656FC72EE44A}" type="slidenum">
              <a:rPr lang="en-IN" smtClean="0"/>
              <a:t>‹#›</a:t>
            </a:fld>
            <a:endParaRPr lang="en-IN"/>
          </a:p>
        </p:txBody>
      </p:sp>
    </p:spTree>
    <p:extLst>
      <p:ext uri="{BB962C8B-B14F-4D97-AF65-F5344CB8AC3E}">
        <p14:creationId xmlns:p14="http://schemas.microsoft.com/office/powerpoint/2010/main" val="2135176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mrcet.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DF77-ECF8-4DB1-A6B2-7AC799398294}"/>
              </a:ext>
            </a:extLst>
          </p:cNvPr>
          <p:cNvSpPr>
            <a:spLocks noGrp="1"/>
          </p:cNvSpPr>
          <p:nvPr>
            <p:ph type="title"/>
          </p:nvPr>
        </p:nvSpPr>
        <p:spPr>
          <a:xfrm>
            <a:off x="465992" y="2497015"/>
            <a:ext cx="11359661" cy="3701562"/>
          </a:xfrm>
        </p:spPr>
        <p:txBody>
          <a:bodyPr>
            <a:noAutofit/>
          </a:bodyPr>
          <a:lstStyle/>
          <a:p>
            <a:pPr marL="90170" indent="-6350" algn="ctr">
              <a:lnSpc>
                <a:spcPct val="150000"/>
              </a:lnSpc>
              <a:spcAft>
                <a:spcPts val="110"/>
              </a:spcAft>
            </a:pPr>
            <a:r>
              <a:rPr lang="en-US" sz="2400" b="1" dirty="0">
                <a:solidFill>
                  <a:srgbClr val="C00000"/>
                </a:solidFill>
                <a:latin typeface="Times New Roman" panose="02020603050405020304" pitchFamily="18" charset="0"/>
                <a:ea typeface="Times New Roman" panose="02020603050405020304" pitchFamily="18" charset="0"/>
              </a:rPr>
              <a:t>MALLA REDDY COLLEGE of ENGINEERING AND TECHNOLOGY</a:t>
            </a:r>
            <a:br>
              <a:rPr lang="en-US" sz="2400" b="1" dirty="0">
                <a:solidFill>
                  <a:srgbClr val="C00000"/>
                </a:solidFill>
                <a:latin typeface="Times New Roman" panose="02020603050405020304" pitchFamily="18" charset="0"/>
                <a:ea typeface="Times New Roman" panose="02020603050405020304" pitchFamily="18" charset="0"/>
              </a:rPr>
            </a:br>
            <a:r>
              <a:rPr lang="en-US" sz="1800" dirty="0">
                <a:solidFill>
                  <a:srgbClr val="FFC000"/>
                </a:solidFill>
                <a:effectLst/>
                <a:latin typeface="Times New Roman" panose="02020603050405020304" pitchFamily="18" charset="0"/>
                <a:ea typeface="Times New Roman" panose="02020603050405020304" pitchFamily="18" charset="0"/>
              </a:rPr>
              <a:t>(Autonomous Institution-UGC, Govt. of India) </a:t>
            </a:r>
            <a:br>
              <a:rPr lang="en-IN" sz="1800" dirty="0">
                <a:solidFill>
                  <a:srgbClr val="FFC000"/>
                </a:solidFill>
                <a:effectLst/>
                <a:latin typeface="Times New Roman" panose="02020603050405020304" pitchFamily="18" charset="0"/>
                <a:ea typeface="Times New Roman" panose="02020603050405020304" pitchFamily="18" charset="0"/>
              </a:rPr>
            </a:br>
            <a:r>
              <a:rPr lang="en-US" sz="1800" dirty="0">
                <a:solidFill>
                  <a:srgbClr val="FFC000"/>
                </a:solidFill>
                <a:effectLst/>
                <a:latin typeface="Times New Roman" panose="02020603050405020304" pitchFamily="18" charset="0"/>
                <a:ea typeface="Times New Roman" panose="02020603050405020304" pitchFamily="18" charset="0"/>
              </a:rPr>
              <a:t>(Affiliated to JNTUH, Hyderabad, Approved by AICTE, NBA &amp;NAAC with ‘A’ Grade)</a:t>
            </a:r>
            <a:br>
              <a:rPr lang="en-US" sz="1800" dirty="0">
                <a:solidFill>
                  <a:srgbClr val="FFC000"/>
                </a:solidFill>
                <a:effectLst/>
                <a:latin typeface="Times New Roman" panose="02020603050405020304" pitchFamily="18" charset="0"/>
                <a:ea typeface="Times New Roman" panose="02020603050405020304" pitchFamily="18" charset="0"/>
              </a:rPr>
            </a:br>
            <a:r>
              <a:rPr lang="en-US" sz="1800" dirty="0">
                <a:solidFill>
                  <a:srgbClr val="FFC000"/>
                </a:solidFill>
                <a:effectLst/>
                <a:latin typeface="Times New Roman" panose="02020603050405020304" pitchFamily="18" charset="0"/>
                <a:ea typeface="Times New Roman" panose="02020603050405020304" pitchFamily="18" charset="0"/>
              </a:rPr>
              <a:t>                                   </a:t>
            </a:r>
            <a:r>
              <a:rPr lang="en-US" sz="1800" dirty="0" err="1">
                <a:solidFill>
                  <a:srgbClr val="FFC000"/>
                </a:solidFill>
                <a:effectLst/>
                <a:latin typeface="Times New Roman" panose="02020603050405020304" pitchFamily="18" charset="0"/>
                <a:ea typeface="Times New Roman" panose="02020603050405020304" pitchFamily="18" charset="0"/>
              </a:rPr>
              <a:t>Maisammaguda</a:t>
            </a:r>
            <a:r>
              <a:rPr lang="en-US" sz="1800" dirty="0">
                <a:solidFill>
                  <a:srgbClr val="FFC000"/>
                </a:solidFill>
                <a:effectLst/>
                <a:latin typeface="Times New Roman" panose="02020603050405020304" pitchFamily="18" charset="0"/>
                <a:ea typeface="Times New Roman" panose="02020603050405020304" pitchFamily="18" charset="0"/>
              </a:rPr>
              <a:t>, </a:t>
            </a:r>
            <a:r>
              <a:rPr lang="en-US" sz="1800" dirty="0" err="1">
                <a:solidFill>
                  <a:srgbClr val="FFC000"/>
                </a:solidFill>
                <a:effectLst/>
                <a:latin typeface="Times New Roman" panose="02020603050405020304" pitchFamily="18" charset="0"/>
                <a:ea typeface="Times New Roman" panose="02020603050405020304" pitchFamily="18" charset="0"/>
              </a:rPr>
              <a:t>Kompally</a:t>
            </a:r>
            <a:r>
              <a:rPr lang="en-US" sz="1800" dirty="0">
                <a:solidFill>
                  <a:srgbClr val="FFC000"/>
                </a:solidFill>
                <a:effectLst/>
                <a:latin typeface="Times New Roman" panose="02020603050405020304" pitchFamily="18" charset="0"/>
                <a:ea typeface="Times New Roman" panose="02020603050405020304" pitchFamily="18" charset="0"/>
              </a:rPr>
              <a:t>, </a:t>
            </a:r>
            <a:r>
              <a:rPr lang="en-US" sz="1800" dirty="0" err="1">
                <a:solidFill>
                  <a:srgbClr val="FFC000"/>
                </a:solidFill>
                <a:effectLst/>
                <a:latin typeface="Times New Roman" panose="02020603050405020304" pitchFamily="18" charset="0"/>
                <a:ea typeface="Times New Roman" panose="02020603050405020304" pitchFamily="18" charset="0"/>
              </a:rPr>
              <a:t>Dhulapally</a:t>
            </a:r>
            <a:r>
              <a:rPr lang="en-US" sz="1800" dirty="0">
                <a:solidFill>
                  <a:srgbClr val="FFC000"/>
                </a:solidFill>
                <a:effectLst/>
                <a:latin typeface="Times New Roman" panose="02020603050405020304" pitchFamily="18" charset="0"/>
                <a:ea typeface="Times New Roman" panose="02020603050405020304" pitchFamily="18" charset="0"/>
              </a:rPr>
              <a:t>, </a:t>
            </a:r>
            <a:r>
              <a:rPr lang="en-US" sz="1800" dirty="0" err="1">
                <a:solidFill>
                  <a:srgbClr val="FFC000"/>
                </a:solidFill>
                <a:effectLst/>
                <a:latin typeface="Times New Roman" panose="02020603050405020304" pitchFamily="18" charset="0"/>
                <a:ea typeface="Times New Roman" panose="02020603050405020304" pitchFamily="18" charset="0"/>
              </a:rPr>
              <a:t>Secunderabad</a:t>
            </a:r>
            <a:r>
              <a:rPr lang="en-US" sz="1800" dirty="0">
                <a:solidFill>
                  <a:srgbClr val="FFC000"/>
                </a:solidFill>
                <a:effectLst/>
                <a:latin typeface="Times New Roman" panose="02020603050405020304" pitchFamily="18" charset="0"/>
                <a:ea typeface="Times New Roman" panose="02020603050405020304" pitchFamily="18" charset="0"/>
              </a:rPr>
              <a:t> – 500100</a:t>
            </a:r>
            <a:br>
              <a:rPr lang="en-US" sz="1800" dirty="0">
                <a:solidFill>
                  <a:srgbClr val="FFC000"/>
                </a:solidFill>
                <a:effectLst/>
                <a:latin typeface="Times New Roman" panose="02020603050405020304" pitchFamily="18" charset="0"/>
                <a:ea typeface="Times New Roman" panose="02020603050405020304" pitchFamily="18" charset="0"/>
              </a:rPr>
            </a:br>
            <a:r>
              <a:rPr lang="en-US" sz="1800" b="1" dirty="0">
                <a:solidFill>
                  <a:srgbClr val="FFC000"/>
                </a:solidFill>
                <a:effectLst/>
                <a:latin typeface="Times New Roman" panose="02020603050405020304" pitchFamily="18" charset="0"/>
                <a:ea typeface="Times New Roman" panose="02020603050405020304" pitchFamily="18" charset="0"/>
              </a:rPr>
              <a:t>website: </a:t>
            </a:r>
            <a:r>
              <a:rPr lang="en-US" sz="1800" b="1" u="sng" dirty="0">
                <a:solidFill>
                  <a:srgbClr val="FFC00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www.mrcet.ac.in</a:t>
            </a:r>
            <a:br>
              <a:rPr lang="en-IN" sz="1800" dirty="0">
                <a:solidFill>
                  <a:srgbClr val="FFC000"/>
                </a:solidFill>
              </a:rPr>
            </a:br>
            <a:endParaRPr lang="en-US" sz="1800" dirty="0">
              <a:solidFill>
                <a:srgbClr val="FFC000"/>
              </a:solidFill>
            </a:endParaRPr>
          </a:p>
        </p:txBody>
      </p:sp>
      <p:pic>
        <p:nvPicPr>
          <p:cNvPr id="9" name="Content Placeholder 8">
            <a:extLst>
              <a:ext uri="{FF2B5EF4-FFF2-40B4-BE49-F238E27FC236}">
                <a16:creationId xmlns:a16="http://schemas.microsoft.com/office/drawing/2014/main" id="{DF7CB1D6-2C5F-44CA-952F-AC0BD2B2A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4046" y="246185"/>
            <a:ext cx="1905000" cy="1905000"/>
          </a:xfrm>
        </p:spPr>
      </p:pic>
    </p:spTree>
    <p:extLst>
      <p:ext uri="{BB962C8B-B14F-4D97-AF65-F5344CB8AC3E}">
        <p14:creationId xmlns:p14="http://schemas.microsoft.com/office/powerpoint/2010/main" val="110934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86C03-D0D5-4DC4-8C43-40B8F920B57A}"/>
              </a:ext>
            </a:extLst>
          </p:cNvPr>
          <p:cNvSpPr txBox="1"/>
          <p:nvPr/>
        </p:nvSpPr>
        <p:spPr>
          <a:xfrm>
            <a:off x="1011880" y="591083"/>
            <a:ext cx="4797287" cy="523220"/>
          </a:xfrm>
          <a:prstGeom prst="rect">
            <a:avLst/>
          </a:prstGeom>
          <a:noFill/>
        </p:spPr>
        <p:txBody>
          <a:bodyPr wrap="square" rtlCol="0">
            <a:spAutoFit/>
          </a:bodyPr>
          <a:lstStyle/>
          <a:p>
            <a:r>
              <a:rPr lang="en-US" sz="2800" b="1" dirty="0"/>
              <a:t>FLOW CHART</a:t>
            </a:r>
            <a:endParaRPr lang="en-IN" sz="2800" b="1" dirty="0"/>
          </a:p>
        </p:txBody>
      </p:sp>
      <p:pic>
        <p:nvPicPr>
          <p:cNvPr id="8" name="Picture 7">
            <a:extLst>
              <a:ext uri="{FF2B5EF4-FFF2-40B4-BE49-F238E27FC236}">
                <a16:creationId xmlns:a16="http://schemas.microsoft.com/office/drawing/2014/main" id="{6561634B-E0E4-4D32-AA5D-B19CF99F5E41}"/>
              </a:ext>
            </a:extLst>
          </p:cNvPr>
          <p:cNvPicPr>
            <a:picLocks noChangeAspect="1"/>
          </p:cNvPicPr>
          <p:nvPr/>
        </p:nvPicPr>
        <p:blipFill>
          <a:blip r:embed="rId2"/>
          <a:stretch>
            <a:fillRect/>
          </a:stretch>
        </p:blipFill>
        <p:spPr>
          <a:xfrm>
            <a:off x="4615963" y="852693"/>
            <a:ext cx="3229430" cy="5779717"/>
          </a:xfrm>
          <a:prstGeom prst="rect">
            <a:avLst/>
          </a:prstGeom>
        </p:spPr>
      </p:pic>
    </p:spTree>
    <p:extLst>
      <p:ext uri="{BB962C8B-B14F-4D97-AF65-F5344CB8AC3E}">
        <p14:creationId xmlns:p14="http://schemas.microsoft.com/office/powerpoint/2010/main" val="169997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0125D-E804-44D5-85FB-DAF215C7AE0B}"/>
              </a:ext>
            </a:extLst>
          </p:cNvPr>
          <p:cNvSpPr txBox="1"/>
          <p:nvPr/>
        </p:nvSpPr>
        <p:spPr>
          <a:xfrm>
            <a:off x="1178932" y="548563"/>
            <a:ext cx="10303821" cy="646331"/>
          </a:xfrm>
          <a:prstGeom prst="rect">
            <a:avLst/>
          </a:prstGeom>
          <a:noFill/>
        </p:spPr>
        <p:txBody>
          <a:bodyPr wrap="square" rtlCol="0">
            <a:spAutoFit/>
          </a:bodyPr>
          <a:lstStyle/>
          <a:p>
            <a:r>
              <a:rPr lang="en-US" sz="3600" b="1" dirty="0"/>
              <a:t>SYSTEM ARCHITECTURE AND MODULE DESCRIPTION</a:t>
            </a:r>
            <a:endParaRPr lang="en-IN" sz="3600" b="1" dirty="0"/>
          </a:p>
        </p:txBody>
      </p:sp>
      <p:sp>
        <p:nvSpPr>
          <p:cNvPr id="4" name="TextBox 3">
            <a:extLst>
              <a:ext uri="{FF2B5EF4-FFF2-40B4-BE49-F238E27FC236}">
                <a16:creationId xmlns:a16="http://schemas.microsoft.com/office/drawing/2014/main" id="{08A28314-6F0D-4261-89EA-61542288E188}"/>
              </a:ext>
            </a:extLst>
          </p:cNvPr>
          <p:cNvSpPr txBox="1"/>
          <p:nvPr/>
        </p:nvSpPr>
        <p:spPr>
          <a:xfrm>
            <a:off x="834887" y="1457739"/>
            <a:ext cx="11092070" cy="5016758"/>
          </a:xfrm>
          <a:prstGeom prst="rect">
            <a:avLst/>
          </a:prstGeom>
          <a:noFill/>
        </p:spPr>
        <p:txBody>
          <a:bodyPr wrap="square">
            <a:spAutoFit/>
          </a:bodyPr>
          <a:lstStyle/>
          <a:p>
            <a:pPr marL="285750" indent="-285750">
              <a:buFont typeface="Arial" panose="020B0604020202020204" pitchFamily="34" charset="0"/>
              <a:buChar char="•"/>
            </a:pPr>
            <a:r>
              <a:rPr lang="en-US" sz="2000" b="0" i="0" u="none" strike="noStrike" baseline="0" dirty="0" err="1">
                <a:latin typeface="Times New Roman" panose="02020603050405020304" pitchFamily="18" charset="0"/>
              </a:rPr>
              <a:t>MobileNet</a:t>
            </a:r>
            <a:r>
              <a:rPr lang="en-US" sz="2000" b="0" i="0" u="none" strike="noStrike" baseline="0" dirty="0">
                <a:latin typeface="Times New Roman" panose="02020603050405020304" pitchFamily="18" charset="0"/>
              </a:rPr>
              <a:t> is an architecture which is more suitable for mobile and embedded based vision applications where there is lack of compute power. This architecture was proposed by Google. This architecture uses depth wise separable convolutions which significantly reduces the number of parameters when compared to the network with normal convolutions with the same depth in the networks. This results in light weight deep neural networks </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Ml5.js aims to make Machine Learning approachable for a broad audience of artists, creative coders, and students. The library provides access to Machine Learning algorithms and models in the browser, building on top of TensorFlow.js with no other external dependencies. The library is supported by code examples, tutorials, and sample datasets with an emphasis on ethical computing. Bias in data, stereotypical harms, and responsible crowdsourcing are part of the documentation around data collection and usage. </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Tensor Flow is an end-to-end open source platform for Machine Learning. It has a comprehensive, flexible ecosystem of tools, libraries and community resources that lets researchers push the state-of-the-art in ML and developers easily build and deploy ML powered applications. Build and train ML models have easily using intuitive high-level APIs like </a:t>
            </a:r>
            <a:r>
              <a:rPr lang="en-US" sz="2000" b="0" i="0" u="none" strike="noStrike" baseline="0" dirty="0" err="1">
                <a:latin typeface="Times New Roman" panose="02020603050405020304" pitchFamily="18" charset="0"/>
              </a:rPr>
              <a:t>Keras</a:t>
            </a:r>
            <a:r>
              <a:rPr lang="en-US" sz="2000" b="0" i="0" u="none" strike="noStrike" baseline="0" dirty="0">
                <a:latin typeface="Times New Roman" panose="02020603050405020304" pitchFamily="18" charset="0"/>
              </a:rPr>
              <a:t> with eager execution, which makes for immediate model iteration and easy debugging. </a:t>
            </a:r>
            <a:endParaRPr lang="en-IN" sz="2000" dirty="0"/>
          </a:p>
        </p:txBody>
      </p:sp>
    </p:spTree>
    <p:extLst>
      <p:ext uri="{BB962C8B-B14F-4D97-AF65-F5344CB8AC3E}">
        <p14:creationId xmlns:p14="http://schemas.microsoft.com/office/powerpoint/2010/main" val="339326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56802-1B4D-4A0C-ABB7-253C46D619FA}"/>
              </a:ext>
            </a:extLst>
          </p:cNvPr>
          <p:cNvSpPr txBox="1"/>
          <p:nvPr/>
        </p:nvSpPr>
        <p:spPr>
          <a:xfrm>
            <a:off x="3930893" y="661714"/>
            <a:ext cx="4797287" cy="646331"/>
          </a:xfrm>
          <a:prstGeom prst="rect">
            <a:avLst/>
          </a:prstGeom>
          <a:noFill/>
        </p:spPr>
        <p:txBody>
          <a:bodyPr wrap="square" rtlCol="0">
            <a:spAutoFit/>
          </a:bodyPr>
          <a:lstStyle/>
          <a:p>
            <a:r>
              <a:rPr lang="en-US" sz="3600" b="1" dirty="0"/>
              <a:t>SYSTEM ARCHITECTURE</a:t>
            </a:r>
            <a:endParaRPr lang="en-IN" sz="3600" b="1" dirty="0"/>
          </a:p>
        </p:txBody>
      </p:sp>
      <p:sp>
        <p:nvSpPr>
          <p:cNvPr id="4" name="Rectangle 3">
            <a:extLst>
              <a:ext uri="{FF2B5EF4-FFF2-40B4-BE49-F238E27FC236}">
                <a16:creationId xmlns:a16="http://schemas.microsoft.com/office/drawing/2014/main" id="{66297C1B-0867-48BF-831C-A3BB5BEC4934}"/>
              </a:ext>
            </a:extLst>
          </p:cNvPr>
          <p:cNvSpPr/>
          <p:nvPr/>
        </p:nvSpPr>
        <p:spPr>
          <a:xfrm>
            <a:off x="3025869" y="2914535"/>
            <a:ext cx="2240924" cy="9659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err="1"/>
              <a:t>MobileNet</a:t>
            </a:r>
            <a:endParaRPr lang="en-US" b="1" dirty="0"/>
          </a:p>
        </p:txBody>
      </p:sp>
      <p:sp>
        <p:nvSpPr>
          <p:cNvPr id="5" name="Rectangle 4">
            <a:extLst>
              <a:ext uri="{FF2B5EF4-FFF2-40B4-BE49-F238E27FC236}">
                <a16:creationId xmlns:a16="http://schemas.microsoft.com/office/drawing/2014/main" id="{681DF01E-F62E-4A99-91B0-08FDBEE0344C}"/>
              </a:ext>
            </a:extLst>
          </p:cNvPr>
          <p:cNvSpPr/>
          <p:nvPr/>
        </p:nvSpPr>
        <p:spPr>
          <a:xfrm>
            <a:off x="7225053" y="2537191"/>
            <a:ext cx="2240924" cy="4829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Custom User Label</a:t>
            </a:r>
          </a:p>
        </p:txBody>
      </p:sp>
      <p:sp>
        <p:nvSpPr>
          <p:cNvPr id="6" name="Rectangle 5">
            <a:extLst>
              <a:ext uri="{FF2B5EF4-FFF2-40B4-BE49-F238E27FC236}">
                <a16:creationId xmlns:a16="http://schemas.microsoft.com/office/drawing/2014/main" id="{510B5711-FB38-4B64-BC90-12CF65134FFF}"/>
              </a:ext>
            </a:extLst>
          </p:cNvPr>
          <p:cNvSpPr/>
          <p:nvPr/>
        </p:nvSpPr>
        <p:spPr>
          <a:xfrm>
            <a:off x="9655163" y="2537191"/>
            <a:ext cx="2240924" cy="4829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Probability</a:t>
            </a:r>
          </a:p>
        </p:txBody>
      </p:sp>
      <p:sp>
        <p:nvSpPr>
          <p:cNvPr id="7" name="Rectangle 6">
            <a:extLst>
              <a:ext uri="{FF2B5EF4-FFF2-40B4-BE49-F238E27FC236}">
                <a16:creationId xmlns:a16="http://schemas.microsoft.com/office/drawing/2014/main" id="{E0CE842B-22D6-40D8-847F-FE7565343BDE}"/>
              </a:ext>
            </a:extLst>
          </p:cNvPr>
          <p:cNvSpPr/>
          <p:nvPr/>
        </p:nvSpPr>
        <p:spPr>
          <a:xfrm>
            <a:off x="3719551" y="4505387"/>
            <a:ext cx="2240924" cy="9659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Extracted features from the image</a:t>
            </a:r>
          </a:p>
        </p:txBody>
      </p:sp>
      <p:cxnSp>
        <p:nvCxnSpPr>
          <p:cNvPr id="8" name="Straight Arrow Connector 7">
            <a:extLst>
              <a:ext uri="{FF2B5EF4-FFF2-40B4-BE49-F238E27FC236}">
                <a16:creationId xmlns:a16="http://schemas.microsoft.com/office/drawing/2014/main" id="{39749D94-C381-4A28-9788-410A7640DBD0}"/>
              </a:ext>
            </a:extLst>
          </p:cNvPr>
          <p:cNvCxnSpPr>
            <a:cxnSpLocks/>
            <a:endCxn id="4" idx="1"/>
          </p:cNvCxnSpPr>
          <p:nvPr/>
        </p:nvCxnSpPr>
        <p:spPr>
          <a:xfrm>
            <a:off x="2017986" y="3241396"/>
            <a:ext cx="1007883" cy="156097"/>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85DD71BA-C8F6-4108-B27C-B690DBF0A18B}"/>
              </a:ext>
            </a:extLst>
          </p:cNvPr>
          <p:cNvCxnSpPr>
            <a:cxnSpLocks/>
            <a:endCxn id="12" idx="2"/>
          </p:cNvCxnSpPr>
          <p:nvPr/>
        </p:nvCxnSpPr>
        <p:spPr>
          <a:xfrm flipV="1">
            <a:off x="7990384" y="3241395"/>
            <a:ext cx="1475593" cy="1174912"/>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E2C2ADB2-8910-4FB1-9B37-C9397C838003}"/>
              </a:ext>
            </a:extLst>
          </p:cNvPr>
          <p:cNvCxnSpPr>
            <a:stCxn id="4" idx="2"/>
            <a:endCxn id="7" idx="0"/>
          </p:cNvCxnSpPr>
          <p:nvPr/>
        </p:nvCxnSpPr>
        <p:spPr>
          <a:xfrm>
            <a:off x="4146331" y="3880451"/>
            <a:ext cx="693682" cy="62493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2C35210-4D7A-4C82-A549-D1DFA3EFA973}"/>
              </a:ext>
            </a:extLst>
          </p:cNvPr>
          <p:cNvCxnSpPr>
            <a:cxnSpLocks/>
            <a:stCxn id="7" idx="3"/>
          </p:cNvCxnSpPr>
          <p:nvPr/>
        </p:nvCxnSpPr>
        <p:spPr>
          <a:xfrm flipV="1">
            <a:off x="5960475" y="4899263"/>
            <a:ext cx="909447" cy="89082"/>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12" name="Rectangle 11">
            <a:extLst>
              <a:ext uri="{FF2B5EF4-FFF2-40B4-BE49-F238E27FC236}">
                <a16:creationId xmlns:a16="http://schemas.microsoft.com/office/drawing/2014/main" id="{2EFAD500-162A-4CCB-AF17-443FB96B40A4}"/>
              </a:ext>
            </a:extLst>
          </p:cNvPr>
          <p:cNvSpPr/>
          <p:nvPr/>
        </p:nvSpPr>
        <p:spPr>
          <a:xfrm>
            <a:off x="6869922" y="2275478"/>
            <a:ext cx="5192110" cy="965917"/>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A6BA8CDE-385A-4D84-85E2-3157F4C0B817}"/>
              </a:ext>
            </a:extLst>
          </p:cNvPr>
          <p:cNvSpPr/>
          <p:nvPr/>
        </p:nvSpPr>
        <p:spPr>
          <a:xfrm>
            <a:off x="6869922" y="4457704"/>
            <a:ext cx="2292626" cy="9939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KNN Classifier</a:t>
            </a:r>
            <a:endParaRPr lang="en-IN" b="1" dirty="0"/>
          </a:p>
        </p:txBody>
      </p:sp>
      <p:sp>
        <p:nvSpPr>
          <p:cNvPr id="14" name="Rectangle 13">
            <a:extLst>
              <a:ext uri="{FF2B5EF4-FFF2-40B4-BE49-F238E27FC236}">
                <a16:creationId xmlns:a16="http://schemas.microsoft.com/office/drawing/2014/main" id="{AC67D9D3-9E41-480C-B9BC-CE86AFF3CF7A}"/>
              </a:ext>
            </a:extLst>
          </p:cNvPr>
          <p:cNvSpPr/>
          <p:nvPr/>
        </p:nvSpPr>
        <p:spPr>
          <a:xfrm>
            <a:off x="129968" y="2148103"/>
            <a:ext cx="2292626" cy="9939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Image from Webcam</a:t>
            </a:r>
            <a:endParaRPr lang="en-IN" b="1" dirty="0"/>
          </a:p>
        </p:txBody>
      </p:sp>
    </p:spTree>
    <p:extLst>
      <p:ext uri="{BB962C8B-B14F-4D97-AF65-F5344CB8AC3E}">
        <p14:creationId xmlns:p14="http://schemas.microsoft.com/office/powerpoint/2010/main" val="216778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2C3BD-B1EE-44E7-86CD-BEEEAA7971AB}"/>
              </a:ext>
            </a:extLst>
          </p:cNvPr>
          <p:cNvSpPr txBox="1"/>
          <p:nvPr/>
        </p:nvSpPr>
        <p:spPr>
          <a:xfrm>
            <a:off x="3588026" y="2493956"/>
            <a:ext cx="7805531" cy="1200329"/>
          </a:xfrm>
          <a:prstGeom prst="rect">
            <a:avLst/>
          </a:prstGeom>
          <a:noFill/>
        </p:spPr>
        <p:txBody>
          <a:bodyPr wrap="square" rtlCol="0">
            <a:spAutoFit/>
          </a:bodyPr>
          <a:lstStyle/>
          <a:p>
            <a:r>
              <a:rPr lang="en-US" sz="7200" b="1" dirty="0"/>
              <a:t>THANK YOU</a:t>
            </a:r>
            <a:endParaRPr lang="en-IN" sz="7200" b="1" dirty="0"/>
          </a:p>
        </p:txBody>
      </p:sp>
    </p:spTree>
    <p:extLst>
      <p:ext uri="{BB962C8B-B14F-4D97-AF65-F5344CB8AC3E}">
        <p14:creationId xmlns:p14="http://schemas.microsoft.com/office/powerpoint/2010/main" val="1688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73C0-3D98-47C1-890F-3A74AD6A65AD}"/>
              </a:ext>
            </a:extLst>
          </p:cNvPr>
          <p:cNvSpPr>
            <a:spLocks noGrp="1"/>
          </p:cNvSpPr>
          <p:nvPr>
            <p:ph type="title"/>
          </p:nvPr>
        </p:nvSpPr>
        <p:spPr>
          <a:xfrm>
            <a:off x="1899138" y="808892"/>
            <a:ext cx="8918088" cy="826477"/>
          </a:xfrm>
        </p:spPr>
        <p:txBody>
          <a:bodyPr>
            <a:normAutofit fontScale="90000"/>
          </a:bodyPr>
          <a:lstStyle/>
          <a:p>
            <a:r>
              <a:rPr lang="en-US" dirty="0">
                <a:solidFill>
                  <a:srgbClr val="FF0000"/>
                </a:solidFill>
              </a:rPr>
              <a:t>BROWSER BASED CUSTOM IMAGE RECOGNITION</a:t>
            </a:r>
            <a:br>
              <a:rPr lang="en-US" dirty="0">
                <a:solidFill>
                  <a:srgbClr val="FF0000"/>
                </a:solidFill>
              </a:rPr>
            </a:br>
            <a:endParaRPr lang="en-US" dirty="0"/>
          </a:p>
        </p:txBody>
      </p:sp>
      <p:sp>
        <p:nvSpPr>
          <p:cNvPr id="3" name="Content Placeholder 2">
            <a:extLst>
              <a:ext uri="{FF2B5EF4-FFF2-40B4-BE49-F238E27FC236}">
                <a16:creationId xmlns:a16="http://schemas.microsoft.com/office/drawing/2014/main" id="{9B2B2DAC-9F44-403E-A69B-11BDF2E2A21D}"/>
              </a:ext>
            </a:extLst>
          </p:cNvPr>
          <p:cNvSpPr>
            <a:spLocks noGrp="1"/>
          </p:cNvSpPr>
          <p:nvPr>
            <p:ph idx="1"/>
          </p:nvPr>
        </p:nvSpPr>
        <p:spPr>
          <a:xfrm>
            <a:off x="685801" y="2971800"/>
            <a:ext cx="10131425" cy="2819400"/>
          </a:xfrm>
        </p:spPr>
        <p:txBody>
          <a:bodyPr/>
          <a:lstStyle/>
          <a:p>
            <a:pPr marL="0" indent="0" algn="r">
              <a:buNone/>
            </a:pPr>
            <a:r>
              <a:rPr lang="en-US" b="1" dirty="0">
                <a:solidFill>
                  <a:schemeClr val="accent4"/>
                </a:solidFill>
              </a:rPr>
              <a:t>BATCH-16</a:t>
            </a:r>
          </a:p>
          <a:p>
            <a:pPr marL="0" indent="0" algn="r">
              <a:buNone/>
            </a:pPr>
            <a:r>
              <a:rPr lang="en-US" dirty="0" err="1"/>
              <a:t>V.Anjan</a:t>
            </a:r>
            <a:r>
              <a:rPr lang="en-US" dirty="0"/>
              <a:t> </a:t>
            </a:r>
            <a:r>
              <a:rPr lang="en-US" dirty="0" err="1"/>
              <a:t>lohitha</a:t>
            </a:r>
            <a:r>
              <a:rPr lang="en-US" dirty="0"/>
              <a:t>(18N31A12H1) </a:t>
            </a:r>
          </a:p>
          <a:p>
            <a:pPr marL="0" indent="0" algn="r">
              <a:buNone/>
            </a:pPr>
            <a:r>
              <a:rPr lang="en-US" dirty="0" err="1"/>
              <a:t>U.Shiva</a:t>
            </a:r>
            <a:r>
              <a:rPr lang="en-US" dirty="0"/>
              <a:t> </a:t>
            </a:r>
            <a:r>
              <a:rPr lang="en-US" dirty="0" err="1"/>
              <a:t>sai</a:t>
            </a:r>
            <a:r>
              <a:rPr lang="en-US" dirty="0"/>
              <a:t>(19N35A1216) </a:t>
            </a:r>
          </a:p>
          <a:p>
            <a:pPr marL="0" indent="0" algn="r">
              <a:buNone/>
            </a:pPr>
            <a:r>
              <a:rPr lang="en-US" dirty="0" err="1"/>
              <a:t>Y.Kowshik</a:t>
            </a:r>
            <a:r>
              <a:rPr lang="en-US" dirty="0"/>
              <a:t> Lalith </a:t>
            </a:r>
            <a:r>
              <a:rPr lang="en-US" dirty="0" err="1"/>
              <a:t>sai</a:t>
            </a:r>
            <a:r>
              <a:rPr lang="en-US" dirty="0"/>
              <a:t>(18N31A12H9) </a:t>
            </a:r>
          </a:p>
          <a:p>
            <a:pPr marL="0" indent="0">
              <a:buNone/>
            </a:pPr>
            <a:endParaRPr lang="en-US" dirty="0"/>
          </a:p>
        </p:txBody>
      </p:sp>
    </p:spTree>
    <p:extLst>
      <p:ext uri="{BB962C8B-B14F-4D97-AF65-F5344CB8AC3E}">
        <p14:creationId xmlns:p14="http://schemas.microsoft.com/office/powerpoint/2010/main" val="287563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99091-75AE-4BB0-B5B3-6880906457C7}"/>
              </a:ext>
            </a:extLst>
          </p:cNvPr>
          <p:cNvSpPr txBox="1"/>
          <p:nvPr/>
        </p:nvSpPr>
        <p:spPr>
          <a:xfrm>
            <a:off x="1318846" y="2872834"/>
            <a:ext cx="9970477" cy="769441"/>
          </a:xfrm>
          <a:prstGeom prst="rect">
            <a:avLst/>
          </a:prstGeom>
          <a:noFill/>
        </p:spPr>
        <p:txBody>
          <a:bodyPr wrap="square">
            <a:spAutoFit/>
          </a:bodyPr>
          <a:lstStyle/>
          <a:p>
            <a:r>
              <a:rPr lang="en-IN" sz="4400" b="1" dirty="0"/>
              <a:t>Browser based custom image recognition</a:t>
            </a:r>
          </a:p>
        </p:txBody>
      </p:sp>
    </p:spTree>
    <p:extLst>
      <p:ext uri="{BB962C8B-B14F-4D97-AF65-F5344CB8AC3E}">
        <p14:creationId xmlns:p14="http://schemas.microsoft.com/office/powerpoint/2010/main" val="211823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EEA7B-FE49-440E-84D8-969963FD2AF6}"/>
              </a:ext>
            </a:extLst>
          </p:cNvPr>
          <p:cNvSpPr txBox="1"/>
          <p:nvPr/>
        </p:nvSpPr>
        <p:spPr>
          <a:xfrm>
            <a:off x="1117388" y="425471"/>
            <a:ext cx="9442174" cy="646331"/>
          </a:xfrm>
          <a:prstGeom prst="rect">
            <a:avLst/>
          </a:prstGeom>
          <a:noFill/>
        </p:spPr>
        <p:txBody>
          <a:bodyPr wrap="square" rtlCol="0">
            <a:spAutoFit/>
          </a:bodyPr>
          <a:lstStyle/>
          <a:p>
            <a:pPr algn="ctr"/>
            <a:r>
              <a:rPr lang="en-US" sz="3600" b="1" dirty="0"/>
              <a:t>INTRODUCTION</a:t>
            </a:r>
            <a:endParaRPr lang="en-IN" sz="3600" b="1" dirty="0"/>
          </a:p>
        </p:txBody>
      </p:sp>
      <p:sp>
        <p:nvSpPr>
          <p:cNvPr id="4" name="TextBox 3">
            <a:extLst>
              <a:ext uri="{FF2B5EF4-FFF2-40B4-BE49-F238E27FC236}">
                <a16:creationId xmlns:a16="http://schemas.microsoft.com/office/drawing/2014/main" id="{78DC4A4F-01CF-49A0-9859-54C2E8D9D236}"/>
              </a:ext>
            </a:extLst>
          </p:cNvPr>
          <p:cNvSpPr txBox="1"/>
          <p:nvPr/>
        </p:nvSpPr>
        <p:spPr>
          <a:xfrm>
            <a:off x="794876" y="1415771"/>
            <a:ext cx="10469217" cy="5016758"/>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NimbusRomNo9L-Regu"/>
              </a:rPr>
              <a:t>Many deep neural networks trained on natural images exhibit a curious phenomenon in common: on the first layer they learn features similar to Gabor filters and color blobs. Such first-layer features appear not to be </a:t>
            </a:r>
            <a:r>
              <a:rPr lang="en-US" sz="2000" b="0" i="0" u="none" strike="noStrike" baseline="0" dirty="0">
                <a:latin typeface="NimbusRomNo9L-ReguItal"/>
              </a:rPr>
              <a:t>specific </a:t>
            </a:r>
            <a:r>
              <a:rPr lang="en-US" sz="2000" b="0" i="0" u="none" strike="noStrike" baseline="0" dirty="0">
                <a:latin typeface="NimbusRomNo9L-Regu"/>
              </a:rPr>
              <a:t>to a particular dataset or task, but </a:t>
            </a:r>
            <a:r>
              <a:rPr lang="en-US" sz="2000" b="0" i="0" u="none" strike="noStrike" baseline="0" dirty="0">
                <a:latin typeface="NimbusRomNo9L-ReguItal"/>
              </a:rPr>
              <a:t>general </a:t>
            </a:r>
            <a:r>
              <a:rPr lang="en-US" sz="2000" b="0" i="0" u="none" strike="noStrike" baseline="0" dirty="0">
                <a:latin typeface="NimbusRomNo9L-Regu"/>
              </a:rPr>
              <a:t>in that they are applicable to many datasets and tasks.</a:t>
            </a:r>
          </a:p>
          <a:p>
            <a:pPr marL="285750" indent="-285750" algn="l">
              <a:buFont typeface="Arial" panose="020B0604020202020204" pitchFamily="34" charset="0"/>
              <a:buChar char="•"/>
            </a:pPr>
            <a:r>
              <a:rPr lang="en-US" sz="2000" b="0" i="0" u="none" strike="noStrike" baseline="0" dirty="0">
                <a:latin typeface="NimbusRomNo9L-Regu"/>
              </a:rPr>
              <a:t>Features must eventually transition from general to specific by the last layer of the network, but this transition has not been studied extensively. In this paper we experimentally quantify the generality versus specificity of neurons in each layer of a deep convolutional neural network and report a few surprising results. </a:t>
            </a:r>
          </a:p>
          <a:p>
            <a:pPr algn="l"/>
            <a:endParaRPr lang="en-US" sz="2000" dirty="0">
              <a:latin typeface="NimbusRomNo9L-Regu"/>
            </a:endParaRPr>
          </a:p>
          <a:p>
            <a:pPr algn="l"/>
            <a:r>
              <a:rPr lang="en-US" sz="2000" b="0" i="0" u="none" strike="noStrike" baseline="0" dirty="0">
                <a:latin typeface="NimbusRomNo9L-Regu"/>
              </a:rPr>
              <a:t>Transferability is negatively affected by two distinct issues:</a:t>
            </a:r>
          </a:p>
          <a:p>
            <a:pPr algn="l"/>
            <a:r>
              <a:rPr lang="en-US" sz="2000" b="0" i="0" u="none" strike="noStrike" baseline="0" dirty="0">
                <a:latin typeface="NimbusRomNo9L-Regu"/>
              </a:rPr>
              <a:t> (1) The specialization of higher layer neurons to their original task at the expense of performance on the target task, which was expected, and </a:t>
            </a:r>
          </a:p>
          <a:p>
            <a:pPr algn="l"/>
            <a:r>
              <a:rPr lang="en-US" sz="2000" b="0" i="0" u="none" strike="noStrike" baseline="0" dirty="0">
                <a:latin typeface="NimbusRomNo9L-Regu"/>
              </a:rPr>
              <a:t>(2) </a:t>
            </a:r>
            <a:r>
              <a:rPr lang="en-US" sz="2000" dirty="0">
                <a:latin typeface="NimbusRomNo9L-Regu"/>
              </a:rPr>
              <a:t>O</a:t>
            </a:r>
            <a:r>
              <a:rPr lang="en-US" sz="2000" b="0" i="0" u="none" strike="noStrike" baseline="0" dirty="0">
                <a:latin typeface="NimbusRomNo9L-Regu"/>
              </a:rPr>
              <a:t>ptimization difficulties related to splitting networks between co-adapted neurons, which was not expected. In an example network trained on ImageNet, we demonstrate that either of these two issues may dominate, depending on whether features are transferred from the bottom, middle, or top of the network</a:t>
            </a:r>
            <a:endParaRPr lang="en-IN" sz="2000" dirty="0"/>
          </a:p>
        </p:txBody>
      </p:sp>
    </p:spTree>
    <p:extLst>
      <p:ext uri="{BB962C8B-B14F-4D97-AF65-F5344CB8AC3E}">
        <p14:creationId xmlns:p14="http://schemas.microsoft.com/office/powerpoint/2010/main" val="34864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EBAAA-1167-452F-97F5-A8AF15D70275}"/>
              </a:ext>
            </a:extLst>
          </p:cNvPr>
          <p:cNvSpPr txBox="1"/>
          <p:nvPr/>
        </p:nvSpPr>
        <p:spPr>
          <a:xfrm>
            <a:off x="4062811" y="318197"/>
            <a:ext cx="4797287" cy="646331"/>
          </a:xfrm>
          <a:prstGeom prst="rect">
            <a:avLst/>
          </a:prstGeom>
          <a:noFill/>
        </p:spPr>
        <p:txBody>
          <a:bodyPr wrap="square" rtlCol="0">
            <a:spAutoFit/>
          </a:bodyPr>
          <a:lstStyle/>
          <a:p>
            <a:r>
              <a:rPr lang="en-US" sz="3600" b="1" dirty="0"/>
              <a:t>PROBLEM DEFINITION</a:t>
            </a:r>
            <a:endParaRPr lang="en-IN" sz="3600" b="1" dirty="0"/>
          </a:p>
        </p:txBody>
      </p:sp>
      <p:sp>
        <p:nvSpPr>
          <p:cNvPr id="4" name="TextBox 3">
            <a:extLst>
              <a:ext uri="{FF2B5EF4-FFF2-40B4-BE49-F238E27FC236}">
                <a16:creationId xmlns:a16="http://schemas.microsoft.com/office/drawing/2014/main" id="{EFD8B44E-B982-4B69-A4AF-314C286ED7F7}"/>
              </a:ext>
            </a:extLst>
          </p:cNvPr>
          <p:cNvSpPr txBox="1"/>
          <p:nvPr/>
        </p:nvSpPr>
        <p:spPr>
          <a:xfrm>
            <a:off x="765952" y="1307602"/>
            <a:ext cx="10962985" cy="4708981"/>
          </a:xfrm>
          <a:prstGeom prst="rect">
            <a:avLst/>
          </a:prstGeom>
          <a:noFill/>
        </p:spPr>
        <p:txBody>
          <a:bodyPr wrap="square">
            <a:spAutoFit/>
          </a:bodyPr>
          <a:lstStyle/>
          <a:p>
            <a:pPr marL="285750" indent="-285750">
              <a:buFont typeface="Arial" panose="020B0604020202020204" pitchFamily="34" charset="0"/>
              <a:buChar char="•"/>
            </a:pPr>
            <a:r>
              <a:rPr lang="en-US" sz="2000" b="0" i="0" u="none" strike="noStrike" baseline="0" dirty="0">
                <a:latin typeface="Times New Roman" panose="02020603050405020304" pitchFamily="18" charset="0"/>
              </a:rPr>
              <a:t>In order to train a cognitive model, it requires a higher computing power and a wide range of knowledge in the Deep Learning and Machine Learning algorithms. So, it is difficult for some researchers to predict and visualize the data for certain kind of problems. It also involves many processes to train a model and visualize it like pre-processing, clustering the data and then serve predictions. </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Due to availability of plenty of resources and numerous kinds of data, it is difficult to train a Deep Learning model, as it is time consuming and the consistency of the data will not be at full extent. In some domains, like bioinformatics and robotics, it is very difficult to construct a large-scale well-annotated dataset due to the expense of data acquisition and costly annotation, which limits its development.</a:t>
            </a:r>
          </a:p>
          <a:p>
            <a:pPr marL="285750" indent="-285750">
              <a:buFont typeface="Arial" panose="020B0604020202020204" pitchFamily="34" charset="0"/>
              <a:buChar char="•"/>
            </a:pPr>
            <a:r>
              <a:rPr lang="en-US" sz="2000" b="0" i="0" u="none" strike="noStrike" baseline="0" dirty="0">
                <a:latin typeface="Times New Roman" panose="02020603050405020304" pitchFamily="18" charset="0"/>
              </a:rPr>
              <a:t> Data dependence is one of the most serious problem in Deep Learning. Deep Learning has a very strong dependence on massive training data compared to traditional Machine Learning methods, because it needs a large amount of data to understand the latent patterns of data. Insufficient training data is an inescapable problem in some special domains. The collection of data is complex and expensive that make it is extremely difficult to build a large-scale, high-quality annotated dataset. </a:t>
            </a:r>
            <a:endParaRPr lang="en-IN" sz="2000" dirty="0"/>
          </a:p>
        </p:txBody>
      </p:sp>
    </p:spTree>
    <p:extLst>
      <p:ext uri="{BB962C8B-B14F-4D97-AF65-F5344CB8AC3E}">
        <p14:creationId xmlns:p14="http://schemas.microsoft.com/office/powerpoint/2010/main" val="395137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88032A-6C2B-4940-BE79-302F121BFD6A}"/>
              </a:ext>
            </a:extLst>
          </p:cNvPr>
          <p:cNvSpPr txBox="1"/>
          <p:nvPr/>
        </p:nvSpPr>
        <p:spPr>
          <a:xfrm>
            <a:off x="4203870" y="300554"/>
            <a:ext cx="4797287" cy="646331"/>
          </a:xfrm>
          <a:prstGeom prst="rect">
            <a:avLst/>
          </a:prstGeom>
          <a:noFill/>
        </p:spPr>
        <p:txBody>
          <a:bodyPr wrap="square" rtlCol="0">
            <a:spAutoFit/>
          </a:bodyPr>
          <a:lstStyle/>
          <a:p>
            <a:r>
              <a:rPr lang="en-US" sz="3600" b="1" dirty="0"/>
              <a:t>EXISTING SYSTEM</a:t>
            </a:r>
            <a:endParaRPr lang="en-IN" sz="3600" b="1" dirty="0"/>
          </a:p>
        </p:txBody>
      </p:sp>
      <p:sp>
        <p:nvSpPr>
          <p:cNvPr id="4" name="TextBox 3">
            <a:extLst>
              <a:ext uri="{FF2B5EF4-FFF2-40B4-BE49-F238E27FC236}">
                <a16:creationId xmlns:a16="http://schemas.microsoft.com/office/drawing/2014/main" id="{89B1A266-56D0-4F47-9DA7-566EF38E88E1}"/>
              </a:ext>
            </a:extLst>
          </p:cNvPr>
          <p:cNvSpPr txBox="1"/>
          <p:nvPr/>
        </p:nvSpPr>
        <p:spPr>
          <a:xfrm>
            <a:off x="463826" y="1302549"/>
            <a:ext cx="11264348" cy="461305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Traditionally, the training of a Machine Learning model is done by teaching it with a large dataset of examples. Many of the best Machine Learning (ML) and Deep Learning (DL) frameworks required fluency in Python and its associated library ecosystem. Efficient training of ML models required the use of special-purpose hardware and software</a:t>
            </a:r>
            <a:endParaRPr lang="en-IN"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The existing system takes time and more knowledge to train a model as many users find difficult to sustain in the domain as numerous algorithms are used for Deep Learning models.</a:t>
            </a:r>
            <a:r>
              <a:rPr lang="en-US" dirty="0">
                <a:solidFill>
                  <a:srgbClr val="000000"/>
                </a:solidFill>
                <a:effectLst/>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Calibri" panose="020F0502020204030204" pitchFamily="34" charset="0"/>
              </a:rPr>
              <a:t>Deep Learning algorithms attempt to learn high-level features from mass data, which make Deep Learning beyond traditional Machine Learning. It can automatically extract data features by unsupervised or semi-supervised feature learning algorithm and hierarchical feature extraction. In contrast, traditional Machine Learning methods need to design features manually that seriously increases the burden on users. It can be said that Deep Learning is a representation learning algorithm based on large-scale data in ML.</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308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4728B-0EF6-4001-9A53-B70759F77E76}"/>
              </a:ext>
            </a:extLst>
          </p:cNvPr>
          <p:cNvSpPr txBox="1"/>
          <p:nvPr/>
        </p:nvSpPr>
        <p:spPr>
          <a:xfrm>
            <a:off x="3543299" y="412460"/>
            <a:ext cx="4797287" cy="646331"/>
          </a:xfrm>
          <a:prstGeom prst="rect">
            <a:avLst/>
          </a:prstGeom>
          <a:noFill/>
        </p:spPr>
        <p:txBody>
          <a:bodyPr wrap="square" rtlCol="0">
            <a:spAutoFit/>
          </a:bodyPr>
          <a:lstStyle/>
          <a:p>
            <a:pPr algn="ctr"/>
            <a:r>
              <a:rPr lang="en-US" sz="3600" b="1" dirty="0"/>
              <a:t>PROPOSED SYSTEM</a:t>
            </a:r>
            <a:endParaRPr lang="en-IN" sz="3600" b="1" dirty="0"/>
          </a:p>
        </p:txBody>
      </p:sp>
      <p:sp>
        <p:nvSpPr>
          <p:cNvPr id="4" name="TextBox 3">
            <a:extLst>
              <a:ext uri="{FF2B5EF4-FFF2-40B4-BE49-F238E27FC236}">
                <a16:creationId xmlns:a16="http://schemas.microsoft.com/office/drawing/2014/main" id="{DDE955D3-D65F-4D1C-98E9-7886B9B8A722}"/>
              </a:ext>
            </a:extLst>
          </p:cNvPr>
          <p:cNvSpPr txBox="1"/>
          <p:nvPr/>
        </p:nvSpPr>
        <p:spPr>
          <a:xfrm>
            <a:off x="410818" y="1330220"/>
            <a:ext cx="11370364" cy="465364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proposed system is to run the model in the browser directly without any installation. With a webcam, users can interactively and a Machine Learning model in real-time to classify input from a video camera. The approach used here is the transfer learning which allows to re-train a pre-trained model which saves time and also the flexibility of the data sets already available in it. This API can run existing model or retrain existing model and can save the trained model to use it for other models. </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input images are sent to the </a:t>
            </a:r>
            <a:r>
              <a:rPr lang="en-US" sz="2000" dirty="0" err="1">
                <a:effectLst/>
                <a:latin typeface="Times New Roman" panose="02020603050405020304" pitchFamily="18" charset="0"/>
                <a:ea typeface="Times New Roman" panose="02020603050405020304" pitchFamily="18" charset="0"/>
              </a:rPr>
              <a:t>MobileNet</a:t>
            </a:r>
            <a:r>
              <a:rPr lang="en-US" sz="2000" dirty="0">
                <a:effectLst/>
                <a:latin typeface="Times New Roman" panose="02020603050405020304" pitchFamily="18" charset="0"/>
                <a:ea typeface="Times New Roman" panose="02020603050405020304" pitchFamily="18" charset="0"/>
              </a:rPr>
              <a:t> model and it uses Convolution neural network to extract the features. Instead of running through all the layers the image is processed from second layer to last layer which excludes the label and class layer. The user features which is called logits are send to KNN classifier to differentiate the object from the background and they are labeled by custom classes by the user. Then they are predicting the classes from the input from the webcam and perform the respective tasks.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179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F666E-28AA-4B5E-949D-2727F6362E27}"/>
              </a:ext>
            </a:extLst>
          </p:cNvPr>
          <p:cNvSpPr txBox="1"/>
          <p:nvPr/>
        </p:nvSpPr>
        <p:spPr>
          <a:xfrm>
            <a:off x="1073426" y="627694"/>
            <a:ext cx="6426412" cy="646331"/>
          </a:xfrm>
          <a:prstGeom prst="rect">
            <a:avLst/>
          </a:prstGeom>
          <a:noFill/>
        </p:spPr>
        <p:txBody>
          <a:bodyPr wrap="square" rtlCol="0">
            <a:spAutoFit/>
          </a:bodyPr>
          <a:lstStyle/>
          <a:p>
            <a:r>
              <a:rPr lang="en-US" sz="3600" b="1" dirty="0"/>
              <a:t>HARDWARE REQUIREMENT</a:t>
            </a:r>
            <a:endParaRPr lang="en-IN" sz="3600" b="1" dirty="0"/>
          </a:p>
        </p:txBody>
      </p:sp>
      <p:sp>
        <p:nvSpPr>
          <p:cNvPr id="4" name="TextBox 3">
            <a:extLst>
              <a:ext uri="{FF2B5EF4-FFF2-40B4-BE49-F238E27FC236}">
                <a16:creationId xmlns:a16="http://schemas.microsoft.com/office/drawing/2014/main" id="{8E97B940-3190-4D6F-AD5B-7F64940F64FC}"/>
              </a:ext>
            </a:extLst>
          </p:cNvPr>
          <p:cNvSpPr txBox="1"/>
          <p:nvPr/>
        </p:nvSpPr>
        <p:spPr>
          <a:xfrm>
            <a:off x="1073426" y="1925479"/>
            <a:ext cx="7885043" cy="3191708"/>
          </a:xfrm>
          <a:prstGeom prst="rect">
            <a:avLst/>
          </a:prstGeom>
          <a:noFill/>
        </p:spPr>
        <p:txBody>
          <a:bodyPr wrap="square">
            <a:spAutoFit/>
          </a:bodyPr>
          <a:lstStyle/>
          <a:p>
            <a:pPr algn="just">
              <a:lnSpc>
                <a:spcPct val="150000"/>
              </a:lnSpc>
              <a:spcAft>
                <a:spcPts val="995"/>
              </a:spcAft>
            </a:pPr>
            <a:r>
              <a:rPr lang="en-IN" sz="1800"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Intel Core i3 or later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995"/>
              </a:spcAft>
            </a:pPr>
            <a:r>
              <a:rPr lang="en-IN" sz="2000" dirty="0">
                <a:effectLst/>
                <a:latin typeface="Times New Roman" panose="02020603050405020304" pitchFamily="18" charset="0"/>
                <a:ea typeface="Calibri" panose="020F0502020204030204" pitchFamily="34" charset="0"/>
              </a:rPr>
              <a:t>● 2GB RAM minimum, 8 GB RAM-recommended.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995"/>
              </a:spcAft>
            </a:pPr>
            <a:r>
              <a:rPr lang="en-IN" sz="2000" dirty="0">
                <a:effectLst/>
                <a:latin typeface="Times New Roman" panose="02020603050405020304" pitchFamily="18" charset="0"/>
                <a:ea typeface="Calibri" panose="020F0502020204030204" pitchFamily="34" charset="0"/>
              </a:rPr>
              <a:t>● 2GB of available disk space minimum, 4 GB-Recommended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rPr>
              <a:t>● Web camera with 2MP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172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5F16F-6526-44BE-A708-A8FAB2BE0B5D}"/>
              </a:ext>
            </a:extLst>
          </p:cNvPr>
          <p:cNvSpPr txBox="1"/>
          <p:nvPr/>
        </p:nvSpPr>
        <p:spPr>
          <a:xfrm>
            <a:off x="1073426" y="715617"/>
            <a:ext cx="6417620" cy="646331"/>
          </a:xfrm>
          <a:prstGeom prst="rect">
            <a:avLst/>
          </a:prstGeom>
          <a:noFill/>
        </p:spPr>
        <p:txBody>
          <a:bodyPr wrap="square" rtlCol="0">
            <a:spAutoFit/>
          </a:bodyPr>
          <a:lstStyle/>
          <a:p>
            <a:r>
              <a:rPr lang="en-US" sz="3600" b="1" dirty="0"/>
              <a:t>SOFTWARE REQUIREMENT</a:t>
            </a:r>
            <a:endParaRPr lang="en-IN" sz="3600" b="1" dirty="0"/>
          </a:p>
        </p:txBody>
      </p:sp>
      <p:sp>
        <p:nvSpPr>
          <p:cNvPr id="3" name="TextBox 2">
            <a:extLst>
              <a:ext uri="{FF2B5EF4-FFF2-40B4-BE49-F238E27FC236}">
                <a16:creationId xmlns:a16="http://schemas.microsoft.com/office/drawing/2014/main" id="{34EF7250-C9C7-4B7E-A8A1-597966C71B45}"/>
              </a:ext>
            </a:extLst>
          </p:cNvPr>
          <p:cNvSpPr txBox="1"/>
          <p:nvPr/>
        </p:nvSpPr>
        <p:spPr>
          <a:xfrm>
            <a:off x="1152556" y="2000053"/>
            <a:ext cx="4943444" cy="4270400"/>
          </a:xfrm>
          <a:prstGeom prst="rect">
            <a:avLst/>
          </a:prstGeom>
          <a:noFill/>
        </p:spPr>
        <p:txBody>
          <a:bodyPr wrap="square" rtlCol="0">
            <a:spAutoFit/>
          </a:bodyPr>
          <a:lstStyle/>
          <a:p>
            <a:pPr marL="342900" indent="-342900">
              <a:buFont typeface="Arial" panose="020B0604020202020204" pitchFamily="34" charset="0"/>
              <a:buChar char="•"/>
            </a:pPr>
            <a:r>
              <a:rPr lang="en-US" sz="2000" dirty="0"/>
              <a:t>Operating </a:t>
            </a:r>
            <a:r>
              <a:rPr lang="en-US" sz="2000" dirty="0" err="1"/>
              <a:t>system:windows</a:t>
            </a:r>
            <a:endParaRPr lang="en-US" sz="2000" dirty="0"/>
          </a:p>
          <a:p>
            <a:endParaRPr lang="en-US" sz="2000" dirty="0"/>
          </a:p>
          <a:p>
            <a:pPr marL="355600" indent="-342900">
              <a:lnSpc>
                <a:spcPct val="100000"/>
              </a:lnSpc>
              <a:spcBef>
                <a:spcPts val="100"/>
              </a:spcBef>
              <a:buFont typeface="Arial" panose="020B0604020202020204" pitchFamily="34" charset="0"/>
              <a:buChar char="•"/>
            </a:pPr>
            <a:r>
              <a:rPr lang="en-US" sz="2000" dirty="0" err="1"/>
              <a:t>Language:</a:t>
            </a:r>
            <a:r>
              <a:rPr lang="en-US" sz="2000" dirty="0" err="1">
                <a:latin typeface="Times New Roman"/>
                <a:cs typeface="Times New Roman"/>
              </a:rPr>
              <a:t>JavaScript</a:t>
            </a:r>
            <a:endParaRPr lang="en-US" sz="2000" dirty="0">
              <a:latin typeface="Times New Roman"/>
              <a:cs typeface="Times New Roman"/>
            </a:endParaRPr>
          </a:p>
          <a:p>
            <a:pPr marL="12700" indent="0">
              <a:lnSpc>
                <a:spcPct val="100000"/>
              </a:lnSpc>
              <a:spcBef>
                <a:spcPts val="100"/>
              </a:spcBef>
              <a:buNone/>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err="1">
                <a:latin typeface="Times New Roman"/>
                <a:cs typeface="Times New Roman"/>
              </a:rPr>
              <a:t>Tensorflow</a:t>
            </a:r>
            <a:r>
              <a:rPr lang="en-US" sz="2000" dirty="0">
                <a:latin typeface="Times New Roman"/>
                <a:cs typeface="Times New Roman"/>
              </a:rPr>
              <a:t> Js</a:t>
            </a:r>
          </a:p>
          <a:p>
            <a:pPr marL="12700" indent="0">
              <a:lnSpc>
                <a:spcPct val="100000"/>
              </a:lnSpc>
              <a:spcBef>
                <a:spcPts val="100"/>
              </a:spcBef>
              <a:buNone/>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err="1">
                <a:latin typeface="Times New Roman"/>
                <a:cs typeface="Times New Roman"/>
              </a:rPr>
              <a:t>Keras</a:t>
            </a:r>
            <a:endParaRPr lang="en-US" sz="2000" dirty="0">
              <a:latin typeface="Times New Roman"/>
              <a:cs typeface="Times New Roman"/>
            </a:endParaRPr>
          </a:p>
          <a:p>
            <a:pPr marL="12700" indent="0">
              <a:lnSpc>
                <a:spcPct val="100000"/>
              </a:lnSpc>
              <a:spcBef>
                <a:spcPts val="100"/>
              </a:spcBef>
              <a:buNone/>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K-Nearest Neighbor</a:t>
            </a:r>
          </a:p>
          <a:p>
            <a:pPr marL="12700">
              <a:lnSpc>
                <a:spcPct val="100000"/>
              </a:lnSpc>
              <a:spcBef>
                <a:spcPts val="100"/>
              </a:spcBef>
            </a:pPr>
            <a:endParaRPr lang="en-US" sz="2000" dirty="0">
              <a:latin typeface="Times New Roman"/>
              <a:cs typeface="Times New Roman"/>
            </a:endParaRPr>
          </a:p>
          <a:p>
            <a:pPr marL="355600" indent="-342900">
              <a:lnSpc>
                <a:spcPct val="100000"/>
              </a:lnSpc>
              <a:spcBef>
                <a:spcPts val="100"/>
              </a:spcBef>
              <a:buFont typeface="Arial" panose="020B0604020202020204" pitchFamily="34" charset="0"/>
              <a:buChar char="•"/>
            </a:pPr>
            <a:r>
              <a:rPr lang="en-US" sz="2000" dirty="0">
                <a:latin typeface="Times New Roman"/>
                <a:cs typeface="Times New Roman"/>
              </a:rPr>
              <a:t>Editor:p5.js</a:t>
            </a:r>
            <a:endParaRPr lang="en-US" sz="2000" dirty="0"/>
          </a:p>
          <a:p>
            <a:pPr marL="342900" indent="-3429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588327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567</TotalTime>
  <Words>1200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NimbusRomNo9L-Regu</vt:lpstr>
      <vt:lpstr>NimbusRomNo9L-ReguItal</vt:lpstr>
      <vt:lpstr>Times New Roman</vt:lpstr>
      <vt:lpstr>Wingdings</vt:lpstr>
      <vt:lpstr>Celestial</vt:lpstr>
      <vt:lpstr>MALLA REDDY COLLEGE of ENGINEERING AND TECHNOLOGY (Autonomous Institution-UGC, Govt. of India)  (Affiliated to JNTUH, Hyderabad, Approved by AICTE, NBA &amp;NAAC with ‘A’ Grade)                                    Maisammaguda, Kompally, Dhulapally, Secunderabad – 500100 website: www.mrcet.ac.in </vt:lpstr>
      <vt:lpstr>BROWSER BASED CUSTOM IMAGE RECOGNITION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S</dc:creator>
  <cp:lastModifiedBy>VEMULA ANJAN LOHITHA</cp:lastModifiedBy>
  <cp:revision>14</cp:revision>
  <dcterms:created xsi:type="dcterms:W3CDTF">2021-03-31T14:11:03Z</dcterms:created>
  <dcterms:modified xsi:type="dcterms:W3CDTF">2021-04-06T11:43:43Z</dcterms:modified>
</cp:coreProperties>
</file>