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80377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D25EF-D015-4ABC-A3D1-CE3A32100025}"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20962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14917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310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56680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4231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66698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723967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923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18406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45552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D25EF-D015-4ABC-A3D1-CE3A32100025}"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20265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D25EF-D015-4ABC-A3D1-CE3A32100025}"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35023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86554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278087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BD25EF-D015-4ABC-A3D1-CE3A32100025}" type="datetimeFigureOut">
              <a:rPr lang="en-IN" smtClean="0"/>
              <a:t>27-02-2022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15785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D25EF-D015-4ABC-A3D1-CE3A32100025}"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EBF2F-9605-40E6-89CB-02CCEEED38C1}" type="slidenum">
              <a:rPr lang="en-IN" smtClean="0"/>
              <a:t>‹#›</a:t>
            </a:fld>
            <a:endParaRPr lang="en-IN"/>
          </a:p>
        </p:txBody>
      </p:sp>
    </p:spTree>
    <p:extLst>
      <p:ext uri="{BB962C8B-B14F-4D97-AF65-F5344CB8AC3E}">
        <p14:creationId xmlns:p14="http://schemas.microsoft.com/office/powerpoint/2010/main" val="64782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BD25EF-D015-4ABC-A3D1-CE3A32100025}" type="datetimeFigureOut">
              <a:rPr lang="en-IN" smtClean="0"/>
              <a:t>27-02-2022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2EBF2F-9605-40E6-89CB-02CCEEED38C1}" type="slidenum">
              <a:rPr lang="en-IN" smtClean="0"/>
              <a:t>‹#›</a:t>
            </a:fld>
            <a:endParaRPr lang="en-IN"/>
          </a:p>
        </p:txBody>
      </p:sp>
    </p:spTree>
    <p:extLst>
      <p:ext uri="{BB962C8B-B14F-4D97-AF65-F5344CB8AC3E}">
        <p14:creationId xmlns:p14="http://schemas.microsoft.com/office/powerpoint/2010/main" val="248982160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5529-79DA-4A63-87C7-0129AE63677D}"/>
              </a:ext>
            </a:extLst>
          </p:cNvPr>
          <p:cNvSpPr>
            <a:spLocks noGrp="1"/>
          </p:cNvSpPr>
          <p:nvPr>
            <p:ph type="ctrTitle"/>
          </p:nvPr>
        </p:nvSpPr>
        <p:spPr>
          <a:xfrm>
            <a:off x="1260972" y="415830"/>
            <a:ext cx="8825658" cy="3329581"/>
          </a:xfrm>
        </p:spPr>
        <p:txBody>
          <a:bodyPr/>
          <a:lstStyle/>
          <a:p>
            <a:pPr algn="ctr"/>
            <a:r>
              <a:rPr lang="en-IN" sz="6000" dirty="0">
                <a:effectLst/>
                <a:ea typeface="Calibri" panose="020F0502020204030204" pitchFamily="34" charset="0"/>
                <a:cs typeface="Times New Roman" panose="02020603050405020304" pitchFamily="18" charset="0"/>
              </a:rPr>
              <a:t>FLIGHT PRICE PREDICTION PROJECT </a:t>
            </a:r>
            <a:endParaRPr lang="en-IN" sz="6000" dirty="0"/>
          </a:p>
        </p:txBody>
      </p:sp>
      <p:sp>
        <p:nvSpPr>
          <p:cNvPr id="3" name="Subtitle 2">
            <a:extLst>
              <a:ext uri="{FF2B5EF4-FFF2-40B4-BE49-F238E27FC236}">
                <a16:creationId xmlns:a16="http://schemas.microsoft.com/office/drawing/2014/main" id="{C6D319D5-979A-4CD9-824B-A5953A4D52E9}"/>
              </a:ext>
            </a:extLst>
          </p:cNvPr>
          <p:cNvSpPr>
            <a:spLocks noGrp="1"/>
          </p:cNvSpPr>
          <p:nvPr>
            <p:ph type="subTitle" idx="1"/>
          </p:nvPr>
        </p:nvSpPr>
        <p:spPr>
          <a:xfrm>
            <a:off x="1115199" y="3745411"/>
            <a:ext cx="8825658" cy="2696759"/>
          </a:xfrm>
        </p:spPr>
        <p:txBody>
          <a:bodyPr>
            <a:normAutofit/>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Exploratory data analysis</a:t>
            </a:r>
          </a:p>
          <a:p>
            <a:pPr marL="342900" indent="-342900">
              <a:buFont typeface="Arial" panose="020B0604020202020204" pitchFamily="34" charset="0"/>
              <a:buChar char="•"/>
            </a:pPr>
            <a:r>
              <a:rPr lang="en-US" dirty="0"/>
              <a:t>Model dashboard</a:t>
            </a:r>
          </a:p>
          <a:p>
            <a:pPr marL="342900" indent="-342900">
              <a:buFont typeface="Arial" panose="020B0604020202020204" pitchFamily="34" charset="0"/>
              <a:buChar char="•"/>
            </a:pPr>
            <a:r>
              <a:rPr lang="en-US" dirty="0"/>
              <a:t>Finalized model</a:t>
            </a:r>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90789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95B8-4DE9-4164-A341-46C1B6E4AC6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673C4F8-A2C6-49B0-A35C-CC577931BA22}"/>
              </a:ext>
            </a:extLst>
          </p:cNvPr>
          <p:cNvSpPr>
            <a:spLocks noGrp="1"/>
          </p:cNvSpPr>
          <p:nvPr>
            <p:ph idx="1"/>
          </p:nvPr>
        </p:nvSpPr>
        <p:spPr>
          <a:xfrm>
            <a:off x="1104293" y="1331259"/>
            <a:ext cx="9152890" cy="4698480"/>
          </a:xfrm>
        </p:spPr>
        <p:txBody>
          <a:bodyPr>
            <a:normAutofit/>
          </a:bodyPr>
          <a:lstStyle/>
          <a:p>
            <a:r>
              <a:rPr lang="en-US" dirty="0">
                <a:effectLst/>
                <a:latin typeface="Century Gothic" panose="020B0502020202020204" pitchFamily="34" charset="0"/>
                <a:ea typeface="Calibri" panose="020F0502020204030204" pitchFamily="34" charset="0"/>
                <a:cs typeface="Times New Roman" panose="02020603050405020304" pitchFamily="18" charset="0"/>
              </a:rPr>
              <a:t>The price of  flight ticket changes unexpectedly with time. The cheap ticket price may go high or the higher price may go down.</a:t>
            </a:r>
          </a:p>
          <a:p>
            <a:r>
              <a:rPr lang="en-US" dirty="0">
                <a:effectLst/>
                <a:latin typeface="Century Gothic" panose="020B0502020202020204" pitchFamily="34" charset="0"/>
                <a:ea typeface="Calibri" panose="020F0502020204030204" pitchFamily="34" charset="0"/>
                <a:cs typeface="Times New Roman" panose="02020603050405020304" pitchFamily="18" charset="0"/>
              </a:rPr>
              <a:t>The time of purchase is also effect the price</a:t>
            </a:r>
            <a:r>
              <a:rPr lang="en-US" dirty="0">
                <a:latin typeface="Century Gothic" panose="020B0502020202020204" pitchFamily="34" charset="0"/>
                <a:ea typeface="Calibri" panose="020F0502020204030204" pitchFamily="34" charset="0"/>
                <a:cs typeface="Times New Roman" panose="02020603050405020304" pitchFamily="18" charset="0"/>
              </a:rPr>
              <a:t>.</a:t>
            </a:r>
          </a:p>
          <a:p>
            <a:r>
              <a:rPr lang="en-US" dirty="0">
                <a:effectLst/>
                <a:latin typeface="Century Gothic" panose="020B0502020202020204" pitchFamily="34" charset="0"/>
                <a:ea typeface="Calibri" panose="020F0502020204030204" pitchFamily="34" charset="0"/>
                <a:cs typeface="Times New Roman" panose="02020603050405020304" pitchFamily="18" charset="0"/>
              </a:rPr>
              <a:t>Need to collect data from different web sites about the flight price and othe</a:t>
            </a:r>
            <a:r>
              <a:rPr lang="en-US" dirty="0">
                <a:latin typeface="Century Gothic" panose="020B0502020202020204" pitchFamily="34" charset="0"/>
                <a:ea typeface="Calibri" panose="020F0502020204030204" pitchFamily="34" charset="0"/>
                <a:cs typeface="Times New Roman" panose="02020603050405020304" pitchFamily="18" charset="0"/>
              </a:rPr>
              <a:t>r features. Using these data build a model for predicting flight price.</a:t>
            </a:r>
            <a:endParaRPr lang="en-US"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US"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latin typeface="Century Gothic" panose="020B0502020202020204" pitchFamily="34" charset="0"/>
            </a:endParaRPr>
          </a:p>
        </p:txBody>
      </p:sp>
    </p:spTree>
    <p:extLst>
      <p:ext uri="{BB962C8B-B14F-4D97-AF65-F5344CB8AC3E}">
        <p14:creationId xmlns:p14="http://schemas.microsoft.com/office/powerpoint/2010/main" val="355397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079A-B2BA-4B4D-8481-A9EFB9F100C9}"/>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66CE8437-651B-491A-8163-C2EA56FCBC11}"/>
              </a:ext>
            </a:extLst>
          </p:cNvPr>
          <p:cNvSpPr>
            <a:spLocks noGrp="1"/>
          </p:cNvSpPr>
          <p:nvPr>
            <p:ph idx="1"/>
          </p:nvPr>
        </p:nvSpPr>
        <p:spPr>
          <a:xfrm>
            <a:off x="1104293" y="1483074"/>
            <a:ext cx="9272159" cy="4785204"/>
          </a:xfrm>
        </p:spPr>
        <p:txBody>
          <a:bodyPr>
            <a:normAutofit/>
          </a:bodyPr>
          <a:lstStyle/>
          <a:p>
            <a:pPr algn="just"/>
            <a:r>
              <a:rPr lang="en-US" dirty="0"/>
              <a:t>The dataset has 1670 rows and 10 columns, the data types are object. </a:t>
            </a:r>
          </a:p>
          <a:p>
            <a:pPr algn="just"/>
            <a:r>
              <a:rPr lang="en-US" dirty="0"/>
              <a:t>There is null values present in the dataset, they are removed from the data set. The column source and destination contain </a:t>
            </a:r>
            <a:r>
              <a:rPr lang="en-US" dirty="0" err="1"/>
              <a:t>Bengeluru</a:t>
            </a:r>
            <a:r>
              <a:rPr lang="en-US" dirty="0"/>
              <a:t>, its replaced by </a:t>
            </a:r>
            <a:r>
              <a:rPr lang="en-US" dirty="0" err="1"/>
              <a:t>Banglore</a:t>
            </a:r>
            <a:r>
              <a:rPr lang="en-US" dirty="0"/>
              <a:t>.</a:t>
            </a:r>
          </a:p>
          <a:p>
            <a:pPr algn="just"/>
            <a:r>
              <a:rPr lang="en-US" dirty="0"/>
              <a:t>The total stops are showing differently 0stop, 1stop, 2stop and 3stop is replaced by 0,1,2 and 3.</a:t>
            </a:r>
          </a:p>
          <a:p>
            <a:pPr algn="just"/>
            <a:r>
              <a:rPr lang="en-US" b="0" i="0" u="none" strike="noStrike" baseline="0" dirty="0"/>
              <a:t>Date of journey, Arrival time and Departure time are converted to date time format and new feature columns are created. From Duration new features like Duration Hour and </a:t>
            </a:r>
            <a:r>
              <a:rPr lang="en-IN" b="0" i="0" u="none" strike="noStrike" baseline="0" dirty="0"/>
              <a:t>Duration minute is created</a:t>
            </a:r>
            <a:endParaRPr lang="en-US" dirty="0"/>
          </a:p>
          <a:p>
            <a:pPr algn="just"/>
            <a:r>
              <a:rPr lang="en-US" b="0" i="0" u="none" strike="noStrike" baseline="0" dirty="0"/>
              <a:t>The output variable price contains a symbol and comma they are removed from the price column.</a:t>
            </a:r>
            <a:endParaRPr lang="en-US" dirty="0"/>
          </a:p>
        </p:txBody>
      </p:sp>
    </p:spTree>
    <p:extLst>
      <p:ext uri="{BB962C8B-B14F-4D97-AF65-F5344CB8AC3E}">
        <p14:creationId xmlns:p14="http://schemas.microsoft.com/office/powerpoint/2010/main" val="284848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9B4F-C0F1-4624-8D72-1E4ED2457805}"/>
              </a:ext>
            </a:extLst>
          </p:cNvPr>
          <p:cNvSpPr>
            <a:spLocks noGrp="1"/>
          </p:cNvSpPr>
          <p:nvPr>
            <p:ph type="title"/>
          </p:nvPr>
        </p:nvSpPr>
        <p:spPr>
          <a:xfrm>
            <a:off x="646111" y="452718"/>
            <a:ext cx="9404723" cy="806239"/>
          </a:xfrm>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400940DB-5AEF-47AC-949D-3D17C382F641}"/>
              </a:ext>
            </a:extLst>
          </p:cNvPr>
          <p:cNvSpPr>
            <a:spLocks noGrp="1"/>
          </p:cNvSpPr>
          <p:nvPr>
            <p:ph idx="1"/>
          </p:nvPr>
        </p:nvSpPr>
        <p:spPr>
          <a:xfrm>
            <a:off x="1050304" y="1351722"/>
            <a:ext cx="9404723" cy="5274365"/>
          </a:xfrm>
        </p:spPr>
        <p:txBody>
          <a:bodyPr>
            <a:normAutofit/>
          </a:bodyPr>
          <a:lstStyle/>
          <a:p>
            <a:pPr algn="just"/>
            <a:r>
              <a:rPr lang="en-US" dirty="0"/>
              <a:t>Outliers are present in price and duration hour, outliers are removed by z-score method.</a:t>
            </a:r>
          </a:p>
          <a:p>
            <a:pPr algn="just"/>
            <a:r>
              <a:rPr lang="en-US" b="0" i="0" u="none" strike="noStrike" baseline="0" dirty="0"/>
              <a:t>Price is positively correlated to </a:t>
            </a:r>
            <a:r>
              <a:rPr lang="en-IN" b="0" i="0" u="none" strike="noStrike" baseline="0" dirty="0"/>
              <a:t>Airline, Source, Destination, Total stops, Arrival Hour, Arrival-minute, </a:t>
            </a:r>
            <a:r>
              <a:rPr lang="en-US" b="0" i="0" u="none" strike="noStrike" baseline="0" dirty="0"/>
              <a:t>Duration Hour and Duration minute. The Price negatively correlated to Day of Journey, Month of Journey, Dep-Hour and Dep-Minute.</a:t>
            </a:r>
            <a:endParaRPr lang="en-IN" dirty="0">
              <a:effectLst/>
              <a:ea typeface="Calibri" panose="020F0502020204030204" pitchFamily="34" charset="0"/>
            </a:endParaRPr>
          </a:p>
          <a:p>
            <a:pPr algn="just"/>
            <a:r>
              <a:rPr lang="en-IN" dirty="0">
                <a:effectLst/>
                <a:ea typeface="Calibri" panose="020F0502020204030204" pitchFamily="34" charset="0"/>
              </a:rPr>
              <a:t> </a:t>
            </a:r>
            <a:r>
              <a:rPr lang="en-US" b="0" i="0" u="none" strike="noStrike" baseline="0" dirty="0"/>
              <a:t>The boxplot shows the price range is different in every source and destination. The price is increases with increase in the number of </a:t>
            </a:r>
            <a:r>
              <a:rPr lang="en-IN" b="0" i="0" u="none" strike="noStrike" baseline="0" dirty="0"/>
              <a:t>total stops.</a:t>
            </a:r>
          </a:p>
          <a:p>
            <a:pPr algn="l"/>
            <a:r>
              <a:rPr lang="en-US" b="0" i="0" u="none" strike="noStrike" baseline="0" dirty="0"/>
              <a:t>From the line plot between Day of journey and price, the price for ticket in 3rd month is higher compared to 4th and 5th month. The price is high when the departure date is near. The price is also </a:t>
            </a:r>
            <a:r>
              <a:rPr lang="en-IN" b="0" i="0" u="none" strike="noStrike" baseline="0" dirty="0"/>
              <a:t>varies over time.</a:t>
            </a:r>
          </a:p>
          <a:p>
            <a:pPr algn="l"/>
            <a:r>
              <a:rPr lang="en-US" b="0" i="0" u="none" strike="noStrike" baseline="0" dirty="0"/>
              <a:t>The line plot between Duration Hour and price shows that as the Duration hour increases price is also increasing.</a:t>
            </a:r>
            <a:endParaRPr lang="en-IN" dirty="0"/>
          </a:p>
        </p:txBody>
      </p:sp>
    </p:spTree>
    <p:extLst>
      <p:ext uri="{BB962C8B-B14F-4D97-AF65-F5344CB8AC3E}">
        <p14:creationId xmlns:p14="http://schemas.microsoft.com/office/powerpoint/2010/main" val="156753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3330-F069-4BB2-B2BA-7493885716B2}"/>
              </a:ext>
            </a:extLst>
          </p:cNvPr>
          <p:cNvSpPr>
            <a:spLocks noGrp="1"/>
          </p:cNvSpPr>
          <p:nvPr>
            <p:ph type="title"/>
          </p:nvPr>
        </p:nvSpPr>
        <p:spPr/>
        <p:txBody>
          <a:bodyPr/>
          <a:lstStyle/>
          <a:p>
            <a:r>
              <a:rPr lang="en-US" dirty="0"/>
              <a:t>Model Dashboard</a:t>
            </a:r>
            <a:endParaRPr lang="en-IN" dirty="0"/>
          </a:p>
        </p:txBody>
      </p:sp>
      <p:sp>
        <p:nvSpPr>
          <p:cNvPr id="3" name="Content Placeholder 2">
            <a:extLst>
              <a:ext uri="{FF2B5EF4-FFF2-40B4-BE49-F238E27FC236}">
                <a16:creationId xmlns:a16="http://schemas.microsoft.com/office/drawing/2014/main" id="{D83CAD40-F9FD-4D42-90B5-3D8EB5CF479B}"/>
              </a:ext>
            </a:extLst>
          </p:cNvPr>
          <p:cNvSpPr>
            <a:spLocks noGrp="1"/>
          </p:cNvSpPr>
          <p:nvPr>
            <p:ph idx="1"/>
          </p:nvPr>
        </p:nvSpPr>
        <p:spPr>
          <a:xfrm>
            <a:off x="1103312" y="1628848"/>
            <a:ext cx="9246636" cy="4361134"/>
          </a:xfrm>
        </p:spPr>
        <p:txBody>
          <a:bodyPr>
            <a:normAutofit/>
          </a:bodyPr>
          <a:lstStyle/>
          <a:p>
            <a:r>
              <a:rPr lang="en-US" dirty="0"/>
              <a:t>The problem is a regression problem, here we need to predict that the price of the flight ticket.</a:t>
            </a:r>
          </a:p>
          <a:p>
            <a:r>
              <a:rPr lang="en-IN" dirty="0"/>
              <a:t>Seven regression machine learning algorithms are used for predicting the output.</a:t>
            </a:r>
          </a:p>
          <a:p>
            <a:pPr marL="400050" lvl="1" indent="0">
              <a:buNone/>
            </a:pPr>
            <a:r>
              <a:rPr lang="en-IN" b="0" i="0" u="none" strike="noStrike" baseline="0" dirty="0"/>
              <a:t>1. Linear Regressor</a:t>
            </a:r>
          </a:p>
          <a:p>
            <a:pPr marL="400050" lvl="1" indent="0">
              <a:buNone/>
            </a:pPr>
            <a:r>
              <a:rPr lang="en-IN" b="0" i="0" u="none" strike="noStrike" baseline="0" dirty="0"/>
              <a:t>2. Lasso Regressor</a:t>
            </a:r>
          </a:p>
          <a:p>
            <a:pPr marL="400050" lvl="1" indent="0">
              <a:buNone/>
            </a:pPr>
            <a:r>
              <a:rPr lang="en-IN" b="0" i="0" u="none" strike="noStrike" baseline="0" dirty="0"/>
              <a:t>3. Ridge Regressor</a:t>
            </a:r>
          </a:p>
          <a:p>
            <a:pPr marL="400050" lvl="1" indent="0">
              <a:buNone/>
            </a:pPr>
            <a:r>
              <a:rPr lang="en-IN" b="0" i="0" u="none" strike="noStrike" baseline="0" dirty="0"/>
              <a:t>4. Decision Tree Regressor</a:t>
            </a:r>
          </a:p>
          <a:p>
            <a:pPr marL="400050" lvl="1" indent="0">
              <a:buNone/>
            </a:pPr>
            <a:r>
              <a:rPr lang="en-IN" b="0" i="0" u="none" strike="noStrike" baseline="0" dirty="0"/>
              <a:t>5. Random Forest Regressor</a:t>
            </a:r>
          </a:p>
          <a:p>
            <a:pPr marL="400050" lvl="1" indent="0">
              <a:buNone/>
            </a:pPr>
            <a:r>
              <a:rPr lang="en-IN" b="0" i="0" u="none" strike="noStrike" baseline="0" dirty="0"/>
              <a:t>6. Ada boosting Regressor</a:t>
            </a:r>
          </a:p>
          <a:p>
            <a:pPr marL="400050" lvl="1" indent="0">
              <a:buNone/>
            </a:pPr>
            <a:r>
              <a:rPr lang="en-IN" b="0" i="0" u="none" strike="noStrike" baseline="0" dirty="0"/>
              <a:t>7. Gradient boosting Regressor</a:t>
            </a:r>
            <a:endParaRPr lang="en-IN" dirty="0"/>
          </a:p>
        </p:txBody>
      </p:sp>
    </p:spTree>
    <p:extLst>
      <p:ext uri="{BB962C8B-B14F-4D97-AF65-F5344CB8AC3E}">
        <p14:creationId xmlns:p14="http://schemas.microsoft.com/office/powerpoint/2010/main" val="55316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5B2A-9D4E-4B12-B67F-941439BD8C25}"/>
              </a:ext>
            </a:extLst>
          </p:cNvPr>
          <p:cNvSpPr>
            <a:spLocks noGrp="1"/>
          </p:cNvSpPr>
          <p:nvPr>
            <p:ph type="title"/>
          </p:nvPr>
        </p:nvSpPr>
        <p:spPr/>
        <p:txBody>
          <a:bodyPr/>
          <a:lstStyle/>
          <a:p>
            <a:r>
              <a:rPr lang="en-US" dirty="0"/>
              <a:t>Finalized Model</a:t>
            </a:r>
            <a:endParaRPr lang="en-IN" dirty="0"/>
          </a:p>
        </p:txBody>
      </p:sp>
      <p:sp>
        <p:nvSpPr>
          <p:cNvPr id="3" name="Content Placeholder 2">
            <a:extLst>
              <a:ext uri="{FF2B5EF4-FFF2-40B4-BE49-F238E27FC236}">
                <a16:creationId xmlns:a16="http://schemas.microsoft.com/office/drawing/2014/main" id="{7F249EB6-C9EA-4872-9B13-3FF3032ED34B}"/>
              </a:ext>
            </a:extLst>
          </p:cNvPr>
          <p:cNvSpPr>
            <a:spLocks noGrp="1"/>
          </p:cNvSpPr>
          <p:nvPr>
            <p:ph idx="1"/>
          </p:nvPr>
        </p:nvSpPr>
        <p:spPr/>
        <p:txBody>
          <a:bodyPr/>
          <a:lstStyle/>
          <a:p>
            <a:r>
              <a:rPr lang="en-US" dirty="0"/>
              <a:t>From the seven machine learning regression algorithm, decision tree regressor is the best model with R2 score of 71.26% .</a:t>
            </a:r>
          </a:p>
          <a:p>
            <a:endParaRPr lang="en-US" dirty="0"/>
          </a:p>
        </p:txBody>
      </p:sp>
    </p:spTree>
    <p:extLst>
      <p:ext uri="{BB962C8B-B14F-4D97-AF65-F5344CB8AC3E}">
        <p14:creationId xmlns:p14="http://schemas.microsoft.com/office/powerpoint/2010/main" val="363650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F6FE-E23A-4972-BBDF-22261277586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6D13503-6207-4E9B-9E36-4DEC5E2D71C6}"/>
              </a:ext>
            </a:extLst>
          </p:cNvPr>
          <p:cNvSpPr>
            <a:spLocks noGrp="1"/>
          </p:cNvSpPr>
          <p:nvPr>
            <p:ph idx="1"/>
          </p:nvPr>
        </p:nvSpPr>
        <p:spPr>
          <a:xfrm>
            <a:off x="1104293" y="1655353"/>
            <a:ext cx="9537203" cy="4195481"/>
          </a:xfrm>
        </p:spPr>
        <p:txBody>
          <a:bodyPr>
            <a:normAutofit/>
          </a:bodyPr>
          <a:lstStyle/>
          <a:p>
            <a:pPr algn="just"/>
            <a:r>
              <a:rPr lang="en-US" b="0" i="0" u="none" strike="noStrike" baseline="0" dirty="0"/>
              <a:t>The price range of the fight is different for every airline, the price also depending on the number of total stops and duration hour as the stops and duration hour increases price also increases. </a:t>
            </a:r>
          </a:p>
          <a:p>
            <a:pPr algn="just"/>
            <a:r>
              <a:rPr lang="en-US" b="0" i="0" u="none" strike="noStrike" baseline="0" dirty="0"/>
              <a:t>The price increase when the departure date is near. The customer can save more price by taking flights with less stops, less duration hour </a:t>
            </a:r>
            <a:r>
              <a:rPr lang="en-IN" b="0" i="0" u="none" strike="noStrike" baseline="0" dirty="0"/>
              <a:t>and far departure days.</a:t>
            </a:r>
          </a:p>
          <a:p>
            <a:pPr algn="just"/>
            <a:r>
              <a:rPr lang="en-US" b="0" i="0" u="none" strike="noStrike" baseline="0" dirty="0"/>
              <a:t>The price of the flight ticket is mainly depending on the Duration Hour, Total stops, Airline and Source. These features will help to find out the price of the flight ticket. The remaining features plays less role in predicting the price.</a:t>
            </a:r>
            <a:endParaRPr lang="en-IN" dirty="0"/>
          </a:p>
        </p:txBody>
      </p:sp>
    </p:spTree>
    <p:extLst>
      <p:ext uri="{BB962C8B-B14F-4D97-AF65-F5344CB8AC3E}">
        <p14:creationId xmlns:p14="http://schemas.microsoft.com/office/powerpoint/2010/main" val="1570993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548</TotalTime>
  <Words>556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FLIGHT PRICE PREDICTION PROJECT </vt:lpstr>
      <vt:lpstr>Problem Statement</vt:lpstr>
      <vt:lpstr>Exploratory Data Analysis</vt:lpstr>
      <vt:lpstr>Exploratory Data Analysis</vt:lpstr>
      <vt:lpstr>Model Dashboard</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Vasu t unni</dc:creator>
  <cp:lastModifiedBy>Vasu t unni</cp:lastModifiedBy>
  <cp:revision>2</cp:revision>
  <dcterms:created xsi:type="dcterms:W3CDTF">2022-01-13T05:48:25Z</dcterms:created>
  <dcterms:modified xsi:type="dcterms:W3CDTF">2022-02-27T18:04:06Z</dcterms:modified>
</cp:coreProperties>
</file>