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80377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D25EF-D015-4ABC-A3D1-CE3A32100025}"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20962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1149177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9310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566809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42311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66698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723967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1923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18406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45552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D25EF-D015-4ABC-A3D1-CE3A32100025}"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20265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D25EF-D015-4ABC-A3D1-CE3A32100025}" type="datetimeFigureOut">
              <a:rPr lang="en-IN" smtClean="0"/>
              <a:t>13-01-2022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5023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86554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278087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BD25EF-D015-4ABC-A3D1-CE3A32100025}" type="datetimeFigureOut">
              <a:rPr lang="en-IN" smtClean="0"/>
              <a:t>13-01-2022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15785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D25EF-D015-4ABC-A3D1-CE3A32100025}"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64782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BD25EF-D015-4ABC-A3D1-CE3A32100025}" type="datetimeFigureOut">
              <a:rPr lang="en-IN" smtClean="0"/>
              <a:t>13-01-2022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2EBF2F-9605-40E6-89CB-02CCEEED38C1}" type="slidenum">
              <a:rPr lang="en-IN" smtClean="0"/>
              <a:t>‹#›</a:t>
            </a:fld>
            <a:endParaRPr lang="en-IN"/>
          </a:p>
        </p:txBody>
      </p:sp>
    </p:spTree>
    <p:extLst>
      <p:ext uri="{BB962C8B-B14F-4D97-AF65-F5344CB8AC3E}">
        <p14:creationId xmlns:p14="http://schemas.microsoft.com/office/powerpoint/2010/main" val="248982160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5529-79DA-4A63-87C7-0129AE63677D}"/>
              </a:ext>
            </a:extLst>
          </p:cNvPr>
          <p:cNvSpPr>
            <a:spLocks noGrp="1"/>
          </p:cNvSpPr>
          <p:nvPr>
            <p:ph type="ctrTitle"/>
          </p:nvPr>
        </p:nvSpPr>
        <p:spPr>
          <a:xfrm>
            <a:off x="1260972" y="415830"/>
            <a:ext cx="8825658" cy="3329581"/>
          </a:xfrm>
        </p:spPr>
        <p:txBody>
          <a:bodyPr/>
          <a:lstStyle/>
          <a:p>
            <a:pPr algn="ctr"/>
            <a:r>
              <a:rPr lang="en-IN" sz="6000" dirty="0">
                <a:effectLst/>
                <a:ea typeface="Calibri" panose="020F0502020204030204" pitchFamily="34" charset="0"/>
                <a:cs typeface="Times New Roman" panose="02020603050405020304" pitchFamily="18" charset="0"/>
              </a:rPr>
              <a:t>MICRO CREDIT DEFAULTER PROJECT </a:t>
            </a:r>
            <a:endParaRPr lang="en-IN" sz="6000" dirty="0"/>
          </a:p>
        </p:txBody>
      </p:sp>
      <p:sp>
        <p:nvSpPr>
          <p:cNvPr id="3" name="Subtitle 2">
            <a:extLst>
              <a:ext uri="{FF2B5EF4-FFF2-40B4-BE49-F238E27FC236}">
                <a16:creationId xmlns:a16="http://schemas.microsoft.com/office/drawing/2014/main" id="{C6D319D5-979A-4CD9-824B-A5953A4D52E9}"/>
              </a:ext>
            </a:extLst>
          </p:cNvPr>
          <p:cNvSpPr>
            <a:spLocks noGrp="1"/>
          </p:cNvSpPr>
          <p:nvPr>
            <p:ph type="subTitle" idx="1"/>
          </p:nvPr>
        </p:nvSpPr>
        <p:spPr>
          <a:xfrm>
            <a:off x="1115199" y="3745411"/>
            <a:ext cx="8825658" cy="2696759"/>
          </a:xfrm>
        </p:spPr>
        <p:txBody>
          <a:bodyPr>
            <a:normAutofit/>
          </a:bodyPr>
          <a:lstStyle/>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Exploratory data analysis</a:t>
            </a:r>
          </a:p>
          <a:p>
            <a:pPr marL="342900" indent="-342900">
              <a:buFont typeface="Arial" panose="020B0604020202020204" pitchFamily="34" charset="0"/>
              <a:buChar char="•"/>
            </a:pPr>
            <a:r>
              <a:rPr lang="en-US" dirty="0"/>
              <a:t>Model dashboard</a:t>
            </a:r>
          </a:p>
          <a:p>
            <a:pPr marL="342900" indent="-342900">
              <a:buFont typeface="Arial" panose="020B0604020202020204" pitchFamily="34" charset="0"/>
              <a:buChar char="•"/>
            </a:pPr>
            <a:r>
              <a:rPr lang="en-US" dirty="0"/>
              <a:t>Finalized model</a:t>
            </a:r>
          </a:p>
          <a:p>
            <a:pPr marL="342900" indent="-342900">
              <a:buFont typeface="Arial" panose="020B0604020202020204" pitchFamily="34" charset="0"/>
              <a:buChar char="•"/>
            </a:pPr>
            <a:r>
              <a:rPr lang="en-US" dirty="0"/>
              <a:t>conclusion</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90789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95B8-4DE9-4164-A341-46C1B6E4AC6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673C4F8-A2C6-49B0-A35C-CC577931BA22}"/>
              </a:ext>
            </a:extLst>
          </p:cNvPr>
          <p:cNvSpPr>
            <a:spLocks noGrp="1"/>
          </p:cNvSpPr>
          <p:nvPr>
            <p:ph idx="1"/>
          </p:nvPr>
        </p:nvSpPr>
        <p:spPr>
          <a:xfrm>
            <a:off x="1104293" y="1331259"/>
            <a:ext cx="9152890" cy="4698480"/>
          </a:xfrm>
        </p:spPr>
        <p:txBody>
          <a:bodyPr>
            <a:normAutofit lnSpcReduction="10000"/>
          </a:bodyPr>
          <a:lstStyle/>
          <a:p>
            <a:r>
              <a:rPr lang="en-US" dirty="0">
                <a:effectLst/>
                <a:latin typeface="Century Gothic" panose="020B050202020202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and unbanked poor families living in remote areas with not much sources of income. The Microfinance services (MFS) provided by MFI are Group Loans, Agricultural Loans, Individual Business Loans and so on.</a:t>
            </a:r>
          </a:p>
          <a:p>
            <a:r>
              <a:rPr lang="en-US" dirty="0">
                <a:effectLst/>
                <a:latin typeface="Century Gothic" panose="020B0502020202020204" pitchFamily="34" charset="0"/>
                <a:ea typeface="Calibri" panose="020F0502020204030204" pitchFamily="34" charset="0"/>
                <a:cs typeface="Times New Roman" panose="02020603050405020304" pitchFamily="18" charset="0"/>
              </a:rPr>
              <a:t>MFI implemented a Mobile Financial Services to provide micro-credit on mobile balances for the poor customers. The loaned amount need to be payback within 5 days, if the customer failed to payback the loaned amount </a:t>
            </a:r>
            <a:r>
              <a:rPr lang="en-US" dirty="0">
                <a:latin typeface="Century Gothic" panose="020B0502020202020204" pitchFamily="34" charset="0"/>
                <a:ea typeface="Calibri" panose="020F0502020204030204" pitchFamily="34" charset="0"/>
                <a:cs typeface="Times New Roman" panose="02020603050405020304" pitchFamily="18" charset="0"/>
              </a:rPr>
              <a:t>within the time period the user considered as defaulter.</a:t>
            </a:r>
          </a:p>
          <a:p>
            <a:r>
              <a:rPr lang="en-US" dirty="0">
                <a:effectLst/>
                <a:latin typeface="Century Gothic" panose="020B0502020202020204" pitchFamily="34" charset="0"/>
                <a:ea typeface="Calibri" panose="020F0502020204030204" pitchFamily="34" charset="0"/>
                <a:cs typeface="Times New Roman" panose="02020603050405020304" pitchFamily="18" charset="0"/>
              </a:rPr>
              <a:t>From the given </a:t>
            </a:r>
            <a:r>
              <a:rPr lang="en-US" dirty="0">
                <a:latin typeface="Century Gothic" panose="020B0502020202020204" pitchFamily="34" charset="0"/>
                <a:ea typeface="Calibri" panose="020F0502020204030204" pitchFamily="34" charset="0"/>
                <a:cs typeface="Times New Roman" panose="02020603050405020304" pitchFamily="18" charset="0"/>
              </a:rPr>
              <a:t>dataset, which includes the details about all transactions and details about customer like mobile number, age on cellular network, daily spent amount from main account, average main account balance, loan amount and etc., based on these find-out whether the customer will payback the loaned amount or not.</a:t>
            </a:r>
            <a:endParaRPr lang="en-US"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US"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IN" dirty="0">
              <a:latin typeface="Century Gothic" panose="020B0502020202020204" pitchFamily="34" charset="0"/>
            </a:endParaRPr>
          </a:p>
        </p:txBody>
      </p:sp>
    </p:spTree>
    <p:extLst>
      <p:ext uri="{BB962C8B-B14F-4D97-AF65-F5344CB8AC3E}">
        <p14:creationId xmlns:p14="http://schemas.microsoft.com/office/powerpoint/2010/main" val="355397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079A-B2BA-4B4D-8481-A9EFB9F100C9}"/>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66CE8437-651B-491A-8163-C2EA56FCBC11}"/>
              </a:ext>
            </a:extLst>
          </p:cNvPr>
          <p:cNvSpPr>
            <a:spLocks noGrp="1"/>
          </p:cNvSpPr>
          <p:nvPr>
            <p:ph idx="1"/>
          </p:nvPr>
        </p:nvSpPr>
        <p:spPr>
          <a:xfrm>
            <a:off x="1104293" y="1483074"/>
            <a:ext cx="9272159" cy="4785204"/>
          </a:xfrm>
        </p:spPr>
        <p:txBody>
          <a:bodyPr/>
          <a:lstStyle/>
          <a:p>
            <a:r>
              <a:rPr lang="en-US" dirty="0"/>
              <a:t>The dataset has 209593 rows and 37 columns, the data types are integer, float and object. </a:t>
            </a:r>
          </a:p>
          <a:p>
            <a:r>
              <a:rPr lang="en-US" dirty="0"/>
              <a:t>There is no null values present in the dataset, negative values are present in few columns that values are changed to positive by using the absolute function.</a:t>
            </a:r>
          </a:p>
          <a:p>
            <a:pPr algn="just"/>
            <a:r>
              <a:rPr lang="en-US" dirty="0"/>
              <a:t>The output variable label is high correlated to the columns </a:t>
            </a:r>
            <a:r>
              <a:rPr lang="en-IN" dirty="0">
                <a:effectLst/>
                <a:ea typeface="Calibri" panose="020F0502020204030204" pitchFamily="34" charset="0"/>
              </a:rPr>
              <a:t>cnt_ma_rech30,cnt_ma_rech90,sumamnt_ma_rech30,sumamnt_ma_rech90,cnt_loans30,amnt_loans30,amnt_loans90, these columns plays an important role in predicting the output.</a:t>
            </a:r>
          </a:p>
          <a:p>
            <a:pPr algn="just"/>
            <a:r>
              <a:rPr lang="en-IN" dirty="0">
                <a:effectLst/>
                <a:ea typeface="Calibri" panose="020F0502020204030204" pitchFamily="34" charset="0"/>
              </a:rPr>
              <a:t> From the boxplot it shows that large number of outliers are present in the dataset.</a:t>
            </a:r>
          </a:p>
          <a:p>
            <a:pPr algn="just"/>
            <a:r>
              <a:rPr lang="en-IN" dirty="0"/>
              <a:t>Users who took loan amount 12,18,24 and 30 are taking more than 5 days to payback the loan amount.</a:t>
            </a:r>
          </a:p>
        </p:txBody>
      </p:sp>
    </p:spTree>
    <p:extLst>
      <p:ext uri="{BB962C8B-B14F-4D97-AF65-F5344CB8AC3E}">
        <p14:creationId xmlns:p14="http://schemas.microsoft.com/office/powerpoint/2010/main" val="284848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3330-F069-4BB2-B2BA-7493885716B2}"/>
              </a:ext>
            </a:extLst>
          </p:cNvPr>
          <p:cNvSpPr>
            <a:spLocks noGrp="1"/>
          </p:cNvSpPr>
          <p:nvPr>
            <p:ph type="title"/>
          </p:nvPr>
        </p:nvSpPr>
        <p:spPr/>
        <p:txBody>
          <a:bodyPr/>
          <a:lstStyle/>
          <a:p>
            <a:r>
              <a:rPr lang="en-US" dirty="0"/>
              <a:t>Model Dashboard</a:t>
            </a:r>
            <a:endParaRPr lang="en-IN" dirty="0"/>
          </a:p>
        </p:txBody>
      </p:sp>
      <p:sp>
        <p:nvSpPr>
          <p:cNvPr id="3" name="Content Placeholder 2">
            <a:extLst>
              <a:ext uri="{FF2B5EF4-FFF2-40B4-BE49-F238E27FC236}">
                <a16:creationId xmlns:a16="http://schemas.microsoft.com/office/drawing/2014/main" id="{D83CAD40-F9FD-4D42-90B5-3D8EB5CF479B}"/>
              </a:ext>
            </a:extLst>
          </p:cNvPr>
          <p:cNvSpPr>
            <a:spLocks noGrp="1"/>
          </p:cNvSpPr>
          <p:nvPr>
            <p:ph idx="1"/>
          </p:nvPr>
        </p:nvSpPr>
        <p:spPr>
          <a:xfrm>
            <a:off x="1103312" y="1628848"/>
            <a:ext cx="9246636" cy="4361134"/>
          </a:xfrm>
        </p:spPr>
        <p:txBody>
          <a:bodyPr/>
          <a:lstStyle/>
          <a:p>
            <a:r>
              <a:rPr lang="en-US" dirty="0"/>
              <a:t>The problem is a classification problem, here we need to predict that the customer will payback the loan amount within 5 days or not. In the label column ‘0’ indicates the defaulters and ‘1’ indicates the non-defaulters.</a:t>
            </a:r>
          </a:p>
          <a:p>
            <a:r>
              <a:rPr lang="en-IN" dirty="0"/>
              <a:t>Four classification machine learning algorithms are used for predicting the output.</a:t>
            </a:r>
          </a:p>
          <a:p>
            <a:pPr marL="457200" lvl="1" indent="0">
              <a:buNone/>
            </a:pPr>
            <a:r>
              <a:rPr lang="en-IN" dirty="0"/>
              <a:t>1.Logistic Regression</a:t>
            </a:r>
          </a:p>
          <a:p>
            <a:pPr marL="457200" lvl="1" indent="0">
              <a:buNone/>
            </a:pPr>
            <a:r>
              <a:rPr lang="en-IN" dirty="0"/>
              <a:t>2.Decision Tree Classifier</a:t>
            </a:r>
          </a:p>
          <a:p>
            <a:pPr marL="457200" lvl="1" indent="0">
              <a:buNone/>
            </a:pPr>
            <a:r>
              <a:rPr lang="en-IN" dirty="0"/>
              <a:t>3.Random Forest Classifier</a:t>
            </a:r>
          </a:p>
          <a:p>
            <a:pPr marL="457200" lvl="1" indent="0">
              <a:buNone/>
            </a:pPr>
            <a:r>
              <a:rPr lang="en-IN" dirty="0"/>
              <a:t>4.Gradient Boosting Classifier</a:t>
            </a:r>
          </a:p>
          <a:p>
            <a:endParaRPr lang="en-IN" dirty="0"/>
          </a:p>
        </p:txBody>
      </p:sp>
    </p:spTree>
    <p:extLst>
      <p:ext uri="{BB962C8B-B14F-4D97-AF65-F5344CB8AC3E}">
        <p14:creationId xmlns:p14="http://schemas.microsoft.com/office/powerpoint/2010/main" val="55316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5B2A-9D4E-4B12-B67F-941439BD8C25}"/>
              </a:ext>
            </a:extLst>
          </p:cNvPr>
          <p:cNvSpPr>
            <a:spLocks noGrp="1"/>
          </p:cNvSpPr>
          <p:nvPr>
            <p:ph type="title"/>
          </p:nvPr>
        </p:nvSpPr>
        <p:spPr/>
        <p:txBody>
          <a:bodyPr/>
          <a:lstStyle/>
          <a:p>
            <a:r>
              <a:rPr lang="en-US" dirty="0"/>
              <a:t>Finalized Model</a:t>
            </a:r>
            <a:endParaRPr lang="en-IN" dirty="0"/>
          </a:p>
        </p:txBody>
      </p:sp>
      <p:sp>
        <p:nvSpPr>
          <p:cNvPr id="3" name="Content Placeholder 2">
            <a:extLst>
              <a:ext uri="{FF2B5EF4-FFF2-40B4-BE49-F238E27FC236}">
                <a16:creationId xmlns:a16="http://schemas.microsoft.com/office/drawing/2014/main" id="{7F249EB6-C9EA-4872-9B13-3FF3032ED34B}"/>
              </a:ext>
            </a:extLst>
          </p:cNvPr>
          <p:cNvSpPr>
            <a:spLocks noGrp="1"/>
          </p:cNvSpPr>
          <p:nvPr>
            <p:ph idx="1"/>
          </p:nvPr>
        </p:nvSpPr>
        <p:spPr/>
        <p:txBody>
          <a:bodyPr/>
          <a:lstStyle/>
          <a:p>
            <a:r>
              <a:rPr lang="en-US" dirty="0"/>
              <a:t>From the four machine learning classification algorithm, Gradient boosting classifier is the best model with accuracy score of 85.91% and cross validation score 85.83%.</a:t>
            </a:r>
          </a:p>
          <a:p>
            <a:r>
              <a:rPr lang="en-US" dirty="0"/>
              <a:t>Confusion matrix shows that this model predicts 5788 True positive out of 6764 True positive cases and 5759 True negative out of 6676 True negative cases.</a:t>
            </a:r>
          </a:p>
          <a:p>
            <a:r>
              <a:rPr lang="en-US" dirty="0"/>
              <a:t>The model gives AUC ROC score of 85.91%.</a:t>
            </a:r>
            <a:endParaRPr lang="en-IN" dirty="0"/>
          </a:p>
        </p:txBody>
      </p:sp>
    </p:spTree>
    <p:extLst>
      <p:ext uri="{BB962C8B-B14F-4D97-AF65-F5344CB8AC3E}">
        <p14:creationId xmlns:p14="http://schemas.microsoft.com/office/powerpoint/2010/main" val="363650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F6FE-E23A-4972-BBDF-22261277586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6D13503-6207-4E9B-9E36-4DEC5E2D71C6}"/>
              </a:ext>
            </a:extLst>
          </p:cNvPr>
          <p:cNvSpPr>
            <a:spLocks noGrp="1"/>
          </p:cNvSpPr>
          <p:nvPr>
            <p:ph idx="1"/>
          </p:nvPr>
        </p:nvSpPr>
        <p:spPr/>
        <p:txBody>
          <a:bodyPr>
            <a:normAutofit/>
          </a:bodyPr>
          <a:lstStyle/>
          <a:p>
            <a:r>
              <a:rPr lang="en-IN" dirty="0">
                <a:effectLst/>
                <a:latin typeface="Century Gothic" panose="020B0502020202020204" pitchFamily="34" charset="0"/>
                <a:ea typeface="Calibri" panose="020F0502020204030204" pitchFamily="34" charset="0"/>
                <a:cs typeface="Times New Roman" panose="02020603050405020304" pitchFamily="18" charset="0"/>
              </a:rPr>
              <a:t>The customers who are taking loan amount of 12,18,24,30 is taking more than 5 days to payback. The output variable label is depending on the input variables like number of times recharged, total amount of recharge and number loans taken. These input variables play an important role in predicting the customers who are going to payback the loan amount within the time period. </a:t>
            </a:r>
          </a:p>
          <a:p>
            <a:r>
              <a:rPr lang="en-IN" dirty="0">
                <a:latin typeface="Century Gothic" panose="020B0502020202020204" pitchFamily="34" charset="0"/>
                <a:cs typeface="Times New Roman" panose="02020603050405020304" pitchFamily="18" charset="0"/>
              </a:rPr>
              <a:t>The Gradient boosting classifier is the best model for predicting whether the customer will payback the loan amount or not with an accuracy score of 85.91%.</a:t>
            </a:r>
            <a:endParaRPr lang="en-IN" dirty="0">
              <a:latin typeface="Century Gothic" panose="020B0502020202020204" pitchFamily="34" charset="0"/>
            </a:endParaRPr>
          </a:p>
        </p:txBody>
      </p:sp>
    </p:spTree>
    <p:extLst>
      <p:ext uri="{BB962C8B-B14F-4D97-AF65-F5344CB8AC3E}">
        <p14:creationId xmlns:p14="http://schemas.microsoft.com/office/powerpoint/2010/main" val="1570993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514</TotalTime>
  <Words>557</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MICRO CREDIT DEFAULTER PROJECT </vt:lpstr>
      <vt:lpstr>Problem Statement</vt:lpstr>
      <vt:lpstr>Exploratory Data Analysis</vt:lpstr>
      <vt:lpstr>Model Dashboard</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dc:title>
  <dc:creator>Vasu t unni</dc:creator>
  <cp:lastModifiedBy>Vasu t unni</cp:lastModifiedBy>
  <cp:revision>1</cp:revision>
  <dcterms:created xsi:type="dcterms:W3CDTF">2022-01-13T05:48:25Z</dcterms:created>
  <dcterms:modified xsi:type="dcterms:W3CDTF">2022-01-13T14:23:08Z</dcterms:modified>
</cp:coreProperties>
</file>